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presProps.xml" ContentType="application/vnd.openxmlformats-officedocument.presentationml.presProps+xml"/>
  <Override PartName="/ppt/media/image18.jpeg" ContentType="image/jpeg"/>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11.jpeg" ContentType="image/jpeg"/>
  <Override PartName="/ppt/media/image8.jpeg" ContentType="image/jpeg"/>
  <Override PartName="/ppt/media/image10.jpeg" ContentType="image/jpeg"/>
  <Override PartName="/ppt/media/image9.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_rels/slide18.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0080625" cy="567055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3280" y="546840"/>
            <a:ext cx="904068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3" name="PlaceHolder 2"/>
          <p:cNvSpPr>
            <a:spLocks noGrp="1"/>
          </p:cNvSpPr>
          <p:nvPr>
            <p:ph type="body"/>
          </p:nvPr>
        </p:nvSpPr>
        <p:spPr>
          <a:xfrm>
            <a:off x="503280" y="1326960"/>
            <a:ext cx="9040680" cy="3257280"/>
          </a:xfrm>
          <a:prstGeom prst="rect">
            <a:avLst/>
          </a:prstGeom>
          <a:noFill/>
          <a:ln w="0">
            <a:noFill/>
          </a:ln>
        </p:spPr>
        <p:txBody>
          <a:bodyPr lIns="0" rIns="0" tIns="28440" bIns="0" anchor="t">
            <a:normAutofit/>
          </a:bodyPr>
          <a:p>
            <a:pPr marL="432000" indent="-324000">
              <a:lnSpc>
                <a:spcPct val="100000"/>
              </a:lnSpc>
              <a:spcBef>
                <a:spcPts val="1417"/>
              </a:spcBef>
              <a:buClr>
                <a:srgbClr val="000000"/>
              </a:buClr>
              <a:buSzPct val="45000"/>
              <a:buFont typeface="Wingdings" charset="2"/>
              <a:buChar char=""/>
            </a:pPr>
            <a:r>
              <a:rPr b="0" lang="bg-BG" sz="1800" strike="noStrike" u="none">
                <a:solidFill>
                  <a:srgbClr val="000000"/>
                </a:solidFill>
                <a:effectLst/>
                <a:uFillTx/>
                <a:latin typeface="Arial"/>
              </a:rPr>
              <a:t>Click to edit the outline text format</a:t>
            </a:r>
            <a:endParaRPr b="0" lang="bg-BG" sz="1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1800" strike="noStrike" u="none">
                <a:solidFill>
                  <a:srgbClr val="000000"/>
                </a:solidFill>
                <a:effectLst/>
                <a:uFillTx/>
                <a:latin typeface="Arial"/>
              </a:rPr>
              <a:t>Second Outline Level</a:t>
            </a:r>
            <a:endParaRPr b="0" lang="bg-BG" sz="1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1800" strike="noStrike" u="none">
                <a:solidFill>
                  <a:srgbClr val="000000"/>
                </a:solidFill>
                <a:effectLst/>
                <a:uFillTx/>
                <a:latin typeface="Arial"/>
              </a:rPr>
              <a:t>Third Outline Level</a:t>
            </a:r>
            <a:endParaRPr b="0" lang="bg-BG" sz="1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1800" strike="noStrike" u="none">
                <a:solidFill>
                  <a:srgbClr val="000000"/>
                </a:solidFill>
                <a:effectLst/>
                <a:uFillTx/>
                <a:latin typeface="Arial"/>
              </a:rPr>
              <a:t>Fourth Outline Level</a:t>
            </a:r>
            <a:endParaRPr b="0" lang="bg-BG" sz="1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Fifth Outline Level</a:t>
            </a:r>
            <a:endParaRPr b="0" lang="bg-BG" sz="1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Sixth Outline Level</a:t>
            </a:r>
            <a:endParaRPr b="0" lang="bg-BG" sz="1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1800" strike="noStrike" u="none">
                <a:solidFill>
                  <a:srgbClr val="000000"/>
                </a:solidFill>
                <a:effectLst/>
                <a:uFillTx/>
                <a:latin typeface="Arial"/>
              </a:rPr>
              <a:t>Seventh Outline Level</a:t>
            </a:r>
            <a:endParaRPr b="0" lang="bg-BG" sz="1800" strike="noStrike" u="none">
              <a:solidFill>
                <a:srgbClr val="000000"/>
              </a:solidFill>
              <a:effectLst/>
              <a:uFillTx/>
              <a:latin typeface="Arial"/>
            </a:endParaRPr>
          </a:p>
        </p:txBody>
      </p:sp>
      <p:sp>
        <p:nvSpPr>
          <p:cNvPr id="4" name="PlaceHolder 3"/>
          <p:cNvSpPr>
            <a:spLocks noGrp="1"/>
          </p:cNvSpPr>
          <p:nvPr>
            <p:ph type="ftr" idx="1"/>
          </p:nvPr>
        </p:nvSpPr>
        <p:spPr>
          <a:xfrm>
            <a:off x="3448080" y="5165640"/>
            <a:ext cx="3165480" cy="36036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5" name="PlaceHolder 4"/>
          <p:cNvSpPr>
            <a:spLocks noGrp="1"/>
          </p:cNvSpPr>
          <p:nvPr>
            <p:ph type="sldNum" idx="2"/>
          </p:nvPr>
        </p:nvSpPr>
        <p:spPr>
          <a:xfrm>
            <a:off x="7227360" y="5165640"/>
            <a:ext cx="2317680" cy="36036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CC2C8CDC-C05A-49A9-A4F1-6A1C27C4DA61}"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6" name="PlaceHolder 5"/>
          <p:cNvSpPr>
            <a:spLocks noGrp="1"/>
          </p:cNvSpPr>
          <p:nvPr>
            <p:ph type="dt" idx="3"/>
          </p:nvPr>
        </p:nvSpPr>
        <p:spPr>
          <a:xfrm>
            <a:off x="502920" y="5165640"/>
            <a:ext cx="2317680" cy="36036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03280" y="546840"/>
            <a:ext cx="904068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8" name="PlaceHolder 2"/>
          <p:cNvSpPr>
            <a:spLocks noGrp="1"/>
          </p:cNvSpPr>
          <p:nvPr>
            <p:ph type="ftr" idx="4"/>
          </p:nvPr>
        </p:nvSpPr>
        <p:spPr>
          <a:xfrm>
            <a:off x="3448080" y="5165640"/>
            <a:ext cx="3165480" cy="36036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9" name="PlaceHolder 3"/>
          <p:cNvSpPr>
            <a:spLocks noGrp="1"/>
          </p:cNvSpPr>
          <p:nvPr>
            <p:ph type="sldNum" idx="5"/>
          </p:nvPr>
        </p:nvSpPr>
        <p:spPr>
          <a:xfrm>
            <a:off x="7227360" y="5165640"/>
            <a:ext cx="2317680" cy="36036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A6FF91FB-57F2-47CF-A6C1-61AB8A2CD056}"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0" name="PlaceHolder 4"/>
          <p:cNvSpPr>
            <a:spLocks noGrp="1"/>
          </p:cNvSpPr>
          <p:nvPr>
            <p:ph type="dt" idx="6"/>
          </p:nvPr>
        </p:nvSpPr>
        <p:spPr>
          <a:xfrm>
            <a:off x="502920" y="5165640"/>
            <a:ext cx="2317680" cy="36036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11" name="PlaceHolder 5"/>
          <p:cNvSpPr>
            <a:spLocks noGrp="1"/>
          </p:cNvSpPr>
          <p:nvPr>
            <p:ph type="body"/>
          </p:nvPr>
        </p:nvSpPr>
        <p:spPr>
          <a:xfrm>
            <a:off x="504000" y="1326600"/>
            <a:ext cx="9069120" cy="32857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503280" y="546840"/>
            <a:ext cx="904068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3" name="PlaceHolder 2"/>
          <p:cNvSpPr>
            <a:spLocks noGrp="1"/>
          </p:cNvSpPr>
          <p:nvPr>
            <p:ph type="ftr" idx="7"/>
          </p:nvPr>
        </p:nvSpPr>
        <p:spPr>
          <a:xfrm>
            <a:off x="3448080" y="5165640"/>
            <a:ext cx="3165480" cy="36036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4" name="PlaceHolder 3"/>
          <p:cNvSpPr>
            <a:spLocks noGrp="1"/>
          </p:cNvSpPr>
          <p:nvPr>
            <p:ph type="sldNum" idx="8"/>
          </p:nvPr>
        </p:nvSpPr>
        <p:spPr>
          <a:xfrm>
            <a:off x="7227360" y="5165640"/>
            <a:ext cx="2317680" cy="36036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56D8F61F-C6C3-44D6-B15A-85622FCE17BE}"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15" name="PlaceHolder 4"/>
          <p:cNvSpPr>
            <a:spLocks noGrp="1"/>
          </p:cNvSpPr>
          <p:nvPr>
            <p:ph type="dt" idx="9"/>
          </p:nvPr>
        </p:nvSpPr>
        <p:spPr>
          <a:xfrm>
            <a:off x="502920" y="5165640"/>
            <a:ext cx="2317680" cy="36036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16" name="PlaceHolder 5"/>
          <p:cNvSpPr>
            <a:spLocks noGrp="1"/>
          </p:cNvSpPr>
          <p:nvPr>
            <p:ph type="body"/>
          </p:nvPr>
        </p:nvSpPr>
        <p:spPr>
          <a:xfrm>
            <a:off x="504000" y="1326600"/>
            <a:ext cx="9069120" cy="32857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2">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503280" y="546840"/>
            <a:ext cx="9040680" cy="274680"/>
          </a:xfrm>
          <a:prstGeom prst="rect">
            <a:avLst/>
          </a:prstGeom>
          <a:noFill/>
          <a:ln w="0">
            <a:noFill/>
          </a:ln>
        </p:spPr>
        <p:txBody>
          <a:bodyPr lIns="0" rIns="0" tIns="0" bIns="0" anchor="ctr">
            <a:spAutoFit/>
          </a:bodyPr>
          <a:p>
            <a:pPr indent="0">
              <a:lnSpc>
                <a:spcPct val="100000"/>
              </a:lnSpc>
              <a:buNone/>
              <a:tabLst>
                <a:tab algn="l" pos="0"/>
              </a:tabLst>
            </a:pPr>
            <a:r>
              <a:rPr b="0" lang="bg-BG" sz="1800" strike="noStrike" u="none">
                <a:solidFill>
                  <a:srgbClr val="000000"/>
                </a:solidFill>
                <a:effectLst/>
                <a:uFillTx/>
                <a:latin typeface="Arial"/>
              </a:rPr>
              <a:t>Click to edit the title text format</a:t>
            </a:r>
            <a:endParaRPr b="0" lang="bg-BG" sz="1800" strike="noStrike" u="none">
              <a:solidFill>
                <a:srgbClr val="000000"/>
              </a:solidFill>
              <a:effectLst/>
              <a:uFillTx/>
              <a:latin typeface="Arial"/>
            </a:endParaRPr>
          </a:p>
        </p:txBody>
      </p:sp>
      <p:sp>
        <p:nvSpPr>
          <p:cNvPr id="18" name="PlaceHolder 2"/>
          <p:cNvSpPr>
            <a:spLocks noGrp="1"/>
          </p:cNvSpPr>
          <p:nvPr>
            <p:ph type="ftr" idx="10"/>
          </p:nvPr>
        </p:nvSpPr>
        <p:spPr>
          <a:xfrm>
            <a:off x="3448080" y="5165640"/>
            <a:ext cx="3165480" cy="360360"/>
          </a:xfrm>
          <a:prstGeom prst="rect">
            <a:avLst/>
          </a:prstGeom>
          <a:noFill/>
          <a:ln w="0">
            <a:noFill/>
          </a:ln>
        </p:spPr>
        <p:txBody>
          <a:bodyPr lIns="0" rIns="0" tIns="0" bIns="0" anchor="t">
            <a:noAutofit/>
          </a:bodyPr>
          <a:lstStyle>
            <a:lvl1pPr indent="0" algn="ct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ctr">
              <a:lnSpc>
                <a:spcPct val="93000"/>
              </a:lnSpc>
              <a:spcBef>
                <a:spcPts val="213"/>
              </a:spcBef>
              <a:spcAft>
                <a:spcPts val="213"/>
              </a:spcAft>
              <a:buNone/>
              <a:tabLst>
                <a:tab algn="l" pos="0"/>
              </a:tabLst>
            </a:pPr>
            <a:r>
              <a:rPr b="0" lang="de-DE" sz="1400" strike="noStrike" u="none">
                <a:solidFill>
                  <a:srgbClr val="000000"/>
                </a:solidFill>
                <a:effectLst/>
                <a:uFillTx/>
                <a:latin typeface="Times New Roman"/>
                <a:ea typeface="Segoe UI"/>
              </a:rPr>
              <a:t>&lt;footer&gt;</a:t>
            </a:r>
            <a:endParaRPr b="0" lang="bg-BG" sz="1400" strike="noStrike" u="none">
              <a:solidFill>
                <a:srgbClr val="000000"/>
              </a:solidFill>
              <a:effectLst/>
              <a:uFillTx/>
              <a:latin typeface="Times New Roman"/>
            </a:endParaRPr>
          </a:p>
        </p:txBody>
      </p:sp>
      <p:sp>
        <p:nvSpPr>
          <p:cNvPr id="19" name="PlaceHolder 3"/>
          <p:cNvSpPr>
            <a:spLocks noGrp="1"/>
          </p:cNvSpPr>
          <p:nvPr>
            <p:ph type="sldNum" idx="11"/>
          </p:nvPr>
        </p:nvSpPr>
        <p:spPr>
          <a:xfrm>
            <a:off x="7227360" y="5165640"/>
            <a:ext cx="2317680" cy="360360"/>
          </a:xfrm>
          <a:prstGeom prst="rect">
            <a:avLst/>
          </a:prstGeom>
          <a:noFill/>
          <a:ln w="0">
            <a:noFill/>
          </a:ln>
        </p:spPr>
        <p:txBody>
          <a:bodyPr lIns="0" rIns="0" tIns="0" bIns="0" anchor="t">
            <a:noAutofit/>
          </a:bodyPr>
          <a:lstStyle>
            <a:lvl1pPr indent="0" algn="r">
              <a:lnSpc>
                <a:spcPct val="93000"/>
              </a:lnSpc>
              <a:spcBef>
                <a:spcPts val="213"/>
              </a:spcBef>
              <a:spcAft>
                <a:spcPts val="213"/>
              </a:spcAft>
              <a:buNone/>
              <a:tabLst>
                <a:tab algn="l" pos="0"/>
              </a:tabLst>
              <a:defRPr b="0" lang="de-DE" sz="1400" strike="noStrike" u="none">
                <a:solidFill>
                  <a:srgbClr val="000000"/>
                </a:solidFill>
                <a:effectLst/>
                <a:uFillTx/>
                <a:latin typeface="Times New Roman"/>
                <a:ea typeface="Segoe UI"/>
              </a:defRPr>
            </a:lvl1pPr>
          </a:lstStyle>
          <a:p>
            <a:pPr indent="0" algn="r">
              <a:lnSpc>
                <a:spcPct val="93000"/>
              </a:lnSpc>
              <a:spcBef>
                <a:spcPts val="213"/>
              </a:spcBef>
              <a:spcAft>
                <a:spcPts val="213"/>
              </a:spcAft>
              <a:buNone/>
              <a:tabLst>
                <a:tab algn="l" pos="0"/>
              </a:tabLst>
            </a:pPr>
            <a:fld id="{ED02208E-A92B-40C7-BCB8-63BCE4FF3C81}" type="slidenum">
              <a:rPr b="0" lang="de-DE" sz="1400" strike="noStrike" u="none">
                <a:solidFill>
                  <a:srgbClr val="000000"/>
                </a:solidFill>
                <a:effectLst/>
                <a:uFillTx/>
                <a:latin typeface="Times New Roman"/>
                <a:ea typeface="Segoe UI"/>
              </a:rPr>
              <a:t>&lt;number&gt;</a:t>
            </a:fld>
            <a:endParaRPr b="0" lang="bg-BG" sz="1400" strike="noStrike" u="none">
              <a:solidFill>
                <a:srgbClr val="000000"/>
              </a:solidFill>
              <a:effectLst/>
              <a:uFillTx/>
              <a:latin typeface="Times New Roman"/>
            </a:endParaRPr>
          </a:p>
        </p:txBody>
      </p:sp>
      <p:sp>
        <p:nvSpPr>
          <p:cNvPr id="20" name="PlaceHolder 4"/>
          <p:cNvSpPr>
            <a:spLocks noGrp="1"/>
          </p:cNvSpPr>
          <p:nvPr>
            <p:ph type="dt" idx="12"/>
          </p:nvPr>
        </p:nvSpPr>
        <p:spPr>
          <a:xfrm>
            <a:off x="502920" y="5165640"/>
            <a:ext cx="2317680" cy="360360"/>
          </a:xfrm>
          <a:prstGeom prst="rect">
            <a:avLst/>
          </a:prstGeom>
          <a:noFill/>
          <a:ln w="0">
            <a:noFill/>
          </a:ln>
        </p:spPr>
        <p:txBody>
          <a:bodyPr lIns="0" rIns="0" tIns="0" bIns="0" anchor="t">
            <a:noAutofit/>
          </a:bodyPr>
          <a:lstStyle>
            <a:lvl1pPr indent="0">
              <a:lnSpc>
                <a:spcPct val="100000"/>
              </a:lnSpc>
              <a:buNone/>
              <a:tabLst>
                <a:tab algn="l" pos="0"/>
              </a:tabLst>
              <a:defRPr b="0" lang="bg-BG" sz="1400" strike="noStrike" u="none">
                <a:solidFill>
                  <a:srgbClr val="000000"/>
                </a:solidFill>
                <a:effectLst/>
                <a:uFillTx/>
                <a:latin typeface="Times New Roman"/>
              </a:defRPr>
            </a:lvl1pPr>
          </a:lstStyle>
          <a:p>
            <a:pPr indent="0">
              <a:lnSpc>
                <a:spcPct val="100000"/>
              </a:lnSpc>
              <a:buNone/>
              <a:tabLst>
                <a:tab algn="l" pos="0"/>
              </a:tabLst>
            </a:pPr>
            <a:r>
              <a:rPr b="0" lang="bg-BG" sz="1400" strike="noStrike" u="none">
                <a:solidFill>
                  <a:srgbClr val="000000"/>
                </a:solidFill>
                <a:effectLst/>
                <a:uFillTx/>
                <a:latin typeface="Times New Roman"/>
              </a:rPr>
              <a:t>&lt;date/time&gt;</a:t>
            </a:r>
            <a:endParaRPr b="0" lang="bg-BG" sz="1400" strike="noStrike" u="none">
              <a:solidFill>
                <a:srgbClr val="000000"/>
              </a:solidFill>
              <a:effectLst/>
              <a:uFillTx/>
              <a:latin typeface="Times New Roman"/>
            </a:endParaRPr>
          </a:p>
        </p:txBody>
      </p:sp>
      <p:sp>
        <p:nvSpPr>
          <p:cNvPr id="21" name="PlaceHolder 5"/>
          <p:cNvSpPr>
            <a:spLocks noGrp="1"/>
          </p:cNvSpPr>
          <p:nvPr>
            <p:ph type="body"/>
          </p:nvPr>
        </p:nvSpPr>
        <p:spPr>
          <a:xfrm>
            <a:off x="504000" y="1326600"/>
            <a:ext cx="9069120" cy="328572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bg-BG" sz="3200" strike="noStrike" u="none">
                <a:solidFill>
                  <a:srgbClr val="000000"/>
                </a:solidFill>
                <a:effectLst/>
                <a:uFillTx/>
                <a:latin typeface="Arial"/>
              </a:rPr>
              <a:t>Click to edit the outline text format</a:t>
            </a:r>
            <a:endParaRPr b="0" lang="bg-BG"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bg-BG" sz="2800" strike="noStrike" u="none">
                <a:solidFill>
                  <a:srgbClr val="000000"/>
                </a:solidFill>
                <a:effectLst/>
                <a:uFillTx/>
                <a:latin typeface="Arial"/>
              </a:rPr>
              <a:t>Second Outline Level</a:t>
            </a:r>
            <a:endParaRPr b="0" lang="bg-BG"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bg-BG" sz="2400" strike="noStrike" u="none">
                <a:solidFill>
                  <a:srgbClr val="000000"/>
                </a:solidFill>
                <a:effectLst/>
                <a:uFillTx/>
                <a:latin typeface="Arial"/>
              </a:rPr>
              <a:t>Third Outline Level</a:t>
            </a:r>
            <a:endParaRPr b="0" lang="bg-BG"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bg-BG" sz="2000" strike="noStrike" u="none">
                <a:solidFill>
                  <a:srgbClr val="000000"/>
                </a:solidFill>
                <a:effectLst/>
                <a:uFillTx/>
                <a:latin typeface="Arial"/>
              </a:rPr>
              <a:t>Fourth Outline Level</a:t>
            </a:r>
            <a:endParaRPr b="0" lang="bg-BG"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Fifth Outline Level</a:t>
            </a:r>
            <a:endParaRPr b="0" lang="bg-BG"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Sixth Outline Level</a:t>
            </a:r>
            <a:endParaRPr b="0" lang="bg-BG"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bg-BG" sz="2000" strike="noStrike" u="none">
                <a:solidFill>
                  <a:srgbClr val="000000"/>
                </a:solidFill>
                <a:effectLst/>
                <a:uFillTx/>
                <a:latin typeface="Arial"/>
              </a:rPr>
              <a:t>Seventh Outline Level</a:t>
            </a:r>
            <a:endParaRPr b="0" lang="bg-BG" sz="2000" strike="noStrike" u="none">
              <a:solidFill>
                <a:srgbClr val="000000"/>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10.jpeg"/><Relationship Id="rId3"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 Id="rId7"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jpeg"/><Relationship Id="rId3"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2" name="" descr=""/>
          <p:cNvPicPr/>
          <p:nvPr/>
        </p:nvPicPr>
        <p:blipFill>
          <a:blip r:embed="rId1"/>
          <a:stretch/>
        </p:blipFill>
        <p:spPr>
          <a:xfrm>
            <a:off x="0" y="0"/>
            <a:ext cx="10091520" cy="5684760"/>
          </a:xfrm>
          <a:prstGeom prst="rect">
            <a:avLst/>
          </a:prstGeom>
          <a:noFill/>
          <a:ln w="0">
            <a:noFill/>
          </a:ln>
        </p:spPr>
      </p:pic>
      <p:sp>
        <p:nvSpPr>
          <p:cNvPr id="23" name=""/>
          <p:cNvSpPr/>
          <p:nvPr/>
        </p:nvSpPr>
        <p:spPr>
          <a:xfrm>
            <a:off x="3311640" y="852480"/>
            <a:ext cx="5756040" cy="655560"/>
          </a:xfrm>
          <a:prstGeom prst="rect">
            <a:avLst/>
          </a:prstGeom>
          <a:noFill/>
          <a:ln w="0">
            <a:noFill/>
          </a:ln>
        </p:spPr>
        <p:style>
          <a:lnRef idx="0"/>
          <a:fillRef idx="0"/>
          <a:effectRef idx="0"/>
          <a:fontRef idx="minor"/>
        </p:style>
        <p:txBody>
          <a:bodyPr lIns="90000" rIns="90000" tIns="134280" bIns="45000" anchor="t">
            <a:noAutofit/>
          </a:bodyPr>
          <a:p>
            <a:pPr>
              <a:lnSpc>
                <a:spcPct val="84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400" strike="noStrike" u="none">
                <a:solidFill>
                  <a:srgbClr val="0000cd"/>
                </a:solidFill>
                <a:effectLst/>
                <a:uFillTx/>
                <a:latin typeface="Palatino Linotype"/>
                <a:ea typeface="DejaVu Sans"/>
              </a:rPr>
              <a:t>1. Korintliler</a:t>
            </a:r>
            <a:r>
              <a:rPr b="1" lang="de-DE" sz="4000" strike="noStrike" u="none">
                <a:solidFill>
                  <a:srgbClr val="000000"/>
                </a:solidFill>
                <a:effectLst/>
                <a:uFillTx/>
                <a:latin typeface="Palatino Linotype"/>
                <a:ea typeface="DejaVu Sans"/>
              </a:rPr>
              <a:t> </a:t>
            </a:r>
            <a:r>
              <a:rPr b="1" lang="de-DE" sz="4000" strike="noStrike" u="none">
                <a:solidFill>
                  <a:srgbClr val="696969"/>
                </a:solidFill>
                <a:effectLst/>
                <a:uFillTx/>
                <a:latin typeface="Palatino Linotype"/>
                <a:ea typeface="DejaVu Sans"/>
              </a:rPr>
              <a:t>mektubu</a:t>
            </a:r>
            <a:endParaRPr b="0" lang="bg-BG" sz="4000" strike="noStrike" u="none">
              <a:solidFill>
                <a:srgbClr val="000000"/>
              </a:solidFill>
              <a:effectLst/>
              <a:uFillTx/>
              <a:latin typeface="Arial"/>
            </a:endParaRPr>
          </a:p>
        </p:txBody>
      </p:sp>
      <p:sp>
        <p:nvSpPr>
          <p:cNvPr id="24" name=""/>
          <p:cNvSpPr/>
          <p:nvPr/>
        </p:nvSpPr>
        <p:spPr>
          <a:xfrm>
            <a:off x="3780000" y="304920"/>
            <a:ext cx="5036760" cy="515880"/>
          </a:xfrm>
          <a:prstGeom prst="rect">
            <a:avLst/>
          </a:prstGeom>
          <a:noFill/>
          <a:ln w="0">
            <a:noFill/>
          </a:ln>
        </p:spPr>
        <p:style>
          <a:lnRef idx="0"/>
          <a:fillRef idx="0"/>
          <a:effectRef idx="0"/>
          <a:fontRef idx="minor"/>
        </p:style>
        <p:txBody>
          <a:bodyPr lIns="90000" rIns="90000" tIns="45000" bIns="45000" anchor="t">
            <a:noAutofit/>
          </a:bodyPr>
          <a:p>
            <a:pPr algn="ctr">
              <a:lnSpc>
                <a:spcPct val="101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b22222"/>
                </a:solidFill>
                <a:effectLst/>
                <a:uFillTx/>
                <a:latin typeface="Tahoma"/>
                <a:ea typeface="DejaVu Sans"/>
              </a:rPr>
              <a:t>Kaos Kilisesi Korint</a:t>
            </a:r>
            <a:endParaRPr b="0" lang="bg-BG" sz="2800" strike="noStrike" u="none">
              <a:solidFill>
                <a:srgbClr val="000000"/>
              </a:solidFill>
              <a:effectLst/>
              <a:uFillTx/>
              <a:latin typeface="Arial"/>
            </a:endParaRPr>
          </a:p>
        </p:txBody>
      </p:sp>
      <p:sp>
        <p:nvSpPr>
          <p:cNvPr id="25" name=""/>
          <p:cNvSpPr/>
          <p:nvPr/>
        </p:nvSpPr>
        <p:spPr>
          <a:xfrm>
            <a:off x="3240000" y="4751280"/>
            <a:ext cx="6046200" cy="644400"/>
          </a:xfrm>
          <a:prstGeom prst="rect">
            <a:avLst/>
          </a:prstGeom>
          <a:solidFill>
            <a:srgbClr val="f0e68c">
              <a:alpha val="60000"/>
            </a:srgbClr>
          </a:solidFill>
          <a:ln w="0">
            <a:noFill/>
          </a:ln>
        </p:spPr>
        <p:style>
          <a:lnRef idx="0"/>
          <a:fillRef idx="0"/>
          <a:effectRef idx="0"/>
          <a:fontRef idx="minor"/>
        </p:style>
        <p:txBody>
          <a:bodyPr lIns="90000" rIns="90000" tIns="55800" bIns="45000" anchor="ctr">
            <a:noAutofit/>
          </a:bodyPr>
          <a:p>
            <a:pPr algn="ctr">
              <a:lnSpc>
                <a:spcPct val="97000"/>
              </a:lnSpc>
              <a:spcBef>
                <a:spcPts val="213"/>
              </a:spcBef>
              <a:spcAft>
                <a:spcPts val="2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800" strike="noStrike" u="none">
                <a:solidFill>
                  <a:srgbClr val="000000"/>
                </a:solidFill>
                <a:effectLst/>
                <a:uFillTx/>
                <a:latin typeface="Trebuchet MS"/>
                <a:ea typeface="Microsoft YaHei"/>
              </a:rPr>
              <a:t>Ders 10 – BAŞÖRTÜ </a:t>
            </a:r>
            <a:r>
              <a:rPr b="1" lang="de-DE" sz="2800" strike="noStrike" u="none">
                <a:solidFill>
                  <a:srgbClr val="000000"/>
                </a:solidFill>
                <a:effectLst/>
                <a:uFillTx/>
                <a:latin typeface="Trebuchet MS"/>
                <a:ea typeface="DejaVu Sans"/>
              </a:rPr>
              <a:t>(bölüm 11) </a:t>
            </a:r>
            <a:endParaRPr b="0" lang="bg-BG"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6" name=""/>
          <p:cNvGrpSpPr/>
          <p:nvPr/>
        </p:nvGrpSpPr>
        <p:grpSpPr>
          <a:xfrm>
            <a:off x="2313000" y="620640"/>
            <a:ext cx="4513320" cy="4513320"/>
            <a:chOff x="2313000" y="620640"/>
            <a:chExt cx="4513320" cy="4513320"/>
          </a:xfrm>
        </p:grpSpPr>
        <p:sp>
          <p:nvSpPr>
            <p:cNvPr id="27" name=""/>
            <p:cNvSpPr/>
            <p:nvPr/>
          </p:nvSpPr>
          <p:spPr>
            <a:xfrm>
              <a:off x="3932280" y="828720"/>
              <a:ext cx="242640" cy="331560"/>
            </a:xfrm>
            <a:prstGeom prst="rect">
              <a:avLst/>
            </a:prstGeom>
            <a:noFill/>
            <a:ln w="0">
              <a:noFill/>
            </a:ln>
          </p:spPr>
          <p:style>
            <a:lnRef idx="0"/>
            <a:fillRef idx="0"/>
            <a:effectRef idx="0"/>
            <a:fontRef idx="minor"/>
          </p:style>
          <p:txBody>
            <a:bodyPr wrap="none" lIns="90000" rIns="90000" tIns="60840" bIns="45000" anchor="t">
              <a:noAutofit/>
            </a:bodyPr>
            <a:p>
              <a:pP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Arial"/>
                  <a:ea typeface="DejaVu Sans"/>
                </a:rPr>
                <a:t>„</a:t>
              </a:r>
              <a:endParaRPr b="0" lang="bg-BG" sz="1800" strike="noStrike" u="none">
                <a:solidFill>
                  <a:srgbClr val="000000"/>
                </a:solidFill>
                <a:effectLst/>
                <a:uFillTx/>
                <a:latin typeface="Arial"/>
              </a:endParaRPr>
            </a:p>
          </p:txBody>
        </p:sp>
        <p:pic>
          <p:nvPicPr>
            <p:cNvPr id="28" name="" descr=""/>
            <p:cNvPicPr/>
            <p:nvPr/>
          </p:nvPicPr>
          <p:blipFill>
            <a:blip r:embed="rId1"/>
            <a:stretch/>
          </p:blipFill>
          <p:spPr>
            <a:xfrm>
              <a:off x="2313000" y="620640"/>
              <a:ext cx="4513320" cy="4513320"/>
            </a:xfrm>
            <a:prstGeom prst="rect">
              <a:avLst/>
            </a:prstGeom>
            <a:noFill/>
            <a:ln w="0">
              <a:noFill/>
            </a:ln>
          </p:spPr>
        </p:pic>
        <p:sp>
          <p:nvSpPr>
            <p:cNvPr id="29" name=""/>
            <p:cNvSpPr/>
            <p:nvPr/>
          </p:nvSpPr>
          <p:spPr>
            <a:xfrm>
              <a:off x="4687920" y="830160"/>
              <a:ext cx="52524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a:t>
              </a:r>
              <a:endParaRPr b="0" lang="bg-BG" sz="2400" strike="noStrike" u="none">
                <a:solidFill>
                  <a:srgbClr val="000000"/>
                </a:solidFill>
                <a:effectLst/>
                <a:uFillTx/>
                <a:latin typeface="Arial"/>
              </a:endParaRPr>
            </a:p>
          </p:txBody>
        </p:sp>
        <p:sp>
          <p:nvSpPr>
            <p:cNvPr id="30" name=""/>
            <p:cNvSpPr/>
            <p:nvPr/>
          </p:nvSpPr>
          <p:spPr>
            <a:xfrm>
              <a:off x="5372280" y="1082520"/>
              <a:ext cx="525240" cy="41616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2</a:t>
              </a:r>
              <a:endParaRPr b="0" lang="bg-BG" sz="2400" strike="noStrike" u="none">
                <a:solidFill>
                  <a:srgbClr val="000000"/>
                </a:solidFill>
                <a:effectLst/>
                <a:uFillTx/>
                <a:latin typeface="Arial"/>
              </a:endParaRPr>
            </a:p>
          </p:txBody>
        </p:sp>
        <p:sp>
          <p:nvSpPr>
            <p:cNvPr id="31" name=""/>
            <p:cNvSpPr/>
            <p:nvPr/>
          </p:nvSpPr>
          <p:spPr>
            <a:xfrm>
              <a:off x="5948280" y="1622520"/>
              <a:ext cx="52560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3</a:t>
              </a:r>
              <a:endParaRPr b="0" lang="bg-BG" sz="2400" strike="noStrike" u="none">
                <a:solidFill>
                  <a:srgbClr val="000000"/>
                </a:solidFill>
                <a:effectLst/>
                <a:uFillTx/>
                <a:latin typeface="Arial"/>
              </a:endParaRPr>
            </a:p>
          </p:txBody>
        </p:sp>
        <p:sp>
          <p:nvSpPr>
            <p:cNvPr id="32" name=""/>
            <p:cNvSpPr/>
            <p:nvPr/>
          </p:nvSpPr>
          <p:spPr>
            <a:xfrm>
              <a:off x="6200640" y="2343240"/>
              <a:ext cx="52560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4</a:t>
              </a:r>
              <a:endParaRPr b="0" lang="bg-BG" sz="2400" strike="noStrike" u="none">
                <a:solidFill>
                  <a:srgbClr val="000000"/>
                </a:solidFill>
                <a:effectLst/>
                <a:uFillTx/>
                <a:latin typeface="Arial"/>
              </a:endParaRPr>
            </a:p>
          </p:txBody>
        </p:sp>
        <p:sp>
          <p:nvSpPr>
            <p:cNvPr id="33" name=""/>
            <p:cNvSpPr/>
            <p:nvPr/>
          </p:nvSpPr>
          <p:spPr>
            <a:xfrm>
              <a:off x="6200640" y="3027240"/>
              <a:ext cx="525600" cy="41616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5</a:t>
              </a:r>
              <a:endParaRPr b="0" lang="bg-BG" sz="2400" strike="noStrike" u="none">
                <a:solidFill>
                  <a:srgbClr val="000000"/>
                </a:solidFill>
                <a:effectLst/>
                <a:uFillTx/>
                <a:latin typeface="Arial"/>
              </a:endParaRPr>
            </a:p>
          </p:txBody>
        </p:sp>
        <p:sp>
          <p:nvSpPr>
            <p:cNvPr id="34" name=""/>
            <p:cNvSpPr/>
            <p:nvPr/>
          </p:nvSpPr>
          <p:spPr>
            <a:xfrm>
              <a:off x="5911920" y="3747960"/>
              <a:ext cx="525240" cy="41616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6</a:t>
              </a:r>
              <a:endParaRPr b="0" lang="bg-BG" sz="2400" strike="noStrike" u="none">
                <a:solidFill>
                  <a:srgbClr val="000000"/>
                </a:solidFill>
                <a:effectLst/>
                <a:uFillTx/>
                <a:latin typeface="Arial"/>
              </a:endParaRPr>
            </a:p>
          </p:txBody>
        </p:sp>
        <p:sp>
          <p:nvSpPr>
            <p:cNvPr id="35" name=""/>
            <p:cNvSpPr/>
            <p:nvPr/>
          </p:nvSpPr>
          <p:spPr>
            <a:xfrm>
              <a:off x="5335560" y="4216320"/>
              <a:ext cx="52560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7</a:t>
              </a:r>
              <a:endParaRPr b="0" lang="bg-BG" sz="2400" strike="noStrike" u="none">
                <a:solidFill>
                  <a:srgbClr val="000000"/>
                </a:solidFill>
                <a:effectLst/>
                <a:uFillTx/>
                <a:latin typeface="Arial"/>
              </a:endParaRPr>
            </a:p>
          </p:txBody>
        </p:sp>
        <p:sp>
          <p:nvSpPr>
            <p:cNvPr id="36" name=""/>
            <p:cNvSpPr/>
            <p:nvPr/>
          </p:nvSpPr>
          <p:spPr>
            <a:xfrm>
              <a:off x="4687920" y="4503600"/>
              <a:ext cx="525240" cy="41616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8</a:t>
              </a:r>
              <a:endParaRPr b="0" lang="bg-BG" sz="2400" strike="noStrike" u="none">
                <a:solidFill>
                  <a:srgbClr val="000000"/>
                </a:solidFill>
                <a:effectLst/>
                <a:uFillTx/>
                <a:latin typeface="Arial"/>
              </a:endParaRPr>
            </a:p>
          </p:txBody>
        </p:sp>
        <p:sp>
          <p:nvSpPr>
            <p:cNvPr id="37" name=""/>
            <p:cNvSpPr/>
            <p:nvPr/>
          </p:nvSpPr>
          <p:spPr>
            <a:xfrm>
              <a:off x="3932280" y="4505400"/>
              <a:ext cx="52524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9</a:t>
              </a:r>
              <a:endParaRPr b="0" lang="bg-BG" sz="2400" strike="noStrike" u="none">
                <a:solidFill>
                  <a:srgbClr val="000000"/>
                </a:solidFill>
                <a:effectLst/>
                <a:uFillTx/>
                <a:latin typeface="Arial"/>
              </a:endParaRPr>
            </a:p>
          </p:txBody>
        </p:sp>
        <p:sp>
          <p:nvSpPr>
            <p:cNvPr id="38" name=""/>
            <p:cNvSpPr/>
            <p:nvPr/>
          </p:nvSpPr>
          <p:spPr>
            <a:xfrm>
              <a:off x="3247920" y="4253040"/>
              <a:ext cx="52560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10</a:t>
              </a:r>
              <a:endParaRPr b="0" lang="bg-BG" sz="2400" strike="noStrike" u="none">
                <a:solidFill>
                  <a:srgbClr val="000000"/>
                </a:solidFill>
                <a:effectLst/>
                <a:uFillTx/>
                <a:latin typeface="Arial"/>
              </a:endParaRPr>
            </a:p>
          </p:txBody>
        </p:sp>
        <p:sp>
          <p:nvSpPr>
            <p:cNvPr id="39" name=""/>
            <p:cNvSpPr/>
            <p:nvPr/>
          </p:nvSpPr>
          <p:spPr>
            <a:xfrm>
              <a:off x="2708280" y="3713040"/>
              <a:ext cx="525240" cy="41616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11</a:t>
              </a:r>
              <a:endParaRPr b="0" lang="bg-BG" sz="2400" strike="noStrike" u="none">
                <a:solidFill>
                  <a:srgbClr val="000000"/>
                </a:solidFill>
                <a:effectLst/>
                <a:uFillTx/>
                <a:latin typeface="Arial"/>
              </a:endParaRPr>
            </a:p>
          </p:txBody>
        </p:sp>
        <p:sp>
          <p:nvSpPr>
            <p:cNvPr id="40" name=""/>
            <p:cNvSpPr/>
            <p:nvPr/>
          </p:nvSpPr>
          <p:spPr>
            <a:xfrm>
              <a:off x="2421000" y="3065400"/>
              <a:ext cx="52524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12</a:t>
              </a:r>
              <a:endParaRPr b="0" lang="bg-BG" sz="2400" strike="noStrike" u="none">
                <a:solidFill>
                  <a:srgbClr val="000000"/>
                </a:solidFill>
                <a:effectLst/>
                <a:uFillTx/>
                <a:latin typeface="Arial"/>
              </a:endParaRPr>
            </a:p>
          </p:txBody>
        </p:sp>
        <p:sp>
          <p:nvSpPr>
            <p:cNvPr id="41" name=""/>
            <p:cNvSpPr/>
            <p:nvPr/>
          </p:nvSpPr>
          <p:spPr>
            <a:xfrm>
              <a:off x="2384280" y="2309760"/>
              <a:ext cx="52560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13</a:t>
              </a:r>
              <a:endParaRPr b="0" lang="bg-BG" sz="2400" strike="noStrike" u="none">
                <a:solidFill>
                  <a:srgbClr val="000000"/>
                </a:solidFill>
                <a:effectLst/>
                <a:uFillTx/>
                <a:latin typeface="Arial"/>
              </a:endParaRPr>
            </a:p>
          </p:txBody>
        </p:sp>
        <p:sp>
          <p:nvSpPr>
            <p:cNvPr id="42" name=""/>
            <p:cNvSpPr/>
            <p:nvPr/>
          </p:nvSpPr>
          <p:spPr>
            <a:xfrm>
              <a:off x="2671920" y="1625760"/>
              <a:ext cx="52524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14</a:t>
              </a:r>
              <a:endParaRPr b="0" lang="bg-BG" sz="2400" strike="noStrike" u="none">
                <a:solidFill>
                  <a:srgbClr val="000000"/>
                </a:solidFill>
                <a:effectLst/>
                <a:uFillTx/>
                <a:latin typeface="Arial"/>
              </a:endParaRPr>
            </a:p>
          </p:txBody>
        </p:sp>
        <p:sp>
          <p:nvSpPr>
            <p:cNvPr id="43" name=""/>
            <p:cNvSpPr/>
            <p:nvPr/>
          </p:nvSpPr>
          <p:spPr>
            <a:xfrm>
              <a:off x="3247920" y="1122480"/>
              <a:ext cx="52560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2f4f4f"/>
                  </a:solidFill>
                  <a:effectLst/>
                  <a:uFillTx/>
                  <a:latin typeface="Arial"/>
                  <a:ea typeface="DejaVu Sans"/>
                </a:rPr>
                <a:t>15</a:t>
              </a:r>
              <a:endParaRPr b="0" lang="bg-BG" sz="2400" strike="noStrike" u="none">
                <a:solidFill>
                  <a:srgbClr val="000000"/>
                </a:solidFill>
                <a:effectLst/>
                <a:uFillTx/>
                <a:latin typeface="Arial"/>
              </a:endParaRPr>
            </a:p>
          </p:txBody>
        </p:sp>
        <p:sp>
          <p:nvSpPr>
            <p:cNvPr id="44" name=""/>
            <p:cNvSpPr/>
            <p:nvPr/>
          </p:nvSpPr>
          <p:spPr>
            <a:xfrm>
              <a:off x="3932280" y="835200"/>
              <a:ext cx="525240" cy="415800"/>
            </a:xfrm>
            <a:prstGeom prst="rect">
              <a:avLst/>
            </a:prstGeom>
            <a:noFill/>
            <a:ln w="0">
              <a:noFill/>
            </a:ln>
          </p:spPr>
          <p:style>
            <a:lnRef idx="0"/>
            <a:fillRef idx="0"/>
            <a:effectRef idx="0"/>
            <a:fontRef idx="minor"/>
          </p:style>
          <p:txBody>
            <a:bodyPr lIns="90000" rIns="90000" tIns="66240" bIns="45000" anchor="t">
              <a:noAutofit/>
            </a:bodyPr>
            <a:p>
              <a:pPr algn="ctr">
                <a:lnSpc>
                  <a:spcPct val="93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696969"/>
                  </a:solidFill>
                  <a:effectLst/>
                  <a:uFillTx/>
                  <a:latin typeface="Arial"/>
                  <a:ea typeface="DejaVu Sans"/>
                </a:rPr>
                <a:t>16</a:t>
              </a:r>
              <a:endParaRPr b="0" lang="bg-BG" sz="2400" strike="noStrike" u="none">
                <a:solidFill>
                  <a:srgbClr val="000000"/>
                </a:solidFill>
                <a:effectLst/>
                <a:uFillTx/>
                <a:latin typeface="Arial"/>
              </a:endParaRPr>
            </a:p>
          </p:txBody>
        </p:sp>
      </p:grpSp>
      <p:sp>
        <p:nvSpPr>
          <p:cNvPr id="45" name=""/>
          <p:cNvSpPr/>
          <p:nvPr/>
        </p:nvSpPr>
        <p:spPr>
          <a:xfrm>
            <a:off x="5759280" y="569880"/>
            <a:ext cx="1941480" cy="7938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Bölünmeler</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1-4</a:t>
            </a:r>
            <a:endParaRPr b="0" lang="bg-BG" sz="2400" strike="noStrike" u="none">
              <a:solidFill>
                <a:srgbClr val="000000"/>
              </a:solidFill>
              <a:effectLst/>
              <a:uFillTx/>
              <a:latin typeface="Arial"/>
            </a:endParaRPr>
          </a:p>
        </p:txBody>
      </p:sp>
      <p:sp>
        <p:nvSpPr>
          <p:cNvPr id="46" name=""/>
          <p:cNvSpPr/>
          <p:nvPr/>
        </p:nvSpPr>
        <p:spPr>
          <a:xfrm>
            <a:off x="6559560" y="3552840"/>
            <a:ext cx="3084480" cy="793800"/>
          </a:xfrm>
          <a:prstGeom prst="rect">
            <a:avLst/>
          </a:prstGeom>
          <a:noFill/>
          <a:ln w="0">
            <a:noFill/>
          </a:ln>
        </p:spPr>
        <p:style>
          <a:lnRef idx="0"/>
          <a:fillRef idx="0"/>
          <a:effectRef idx="0"/>
          <a:fontRef idx="minor"/>
        </p:style>
        <p:txBody>
          <a:bodyPr lIns="90000" rIns="90000" tIns="54000" bIns="45000" anchor="t">
            <a:noAutofit/>
          </a:bodyPr>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Zina  </a:t>
            </a:r>
            <a:r>
              <a:rPr b="1" lang="de-DE" sz="2400" strike="noStrike" u="none">
                <a:solidFill>
                  <a:srgbClr val="008080"/>
                </a:solidFill>
                <a:effectLst/>
                <a:uFillTx/>
                <a:latin typeface="Trebuchet MS"/>
                <a:ea typeface="DejaVu Sans"/>
              </a:rPr>
              <a:t>5</a:t>
            </a:r>
            <a:endParaRPr b="0" lang="bg-BG" sz="2400" strike="noStrike" u="none">
              <a:solidFill>
                <a:srgbClr val="000000"/>
              </a:solidFill>
              <a:effectLst/>
              <a:uFillTx/>
              <a:latin typeface="Arial"/>
            </a:endParaRPr>
          </a:p>
          <a:p>
            <a:pP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Microsoft YaHei"/>
              </a:rPr>
              <a:t>  Dava açmak  </a:t>
            </a:r>
            <a:r>
              <a:rPr b="1" lang="de-DE" sz="2400" strike="noStrike" u="none">
                <a:solidFill>
                  <a:srgbClr val="008080"/>
                </a:solidFill>
                <a:effectLst/>
                <a:uFillTx/>
                <a:latin typeface="Trebuchet MS"/>
                <a:ea typeface="DejaVu Sans"/>
              </a:rPr>
              <a:t>6</a:t>
            </a:r>
            <a:endParaRPr b="0" lang="bg-BG" sz="2400" strike="noStrike" u="none">
              <a:solidFill>
                <a:srgbClr val="000000"/>
              </a:solidFill>
              <a:effectLst/>
              <a:uFillTx/>
              <a:latin typeface="Arial"/>
            </a:endParaRPr>
          </a:p>
        </p:txBody>
      </p:sp>
      <p:sp>
        <p:nvSpPr>
          <p:cNvPr id="47" name=""/>
          <p:cNvSpPr/>
          <p:nvPr/>
        </p:nvSpPr>
        <p:spPr>
          <a:xfrm>
            <a:off x="5616720" y="4884840"/>
            <a:ext cx="1796760" cy="4410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Evlilik  </a:t>
            </a:r>
            <a:r>
              <a:rPr b="1" lang="de-DE" sz="2400" strike="noStrike" u="none">
                <a:solidFill>
                  <a:srgbClr val="008080"/>
                </a:solidFill>
                <a:effectLst/>
                <a:uFillTx/>
                <a:latin typeface="Trebuchet MS"/>
                <a:ea typeface="DejaVu Sans"/>
              </a:rPr>
              <a:t>7</a:t>
            </a:r>
            <a:endParaRPr b="0" lang="bg-BG" sz="2400" strike="noStrike" u="none">
              <a:solidFill>
                <a:srgbClr val="000000"/>
              </a:solidFill>
              <a:effectLst/>
              <a:uFillTx/>
              <a:latin typeface="Arial"/>
            </a:endParaRPr>
          </a:p>
        </p:txBody>
      </p:sp>
      <p:sp>
        <p:nvSpPr>
          <p:cNvPr id="48" name=""/>
          <p:cNvSpPr/>
          <p:nvPr/>
        </p:nvSpPr>
        <p:spPr>
          <a:xfrm>
            <a:off x="2268360" y="5100480"/>
            <a:ext cx="2768760" cy="4590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Kurban eti  </a:t>
            </a:r>
            <a:r>
              <a:rPr b="1" lang="de-DE" sz="2400" strike="noStrike" u="none">
                <a:solidFill>
                  <a:srgbClr val="008080"/>
                </a:solidFill>
                <a:effectLst/>
                <a:uFillTx/>
                <a:latin typeface="Trebuchet MS"/>
                <a:ea typeface="DejaVu Sans"/>
              </a:rPr>
              <a:t>8-10</a:t>
            </a:r>
            <a:endParaRPr b="0" lang="bg-BG" sz="2400" strike="noStrike" u="none">
              <a:solidFill>
                <a:srgbClr val="000000"/>
              </a:solidFill>
              <a:effectLst/>
              <a:uFillTx/>
              <a:latin typeface="Arial"/>
            </a:endParaRPr>
          </a:p>
        </p:txBody>
      </p:sp>
      <p:sp>
        <p:nvSpPr>
          <p:cNvPr id="49" name=""/>
          <p:cNvSpPr/>
          <p:nvPr/>
        </p:nvSpPr>
        <p:spPr>
          <a:xfrm>
            <a:off x="900000" y="4367160"/>
            <a:ext cx="1976400" cy="44136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Başörtü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50" name=""/>
          <p:cNvSpPr/>
          <p:nvPr/>
        </p:nvSpPr>
        <p:spPr>
          <a:xfrm>
            <a:off x="-144360" y="3959280"/>
            <a:ext cx="2949480" cy="44136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Rabbin sofrası </a:t>
            </a:r>
            <a:r>
              <a:rPr b="1" lang="de-DE" sz="2400" strike="noStrike" u="none">
                <a:solidFill>
                  <a:srgbClr val="008080"/>
                </a:solidFill>
                <a:effectLst/>
                <a:uFillTx/>
                <a:latin typeface="Trebuchet MS"/>
                <a:ea typeface="DejaVu Sans"/>
              </a:rPr>
              <a:t>11</a:t>
            </a:r>
            <a:endParaRPr b="0" lang="bg-BG" sz="2400" strike="noStrike" u="none">
              <a:solidFill>
                <a:srgbClr val="000000"/>
              </a:solidFill>
              <a:effectLst/>
              <a:uFillTx/>
              <a:latin typeface="Arial"/>
            </a:endParaRPr>
          </a:p>
        </p:txBody>
      </p:sp>
      <p:sp>
        <p:nvSpPr>
          <p:cNvPr id="51" name=""/>
          <p:cNvSpPr/>
          <p:nvPr/>
        </p:nvSpPr>
        <p:spPr>
          <a:xfrm>
            <a:off x="252360" y="1979640"/>
            <a:ext cx="2049480" cy="79380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Ruh vergileri</a:t>
            </a:r>
            <a:endParaRPr b="0" lang="bg-BG" sz="2400" strike="noStrike" u="none">
              <a:solidFill>
                <a:srgbClr val="000000"/>
              </a:solidFill>
              <a:effectLst/>
              <a:uFillTx/>
              <a:latin typeface="Arial"/>
            </a:endParaRPr>
          </a:p>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8080"/>
                </a:solidFill>
                <a:effectLst/>
                <a:uFillTx/>
                <a:latin typeface="Trebuchet MS"/>
                <a:ea typeface="DejaVu Sans"/>
              </a:rPr>
              <a:t>12-14</a:t>
            </a:r>
            <a:endParaRPr b="0" lang="bg-BG" sz="2400" strike="noStrike" u="none">
              <a:solidFill>
                <a:srgbClr val="000000"/>
              </a:solidFill>
              <a:effectLst/>
              <a:uFillTx/>
              <a:latin typeface="Arial"/>
            </a:endParaRPr>
          </a:p>
        </p:txBody>
      </p:sp>
      <p:sp>
        <p:nvSpPr>
          <p:cNvPr id="52" name=""/>
          <p:cNvSpPr/>
          <p:nvPr/>
        </p:nvSpPr>
        <p:spPr>
          <a:xfrm>
            <a:off x="1547640" y="671400"/>
            <a:ext cx="1725840" cy="44136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Diriliş  </a:t>
            </a:r>
            <a:r>
              <a:rPr b="1" lang="de-DE" sz="2400" strike="noStrike" u="none">
                <a:solidFill>
                  <a:srgbClr val="008080"/>
                </a:solidFill>
                <a:effectLst/>
                <a:uFillTx/>
                <a:latin typeface="Trebuchet MS"/>
                <a:ea typeface="DejaVu Sans"/>
              </a:rPr>
              <a:t>15</a:t>
            </a:r>
            <a:endParaRPr b="0" lang="bg-BG" sz="2400" strike="noStrike" u="none">
              <a:solidFill>
                <a:srgbClr val="000000"/>
              </a:solidFill>
              <a:effectLst/>
              <a:uFillTx/>
              <a:latin typeface="Arial"/>
            </a:endParaRPr>
          </a:p>
        </p:txBody>
      </p:sp>
      <p:sp>
        <p:nvSpPr>
          <p:cNvPr id="53" name=""/>
          <p:cNvSpPr/>
          <p:nvPr/>
        </p:nvSpPr>
        <p:spPr>
          <a:xfrm>
            <a:off x="-252360" y="179280"/>
            <a:ext cx="5037120" cy="441360"/>
          </a:xfrm>
          <a:prstGeom prst="rect">
            <a:avLst/>
          </a:prstGeom>
          <a:noFill/>
          <a:ln w="0">
            <a:noFill/>
          </a:ln>
        </p:spPr>
        <p:style>
          <a:lnRef idx="0"/>
          <a:fillRef idx="0"/>
          <a:effectRef idx="0"/>
          <a:fontRef idx="minor"/>
        </p:style>
        <p:txBody>
          <a:bodyPr lIns="90000" rIns="90000" tIns="54000" bIns="45000" anchor="t">
            <a:noAutofit/>
          </a:bodyPr>
          <a:p>
            <a:pPr algn="ctr">
              <a:lnSpc>
                <a:spcPct val="97000"/>
              </a:lnSpc>
              <a:spcBef>
                <a:spcPts val="88"/>
              </a:spcBef>
              <a:spcAft>
                <a:spcPts val="88"/>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400" strike="noStrike" u="none">
                <a:solidFill>
                  <a:srgbClr val="000000"/>
                </a:solidFill>
                <a:effectLst/>
                <a:uFillTx/>
                <a:latin typeface="Trebuchet MS"/>
                <a:ea typeface="DejaVu Sans"/>
              </a:rPr>
              <a:t>Para toplaması + yolculuk  </a:t>
            </a:r>
            <a:r>
              <a:rPr b="1" lang="de-DE" sz="2400" strike="noStrike" u="none">
                <a:solidFill>
                  <a:srgbClr val="008080"/>
                </a:solidFill>
                <a:effectLst/>
                <a:uFillTx/>
                <a:latin typeface="Trebuchet MS"/>
                <a:ea typeface="DejaVu Sans"/>
              </a:rPr>
              <a:t>16</a:t>
            </a:r>
            <a:endParaRPr b="0" lang="bg-BG" sz="2400" strike="noStrike" u="none">
              <a:solidFill>
                <a:srgbClr val="000000"/>
              </a:solidFill>
              <a:effectLst/>
              <a:uFillTx/>
              <a:latin typeface="Arial"/>
            </a:endParaRPr>
          </a:p>
        </p:txBody>
      </p:sp>
      <p:sp>
        <p:nvSpPr>
          <p:cNvPr id="54" name=""/>
          <p:cNvSpPr/>
          <p:nvPr/>
        </p:nvSpPr>
        <p:spPr>
          <a:xfrm>
            <a:off x="7128000" y="1789200"/>
            <a:ext cx="2697120" cy="1188720"/>
          </a:xfrm>
          <a:prstGeom prst="rect">
            <a:avLst/>
          </a:prstGeom>
          <a:solidFill>
            <a:srgbClr val="ffefd5"/>
          </a:solidFill>
          <a:ln w="36720">
            <a:solidFill>
              <a:srgbClr val="a9a9a9"/>
            </a:solidFill>
            <a:round/>
          </a:ln>
        </p:spPr>
        <p:style>
          <a:lnRef idx="0"/>
          <a:fillRef idx="0"/>
          <a:effectRef idx="0"/>
          <a:fontRef idx="minor"/>
        </p:style>
        <p:txBody>
          <a:bodyPr lIns="54720" rIns="73080" tIns="193320" bIns="0" anchor="ctr">
            <a:noAutofit/>
          </a:bodyPr>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3200" strike="noStrike" u="none">
                <a:solidFill>
                  <a:srgbClr val="008080"/>
                </a:solidFill>
                <a:effectLst/>
                <a:uFillTx/>
                <a:latin typeface="Palatino Linotype"/>
                <a:ea typeface="DejaVu Sans"/>
              </a:rPr>
              <a:t>1.Korintliler</a:t>
            </a:r>
            <a:endParaRPr b="0" lang="bg-BG" sz="3200" strike="noStrike" u="none">
              <a:solidFill>
                <a:srgbClr val="000000"/>
              </a:solidFill>
              <a:effectLst/>
              <a:uFillTx/>
              <a:latin typeface="Arial"/>
            </a:endParaRPr>
          </a:p>
          <a:p>
            <a:pPr algn="ctr">
              <a:lnSpc>
                <a:spcPct val="84000"/>
              </a:lnSpc>
              <a:spcBef>
                <a:spcPts val="88"/>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4200" strike="noStrike" u="none">
                <a:solidFill>
                  <a:srgbClr val="0000cd"/>
                </a:solidFill>
                <a:effectLst/>
                <a:uFillTx/>
                <a:latin typeface="Palatino Linotype"/>
                <a:ea typeface="DejaVu Sans"/>
              </a:rPr>
              <a:t>İSKELET</a:t>
            </a:r>
            <a:endParaRPr b="0" lang="bg-BG" sz="4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dur="indefinite" fill="hold">
                      <p:stCondLst>
                        <p:cond delay="indefinite"/>
                      </p:stCondLst>
                      <p:childTnLst>
                        <p:par>
                          <p:cTn id="4" dur="indefinite" fill="hold">
                            <p:stCondLst>
                              <p:cond delay="0"/>
                            </p:stCondLst>
                            <p:childTnLst>
                              <p:par>
                                <p:cTn id="5" dur="indefinite" nodeType="clickEffect" fill="hold" presetClass="entr" presetID="1">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par>
                                <p:cTn id="7" dur="indefinite" nodeType="withEffect" fill="hold" presetClass="entr" presetID="1">
                                  <p:stCondLst>
                                    <p:cond delay="0"/>
                                  </p:stCondLst>
                                  <p:childTnLst>
                                    <p:set>
                                      <p:cBhvr>
                                        <p:cTn id="8"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9" dur="indefinite" fill="hold">
                      <p:stCondLst>
                        <p:cond delay="indefinite"/>
                      </p:stCondLst>
                      <p:childTnLst>
                        <p:par>
                          <p:cTn id="10" dur="indefinite" fill="hold">
                            <p:stCondLst>
                              <p:cond delay="0"/>
                            </p:stCondLst>
                            <p:childTnLst>
                              <p:par>
                                <p:cTn id="11" dur="indefinite" nodeType="clickEffect" fill="hold" presetClass="entr" presetID="1">
                                  <p:stCondLst>
                                    <p:cond delay="0"/>
                                  </p:stCondLst>
                                  <p:childTnLst>
                                    <p:set>
                                      <p:cBhvr>
                                        <p:cTn id="12"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13" dur="indefinite" fill="hold">
                      <p:stCondLst>
                        <p:cond delay="indefinite"/>
                      </p:stCondLst>
                      <p:childTnLst>
                        <p:par>
                          <p:cTn id="14" dur="indefinite" fill="hold">
                            <p:stCondLst>
                              <p:cond delay="0"/>
                            </p:stCondLst>
                            <p:childTnLst>
                              <p:par>
                                <p:cTn id="15" dur="indefinite" nodeType="clickEffect" fill="hold" presetClass="entr" presetID="1">
                                  <p:stCondLst>
                                    <p:cond delay="0"/>
                                  </p:stCondLst>
                                  <p:childTnLst>
                                    <p:set>
                                      <p:cBhvr>
                                        <p:cTn id="16" dur="1" fill="hold">
                                          <p:stCondLst>
                                            <p:cond delay="0"/>
                                          </p:stCondLst>
                                        </p:cTn>
                                        <p:tgtEl>
                                          <p:spTgt spid="46">
                                            <p:txEl>
                                              <p:pRg st="1" end="1"/>
                                            </p:txEl>
                                          </p:spTgt>
                                        </p:tgtEl>
                                        <p:attrNameLst>
                                          <p:attrName>style.visibility</p:attrName>
                                        </p:attrNameLst>
                                      </p:cBhvr>
                                      <p:to>
                                        <p:strVal val="visible"/>
                                      </p:to>
                                    </p:set>
                                  </p:childTnLst>
                                </p:cTn>
                              </p:par>
                            </p:childTnLst>
                          </p:cTn>
                        </p:par>
                      </p:childTnLst>
                    </p:cTn>
                  </p:par>
                  <p:par>
                    <p:cTn id="17" dur="indefinite" fill="hold">
                      <p:stCondLst>
                        <p:cond delay="indefinite"/>
                      </p:stCondLst>
                      <p:childTnLst>
                        <p:par>
                          <p:cTn id="18" dur="indefinite" fill="hold">
                            <p:stCondLst>
                              <p:cond delay="0"/>
                            </p:stCondLst>
                            <p:childTnLst>
                              <p:par>
                                <p:cTn id="19" dur="indefinite" nodeType="clickEffect" fill="hold" presetClass="entr" presetID="1">
                                  <p:stCondLst>
                                    <p:cond delay="0"/>
                                  </p:stCondLst>
                                  <p:childTnLst>
                                    <p:set>
                                      <p:cBhvr>
                                        <p:cTn id="20"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21" dur="indefinite" fill="hold">
                      <p:stCondLst>
                        <p:cond delay="indefinite"/>
                      </p:stCondLst>
                      <p:childTnLst>
                        <p:par>
                          <p:cTn id="22" dur="indefinite" fill="hold">
                            <p:stCondLst>
                              <p:cond delay="0"/>
                            </p:stCondLst>
                            <p:childTnLst>
                              <p:par>
                                <p:cTn id="23" dur="indefinite" nodeType="clickEffect" fill="hold" presetClass="entr" presetID="1">
                                  <p:stCondLst>
                                    <p:cond delay="0"/>
                                  </p:stCondLst>
                                  <p:childTnLst>
                                    <p:set>
                                      <p:cBhvr>
                                        <p:cTn id="24"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25" dur="indefinite" fill="hold">
                      <p:stCondLst>
                        <p:cond delay="indefinite"/>
                      </p:stCondLst>
                      <p:childTnLst>
                        <p:par>
                          <p:cTn id="26" dur="indefinite" fill="hold">
                            <p:stCondLst>
                              <p:cond delay="0"/>
                            </p:stCondLst>
                            <p:childTnLst>
                              <p:par>
                                <p:cTn id="27" dur="indefinite" nodeType="clickEffect" fill="hold" presetClass="entr" presetID="1">
                                  <p:stCondLst>
                                    <p:cond delay="0"/>
                                  </p:stCondLst>
                                  <p:childTnLst>
                                    <p:set>
                                      <p:cBhvr>
                                        <p:cTn id="28"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29" dur="indefinite" fill="hold">
                      <p:stCondLst>
                        <p:cond delay="indefinite"/>
                      </p:stCondLst>
                      <p:childTnLst>
                        <p:par>
                          <p:cTn id="30" dur="indefinite" fill="hold">
                            <p:stCondLst>
                              <p:cond delay="0"/>
                            </p:stCondLst>
                            <p:childTnLst>
                              <p:par>
                                <p:cTn id="31" dur="indefinite" nodeType="clickEffect" fill="hold" presetClass="entr" presetID="1">
                                  <p:stCondLst>
                                    <p:cond delay="0"/>
                                  </p:stCondLst>
                                  <p:childTnLst>
                                    <p:set>
                                      <p:cBhvr>
                                        <p:cTn id="32"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33" dur="indefinite" fill="hold">
                      <p:stCondLst>
                        <p:cond delay="indefinite"/>
                      </p:stCondLst>
                      <p:childTnLst>
                        <p:par>
                          <p:cTn id="34" dur="indefinite" fill="hold">
                            <p:stCondLst>
                              <p:cond delay="0"/>
                            </p:stCondLst>
                            <p:childTnLst>
                              <p:par>
                                <p:cTn id="35" dur="indefinite" nodeType="clickEffect" fill="hold" presetClass="entr" presetID="1">
                                  <p:stCondLst>
                                    <p:cond delay="0"/>
                                  </p:stCondLst>
                                  <p:childTnLst>
                                    <p:set>
                                      <p:cBhvr>
                                        <p:cTn id="36" dur="1" fill="hold">
                                          <p:stCondLst>
                                            <p:cond delay="0"/>
                                          </p:stCondLst>
                                        </p:cTn>
                                        <p:tgtEl>
                                          <p:spTgt spid="51">
                                            <p:txEl>
                                              <p:pRg st="0" end="0"/>
                                            </p:txEl>
                                          </p:spTgt>
                                        </p:tgtEl>
                                        <p:attrNameLst>
                                          <p:attrName>style.visibility</p:attrName>
                                        </p:attrNameLst>
                                      </p:cBhvr>
                                      <p:to>
                                        <p:strVal val="visible"/>
                                      </p:to>
                                    </p:set>
                                  </p:childTnLst>
                                </p:cTn>
                              </p:par>
                              <p:par>
                                <p:cTn id="37" dur="indefinite" nodeType="withEffect" fill="hold" presetClass="entr" presetID="1">
                                  <p:stCondLst>
                                    <p:cond delay="0"/>
                                  </p:stCondLst>
                                  <p:childTnLst>
                                    <p:set>
                                      <p:cBhvr>
                                        <p:cTn id="38" dur="1" fill="hold">
                                          <p:stCondLst>
                                            <p:cond delay="0"/>
                                          </p:stCondLst>
                                        </p:cTn>
                                        <p:tgtEl>
                                          <p:spTgt spid="51">
                                            <p:txEl>
                                              <p:pRg st="1" end="1"/>
                                            </p:txEl>
                                          </p:spTgt>
                                        </p:tgtEl>
                                        <p:attrNameLst>
                                          <p:attrName>style.visibility</p:attrName>
                                        </p:attrNameLst>
                                      </p:cBhvr>
                                      <p:to>
                                        <p:strVal val="visible"/>
                                      </p:to>
                                    </p:set>
                                  </p:childTnLst>
                                </p:cTn>
                              </p:par>
                            </p:childTnLst>
                          </p:cTn>
                        </p:par>
                      </p:childTnLst>
                    </p:cTn>
                  </p:par>
                  <p:par>
                    <p:cTn id="39" dur="indefinite" fill="hold">
                      <p:stCondLst>
                        <p:cond delay="indefinite"/>
                      </p:stCondLst>
                      <p:childTnLst>
                        <p:par>
                          <p:cTn id="40" dur="indefinite" fill="hold">
                            <p:stCondLst>
                              <p:cond delay="0"/>
                            </p:stCondLst>
                            <p:childTnLst>
                              <p:par>
                                <p:cTn id="41" dur="indefinite" nodeType="clickEffect" fill="hold" presetClass="entr" presetID="1">
                                  <p:stCondLst>
                                    <p:cond delay="0"/>
                                  </p:stCondLst>
                                  <p:childTnLst>
                                    <p:set>
                                      <p:cBhvr>
                                        <p:cTn id="42"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43" dur="indefinite" fill="hold">
                      <p:stCondLst>
                        <p:cond delay="indefinite"/>
                      </p:stCondLst>
                      <p:childTnLst>
                        <p:par>
                          <p:cTn id="44" dur="indefinite" fill="hold">
                            <p:stCondLst>
                              <p:cond delay="0"/>
                            </p:stCondLst>
                            <p:childTnLst>
                              <p:par>
                                <p:cTn id="45" dur="indefinite" nodeType="clickEffect" fill="hold" presetClass="entr" presetID="1">
                                  <p:stCondLst>
                                    <p:cond delay="0"/>
                                  </p:stCondLst>
                                  <p:childTnLst>
                                    <p:set>
                                      <p:cBhvr>
                                        <p:cTn id="46"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tx="0" ty="0" sx="100000" sy="100000" algn="ctr"/>
        </a:blipFill>
      </p:bgPr>
    </p:bg>
    <p:spTree>
      <p:nvGrpSpPr>
        <p:cNvPr id="1" name=""/>
        <p:cNvGrpSpPr/>
        <p:nvPr/>
      </p:nvGrpSpPr>
      <p:grpSpPr>
        <a:xfrm>
          <a:off x="0" y="0"/>
          <a:ext cx="0" cy="0"/>
          <a:chOff x="0" y="0"/>
          <a:chExt cx="0" cy="0"/>
        </a:xfrm>
      </p:grpSpPr>
      <p:sp>
        <p:nvSpPr>
          <p:cNvPr id="55" name=""/>
          <p:cNvSpPr/>
          <p:nvPr/>
        </p:nvSpPr>
        <p:spPr>
          <a:xfrm>
            <a:off x="216000" y="179280"/>
            <a:ext cx="9681840" cy="574920"/>
          </a:xfrm>
          <a:prstGeom prst="rect">
            <a:avLst/>
          </a:prstGeom>
          <a:noFill/>
          <a:ln w="0">
            <a:noFill/>
          </a:ln>
        </p:spPr>
        <p:style>
          <a:lnRef idx="0"/>
          <a:fillRef idx="0"/>
          <a:effectRef idx="0"/>
          <a:fontRef idx="minor"/>
        </p:style>
        <p:txBody>
          <a:bodyPr lIns="90000" rIns="90000" tIns="53280" bIns="45000" anchor="t">
            <a:noAutofit/>
          </a:bodyPr>
          <a:p>
            <a:pPr>
              <a:lnSpc>
                <a:spcPct val="100000"/>
              </a:lnSpc>
              <a:spcBef>
                <a:spcPts val="11"/>
              </a:spcBef>
              <a:spcAft>
                <a:spcPts val="116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200" strike="noStrike" u="none">
                <a:solidFill>
                  <a:srgbClr val="0000cd"/>
                </a:solidFill>
                <a:effectLst/>
                <a:uFillTx/>
                <a:latin typeface="Trebuchet MS"/>
                <a:ea typeface="DejaVu Sans"/>
              </a:rPr>
              <a:t>6. Problem: Başörtü (Bölüm 11)</a:t>
            </a:r>
            <a:endParaRPr b="0" lang="bg-BG" sz="2200" strike="noStrike" u="none">
              <a:solidFill>
                <a:srgbClr val="000000"/>
              </a:solidFill>
              <a:effectLst/>
              <a:uFillTx/>
              <a:latin typeface="Arial"/>
            </a:endParaRPr>
          </a:p>
          <a:p>
            <a:pPr marL="549360" indent="-540000">
              <a:lnSpc>
                <a:spcPct val="100000"/>
              </a:lnSpc>
              <a:spcBef>
                <a:spcPts val="11"/>
              </a:spcBef>
              <a:spcAft>
                <a:spcPts val="300"/>
              </a:spcAft>
              <a:tabLst>
                <a:tab algn="l" pos="0"/>
              </a:tabLst>
            </a:pPr>
            <a:endParaRPr b="0" lang="bg-BG" sz="2000" strike="noStrike" u="none">
              <a:solidFill>
                <a:srgbClr val="000000"/>
              </a:solidFill>
              <a:effectLst/>
              <a:uFillTx/>
              <a:latin typeface="Arial"/>
            </a:endParaRPr>
          </a:p>
        </p:txBody>
      </p:sp>
      <p:sp>
        <p:nvSpPr>
          <p:cNvPr id="56" name=""/>
          <p:cNvSpPr/>
          <p:nvPr/>
        </p:nvSpPr>
        <p:spPr>
          <a:xfrm>
            <a:off x="541800" y="757440"/>
            <a:ext cx="7917840" cy="2914200"/>
          </a:xfrm>
          <a:prstGeom prst="rect">
            <a:avLst/>
          </a:prstGeom>
          <a:noFill/>
          <a:ln w="0">
            <a:noFill/>
          </a:ln>
        </p:spPr>
        <p:style>
          <a:lnRef idx="0"/>
          <a:fillRef idx="0"/>
          <a:effectRef idx="0"/>
          <a:fontRef idx="minor"/>
        </p:style>
        <p:txBody>
          <a:bodyPr lIns="90000" rIns="90000" tIns="53280" bIns="45000" anchor="t">
            <a:noAutofit/>
          </a:bodyPr>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8b0000"/>
                </a:solidFill>
                <a:effectLst/>
                <a:uFillTx/>
                <a:latin typeface="Trebuchet MS"/>
                <a:ea typeface="DejaVu Sans"/>
              </a:rPr>
              <a:t>Soru: Kadınlar toplantıda başörtülerini çıkarsınlar mı?</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Cevap:</a:t>
            </a:r>
            <a:r>
              <a:rPr b="1" lang="de-DE" sz="2000" strike="noStrike" u="none">
                <a:solidFill>
                  <a:srgbClr val="000080"/>
                </a:solidFill>
                <a:effectLst/>
                <a:uFillTx/>
                <a:latin typeface="Trebuchet MS"/>
                <a:ea typeface="DejaVu Sans"/>
              </a:rPr>
              <a:t>	</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1) Erkekler örtüsüz olarak dua etsinler (11:2-4)</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2) Kadınlar örtülü olarak dua etsinler (11:5-10)</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3) Tabiat aynı şey gösteriyor (11:11-15)</a:t>
            </a:r>
            <a:endParaRPr b="0" lang="bg-BG" sz="2000" strike="noStrike" u="none">
              <a:solidFill>
                <a:srgbClr val="000000"/>
              </a:solidFill>
              <a:effectLst/>
              <a:uFillTx/>
              <a:latin typeface="Arial"/>
            </a:endParaRPr>
          </a:p>
          <a:p>
            <a:pPr>
              <a:lnSpc>
                <a:spcPct val="100000"/>
              </a:lnSpc>
              <a:spcAft>
                <a:spcPts val="28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0"/>
                </a:solidFill>
                <a:effectLst/>
                <a:uFillTx/>
                <a:latin typeface="Trebuchet MS"/>
                <a:ea typeface="DejaVu Sans"/>
              </a:rPr>
              <a:t>4) Dünyada bütün kiliseler öyle yapıyorlar (11:16)</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indefinite"/>
                      </p:stCondLst>
                      <p:childTnLst>
                        <p:par>
                          <p:cTn id="50" fill="hold">
                            <p:stCondLst>
                              <p:cond delay="0"/>
                            </p:stCondLst>
                            <p:childTnLst>
                              <p:par>
                                <p:cTn id="51" nodeType="clickEffect" fill="hold" presetClass="entr" presetID="1">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7" name=""/>
          <p:cNvSpPr/>
          <p:nvPr/>
        </p:nvSpPr>
        <p:spPr>
          <a:xfrm>
            <a:off x="0" y="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sp>
        <p:nvSpPr>
          <p:cNvPr id="58" name=""/>
          <p:cNvSpPr/>
          <p:nvPr/>
        </p:nvSpPr>
        <p:spPr>
          <a:xfrm>
            <a:off x="360000" y="1548000"/>
            <a:ext cx="2880000" cy="356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11:2</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Kardeşler, sizi şunun için öveyim: her meselede beni hatırladınız ve size teslim ettiğim öğretişleri olduğu gibi tutuyorsunuz.</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bg-BG" sz="1800" strike="noStrike" u="none">
              <a:solidFill>
                <a:srgbClr val="000000"/>
              </a:solidFill>
              <a:effectLst/>
              <a:uFillTx/>
              <a:latin typeface="Arial"/>
            </a:endParaRPr>
          </a:p>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11:17</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şu meselede sizi öv-mem: sizin toplantılarınız yarar getirmez, zarar getiriyor.</a:t>
            </a:r>
            <a:endParaRPr b="0" lang="bg-BG" sz="1800" strike="noStrike" u="none">
              <a:solidFill>
                <a:srgbClr val="000000"/>
              </a:solidFill>
              <a:effectLst/>
              <a:uFillTx/>
              <a:latin typeface="Arial"/>
            </a:endParaRPr>
          </a:p>
        </p:txBody>
      </p:sp>
      <p:sp>
        <p:nvSpPr>
          <p:cNvPr id="59" name=""/>
          <p:cNvSpPr/>
          <p:nvPr/>
        </p:nvSpPr>
        <p:spPr>
          <a:xfrm>
            <a:off x="324000" y="755640"/>
            <a:ext cx="6480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En birinci, Korint kilisesindeki durumu anlayalım</a:t>
            </a:r>
            <a:endParaRPr b="0" lang="bg-BG" sz="2000" strike="noStrike" u="none">
              <a:solidFill>
                <a:srgbClr val="000000"/>
              </a:solidFill>
              <a:effectLst/>
              <a:uFillTx/>
              <a:latin typeface="Arial"/>
            </a:endParaRPr>
          </a:p>
        </p:txBody>
      </p:sp>
      <p:sp>
        <p:nvSpPr>
          <p:cNvPr id="60" name=""/>
          <p:cNvSpPr/>
          <p:nvPr/>
        </p:nvSpPr>
        <p:spPr>
          <a:xfrm>
            <a:off x="3421080" y="4392000"/>
            <a:ext cx="374292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BAŞÖRTÜ</a:t>
            </a:r>
            <a:r>
              <a:rPr b="0" lang="bg-BG" sz="1800" strike="noStrike" u="none">
                <a:solidFill>
                  <a:srgbClr val="000000"/>
                </a:solidFill>
                <a:effectLst/>
                <a:uFillTx/>
                <a:latin typeface="Trebuchet MS"/>
                <a:ea typeface="DejaVu Sans"/>
              </a:rPr>
              <a:t> konusunda kilise genel-de doğru anlayışta idi, sadece küçük bir grup farklı düşünüyordu.</a:t>
            </a:r>
            <a:endParaRPr b="0" lang="bg-BG" sz="1800" strike="noStrike" u="none">
              <a:solidFill>
                <a:srgbClr val="000000"/>
              </a:solidFill>
              <a:effectLst/>
              <a:uFillTx/>
              <a:latin typeface="Arial"/>
            </a:endParaRPr>
          </a:p>
        </p:txBody>
      </p:sp>
      <p:pic>
        <p:nvPicPr>
          <p:cNvPr id="61" name="" descr=""/>
          <p:cNvPicPr/>
          <p:nvPr/>
        </p:nvPicPr>
        <p:blipFill>
          <a:blip r:embed="rId1"/>
          <a:srcRect l="0" t="0" r="10010" b="0"/>
          <a:stretch/>
        </p:blipFill>
        <p:spPr>
          <a:xfrm>
            <a:off x="3528000" y="1476000"/>
            <a:ext cx="1943640" cy="2700000"/>
          </a:xfrm>
          <a:prstGeom prst="rect">
            <a:avLst/>
          </a:prstGeom>
          <a:noFill/>
          <a:ln w="0">
            <a:noFill/>
          </a:ln>
        </p:spPr>
      </p:pic>
      <p:pic>
        <p:nvPicPr>
          <p:cNvPr id="62" name="" descr=""/>
          <p:cNvPicPr/>
          <p:nvPr/>
        </p:nvPicPr>
        <p:blipFill>
          <a:blip r:embed="rId2"/>
          <a:srcRect l="0" t="0" r="25489" b="0"/>
          <a:stretch/>
        </p:blipFill>
        <p:spPr>
          <a:xfrm>
            <a:off x="5694480" y="1475280"/>
            <a:ext cx="4061520" cy="2700720"/>
          </a:xfrm>
          <a:prstGeom prst="rect">
            <a:avLst/>
          </a:prstGeom>
          <a:noFill/>
          <a:ln w="0">
            <a:noFill/>
          </a:ln>
        </p:spPr>
      </p:pic>
      <p:sp>
        <p:nvSpPr>
          <p:cNvPr id="63" name=""/>
          <p:cNvSpPr/>
          <p:nvPr/>
        </p:nvSpPr>
        <p:spPr>
          <a:xfrm>
            <a:off x="7344000" y="4392360"/>
            <a:ext cx="2592000" cy="913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bg-BG" sz="1800" strike="noStrike" u="none">
                <a:solidFill>
                  <a:srgbClr val="000000"/>
                </a:solidFill>
                <a:effectLst/>
                <a:uFillTx/>
                <a:latin typeface="Trebuchet MS"/>
                <a:ea typeface="DejaVu Sans"/>
              </a:rPr>
              <a:t>Ama </a:t>
            </a:r>
            <a:r>
              <a:rPr b="1" lang="bg-BG" sz="1800" strike="noStrike" u="none">
                <a:solidFill>
                  <a:srgbClr val="000000"/>
                </a:solidFill>
                <a:effectLst/>
                <a:uFillTx/>
                <a:latin typeface="Trebuchet MS"/>
                <a:ea typeface="DejaVu Sans"/>
              </a:rPr>
              <a:t>RABBİN SOFRASI</a:t>
            </a:r>
            <a:r>
              <a:rPr b="0" lang="bg-BG" sz="1800" strike="noStrike" u="none">
                <a:solidFill>
                  <a:srgbClr val="000000"/>
                </a:solidFill>
                <a:effectLst/>
                <a:uFillTx/>
                <a:latin typeface="Trebuchet MS"/>
                <a:ea typeface="DejaVu Sans"/>
              </a:rPr>
              <a:t> konusunda bütün kilise yanlış anlayışta idi.</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
          <p:cNvSpPr/>
          <p:nvPr/>
        </p:nvSpPr>
        <p:spPr>
          <a:xfrm>
            <a:off x="360000" y="1512000"/>
            <a:ext cx="2340000" cy="248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11:2</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Kardeşler, sizi şunun için öveyim: her meselede beni hatırladınız ve size teslim ettiğim öğretişleri olduğu gibi tutuyorsunuz.</a:t>
            </a:r>
            <a:endParaRPr b="0" lang="bg-BG" sz="1800" strike="noStrike" u="none">
              <a:solidFill>
                <a:srgbClr val="000000"/>
              </a:solidFill>
              <a:effectLst/>
              <a:uFillTx/>
              <a:latin typeface="Arial"/>
            </a:endParaRPr>
          </a:p>
        </p:txBody>
      </p:sp>
      <p:sp>
        <p:nvSpPr>
          <p:cNvPr id="65" name=""/>
          <p:cNvSpPr/>
          <p:nvPr/>
        </p:nvSpPr>
        <p:spPr>
          <a:xfrm>
            <a:off x="324000" y="755640"/>
            <a:ext cx="6480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En birinci, Korint kilisesindeki durumu anlayalım</a:t>
            </a:r>
            <a:endParaRPr b="0" lang="bg-BG" sz="2000" strike="noStrike" u="none">
              <a:solidFill>
                <a:srgbClr val="000000"/>
              </a:solidFill>
              <a:effectLst/>
              <a:uFillTx/>
              <a:latin typeface="Arial"/>
            </a:endParaRPr>
          </a:p>
        </p:txBody>
      </p:sp>
      <p:sp>
        <p:nvSpPr>
          <p:cNvPr id="66" name=""/>
          <p:cNvSpPr/>
          <p:nvPr/>
        </p:nvSpPr>
        <p:spPr>
          <a:xfrm>
            <a:off x="5544000" y="1440360"/>
            <a:ext cx="4174920" cy="3570840"/>
          </a:xfrm>
          <a:prstGeom prst="rect">
            <a:avLst/>
          </a:prstGeom>
          <a:noFill/>
          <a:ln w="0">
            <a:noFill/>
          </a:ln>
        </p:spPr>
        <p:style>
          <a:lnRef idx="0"/>
          <a:fillRef idx="0"/>
          <a:effectRef idx="0"/>
          <a:fontRef idx="minor"/>
        </p:style>
        <p:txBody>
          <a:bodyPr lIns="90000" rIns="90000" tIns="45000" bIns="45000" anchor="t">
            <a:spAutoFit/>
          </a:bodyPr>
          <a:p>
            <a:pPr marL="288000" indent="-288000">
              <a:lnSpc>
                <a:spcPct val="100000"/>
              </a:lnSpc>
              <a:spcAft>
                <a:spcPts val="1134"/>
              </a:spcAft>
            </a:pPr>
            <a:r>
              <a:rPr b="1" lang="bg-BG" sz="2000" strike="noStrike" u="none">
                <a:solidFill>
                  <a:srgbClr val="000000"/>
                </a:solidFill>
                <a:effectLst/>
                <a:uFillTx/>
                <a:latin typeface="Trebuchet MS"/>
                <a:ea typeface="DejaVu Sans"/>
              </a:rPr>
              <a:t>1)</a:t>
            </a:r>
            <a:r>
              <a:rPr b="0" lang="bg-BG" sz="2000" strike="noStrike" u="none">
                <a:solidFill>
                  <a:srgbClr val="000000"/>
                </a:solidFill>
                <a:effectLst/>
                <a:uFillTx/>
                <a:latin typeface="Trebuchet MS"/>
                <a:ea typeface="DejaVu Sans"/>
              </a:rPr>
              <a:t> Korint kilisesi Pavlus'a sorular listesini gönderirken bu konuda </a:t>
            </a:r>
            <a:r>
              <a:rPr b="1" lang="bg-BG" sz="2000" strike="noStrike" u="none">
                <a:solidFill>
                  <a:srgbClr val="000000"/>
                </a:solidFill>
                <a:effectLst/>
                <a:uFillTx/>
                <a:latin typeface="Trebuchet MS"/>
                <a:ea typeface="DejaVu Sans"/>
              </a:rPr>
              <a:t>ne sordular?</a:t>
            </a:r>
            <a:r>
              <a:rPr b="0" lang="bg-BG" sz="2000" strike="noStrike" u="none">
                <a:solidFill>
                  <a:srgbClr val="000000"/>
                </a:solidFill>
                <a:effectLst/>
                <a:uFillTx/>
                <a:latin typeface="Trebuchet MS"/>
                <a:ea typeface="DejaVu Sans"/>
              </a:rPr>
              <a:t> ("buçuk Korintliler mektubu")</a:t>
            </a:r>
            <a:endParaRPr b="0" lang="bg-BG" sz="2000" strike="noStrike" u="none">
              <a:solidFill>
                <a:srgbClr val="000000"/>
              </a:solidFill>
              <a:effectLst/>
              <a:uFillTx/>
              <a:latin typeface="Arial"/>
            </a:endParaRPr>
          </a:p>
          <a:p>
            <a:pPr>
              <a:lnSpc>
                <a:spcPct val="100000"/>
              </a:lnSpc>
              <a:spcAft>
                <a:spcPts val="1134"/>
              </a:spcAft>
            </a:pPr>
            <a:r>
              <a:rPr b="1" lang="bg-BG" sz="2000" strike="noStrike" u="none">
                <a:solidFill>
                  <a:srgbClr val="000000"/>
                </a:solidFill>
                <a:effectLst/>
                <a:uFillTx/>
                <a:latin typeface="Trebuchet MS"/>
                <a:ea typeface="DejaVu Sans"/>
              </a:rPr>
              <a:t>2) Bizim için durum nedir?</a:t>
            </a:r>
            <a:endParaRPr b="0" lang="bg-BG" sz="2000" strike="noStrike" u="none">
              <a:solidFill>
                <a:srgbClr val="000000"/>
              </a:solidFill>
              <a:effectLst/>
              <a:uFillTx/>
              <a:latin typeface="Arial"/>
            </a:endParaRPr>
          </a:p>
          <a:p>
            <a:pPr marL="288000">
              <a:lnSpc>
                <a:spcPct val="100000"/>
              </a:lnSpc>
              <a:spcAft>
                <a:spcPts val="1134"/>
              </a:spcAft>
            </a:pPr>
            <a:r>
              <a:rPr b="0" lang="bg-BG" sz="2000" strike="noStrike" u="none">
                <a:solidFill>
                  <a:srgbClr val="000000"/>
                </a:solidFill>
                <a:effectLst/>
                <a:uFillTx/>
                <a:latin typeface="Trebuchet MS"/>
                <a:ea typeface="DejaVu Sans"/>
              </a:rPr>
              <a:t>a) Pavlus her yerde, her zaman için bütün imanlılara başörtüyü şart mı koşuyor?</a:t>
            </a:r>
            <a:endParaRPr b="0" lang="bg-BG" sz="2000" strike="noStrike" u="none">
              <a:solidFill>
                <a:srgbClr val="000000"/>
              </a:solidFill>
              <a:effectLst/>
              <a:uFillTx/>
              <a:latin typeface="Arial"/>
            </a:endParaRPr>
          </a:p>
          <a:p>
            <a:pPr marL="288000">
              <a:lnSpc>
                <a:spcPct val="100000"/>
              </a:lnSpc>
              <a:spcAft>
                <a:spcPts val="1134"/>
              </a:spcAft>
            </a:pPr>
            <a:r>
              <a:rPr b="0" lang="bg-BG" sz="2000" strike="noStrike" u="none">
                <a:solidFill>
                  <a:srgbClr val="000000"/>
                </a:solidFill>
                <a:effectLst/>
                <a:uFillTx/>
                <a:latin typeface="Trebuchet MS"/>
                <a:ea typeface="DejaVu Sans"/>
              </a:rPr>
              <a:t>b) Pavlus başörtüyü çıkarmak mı yanlış görüyor?</a:t>
            </a:r>
            <a:endParaRPr b="0" lang="bg-BG" sz="2000" strike="noStrike" u="none">
              <a:solidFill>
                <a:srgbClr val="000000"/>
              </a:solidFill>
              <a:effectLst/>
              <a:uFillTx/>
              <a:latin typeface="Arial"/>
            </a:endParaRPr>
          </a:p>
        </p:txBody>
      </p:sp>
      <p:pic>
        <p:nvPicPr>
          <p:cNvPr id="67" name="" descr=""/>
          <p:cNvPicPr/>
          <p:nvPr/>
        </p:nvPicPr>
        <p:blipFill>
          <a:blip r:embed="rId1"/>
          <a:srcRect l="0" t="0" r="10010" b="0"/>
          <a:stretch/>
        </p:blipFill>
        <p:spPr>
          <a:xfrm>
            <a:off x="2995560" y="1620000"/>
            <a:ext cx="2332440" cy="3240000"/>
          </a:xfrm>
          <a:prstGeom prst="rect">
            <a:avLst/>
          </a:prstGeom>
          <a:noFill/>
          <a:ln w="0">
            <a:noFill/>
          </a:ln>
        </p:spPr>
      </p:pic>
      <p:sp>
        <p:nvSpPr>
          <p:cNvPr id="68"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9" name=""/>
          <p:cNvSpPr/>
          <p:nvPr/>
        </p:nvSpPr>
        <p:spPr>
          <a:xfrm>
            <a:off x="360000" y="1404000"/>
            <a:ext cx="1908000" cy="2592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11:3</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Ama istiyorum, şunu bilesiniz: her erkeğin başı Mesihtir, kadının başı gene erkektir, Mesihin başı da Allahtır.</a:t>
            </a:r>
            <a:endParaRPr b="0" lang="bg-BG" sz="1800" strike="noStrike" u="none">
              <a:solidFill>
                <a:srgbClr val="000000"/>
              </a:solidFill>
              <a:effectLst/>
              <a:uFillTx/>
              <a:latin typeface="Arial"/>
            </a:endParaRPr>
          </a:p>
        </p:txBody>
      </p:sp>
      <p:sp>
        <p:nvSpPr>
          <p:cNvPr id="70" name=""/>
          <p:cNvSpPr/>
          <p:nvPr/>
        </p:nvSpPr>
        <p:spPr>
          <a:xfrm>
            <a:off x="540000" y="75564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Rabde farklı rollerimiz var !</a:t>
            </a:r>
            <a:endParaRPr b="0" lang="bg-BG" sz="2000" strike="noStrike" u="none">
              <a:solidFill>
                <a:srgbClr val="000000"/>
              </a:solidFill>
              <a:effectLst/>
              <a:uFillTx/>
              <a:latin typeface="Arial"/>
            </a:endParaRPr>
          </a:p>
        </p:txBody>
      </p:sp>
      <p:sp>
        <p:nvSpPr>
          <p:cNvPr id="71"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72" name="" descr=""/>
          <p:cNvPicPr/>
          <p:nvPr/>
        </p:nvPicPr>
        <p:blipFill>
          <a:blip r:embed="rId1"/>
          <a:stretch/>
        </p:blipFill>
        <p:spPr>
          <a:xfrm>
            <a:off x="2484000" y="1224000"/>
            <a:ext cx="3456000" cy="4298400"/>
          </a:xfrm>
          <a:prstGeom prst="rect">
            <a:avLst/>
          </a:prstGeom>
          <a:noFill/>
          <a:ln w="0">
            <a:noFill/>
          </a:ln>
        </p:spPr>
      </p:pic>
      <p:sp>
        <p:nvSpPr>
          <p:cNvPr id="73" name=""/>
          <p:cNvSpPr/>
          <p:nvPr/>
        </p:nvSpPr>
        <p:spPr>
          <a:xfrm>
            <a:off x="3708000" y="1728000"/>
            <a:ext cx="972000" cy="3646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ffff"/>
                </a:solidFill>
                <a:effectLst/>
                <a:uFillTx/>
                <a:latin typeface="Trebuchet MS"/>
                <a:ea typeface="DejaVu Sans"/>
              </a:rPr>
              <a:t>ALLAH</a:t>
            </a:r>
            <a:endParaRPr b="1" lang="bg-BG" sz="1800" strike="noStrike" u="none">
              <a:solidFill>
                <a:srgbClr val="ffffff"/>
              </a:solidFill>
              <a:effectLst/>
              <a:uFillTx/>
              <a:latin typeface="Arial"/>
            </a:endParaRPr>
          </a:p>
        </p:txBody>
      </p:sp>
      <p:sp>
        <p:nvSpPr>
          <p:cNvPr id="74" name=""/>
          <p:cNvSpPr/>
          <p:nvPr/>
        </p:nvSpPr>
        <p:spPr>
          <a:xfrm>
            <a:off x="3708000" y="2664360"/>
            <a:ext cx="972000" cy="3646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ffff"/>
                </a:solidFill>
                <a:effectLst/>
                <a:uFillTx/>
                <a:latin typeface="Trebuchet MS"/>
                <a:ea typeface="DejaVu Sans"/>
              </a:rPr>
              <a:t>MESİH</a:t>
            </a:r>
            <a:endParaRPr b="1" lang="bg-BG" sz="1800" strike="noStrike" u="none">
              <a:solidFill>
                <a:srgbClr val="ffffff"/>
              </a:solidFill>
              <a:effectLst/>
              <a:uFillTx/>
              <a:latin typeface="Arial"/>
            </a:endParaRPr>
          </a:p>
        </p:txBody>
      </p:sp>
      <p:sp>
        <p:nvSpPr>
          <p:cNvPr id="75" name=""/>
          <p:cNvSpPr/>
          <p:nvPr/>
        </p:nvSpPr>
        <p:spPr>
          <a:xfrm>
            <a:off x="3708000" y="3492720"/>
            <a:ext cx="972000" cy="3646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ffff"/>
                </a:solidFill>
                <a:effectLst/>
                <a:uFillTx/>
                <a:latin typeface="Trebuchet MS"/>
                <a:ea typeface="DejaVu Sans"/>
              </a:rPr>
              <a:t>ERKEK</a:t>
            </a:r>
            <a:endParaRPr b="1" lang="bg-BG" sz="1800" strike="noStrike" u="none">
              <a:solidFill>
                <a:srgbClr val="ffffff"/>
              </a:solidFill>
              <a:effectLst/>
              <a:uFillTx/>
              <a:latin typeface="Arial"/>
            </a:endParaRPr>
          </a:p>
        </p:txBody>
      </p:sp>
      <p:sp>
        <p:nvSpPr>
          <p:cNvPr id="76" name=""/>
          <p:cNvSpPr/>
          <p:nvPr/>
        </p:nvSpPr>
        <p:spPr>
          <a:xfrm>
            <a:off x="3708000" y="4213080"/>
            <a:ext cx="972000" cy="364680"/>
          </a:xfrm>
          <a:prstGeom prst="rect">
            <a:avLst/>
          </a:prstGeom>
          <a:noFill/>
          <a:ln w="0">
            <a:noFill/>
          </a:ln>
        </p:spPr>
        <p:style>
          <a:lnRef idx="0"/>
          <a:fillRef idx="0"/>
          <a:effectRef idx="0"/>
          <a:fontRef idx="minor"/>
        </p:style>
        <p:txBody>
          <a:bodyPr lIns="90000" rIns="90000" tIns="45000" bIns="45000" anchor="t" anchorCtr="1">
            <a:spAutoFit/>
          </a:bodyPr>
          <a:p>
            <a:pPr algn="ctr">
              <a:lnSpc>
                <a:spcPct val="100000"/>
              </a:lnSpc>
            </a:pPr>
            <a:r>
              <a:rPr b="1" lang="bg-BG" sz="1800" strike="noStrike" u="none">
                <a:solidFill>
                  <a:srgbClr val="ffffff"/>
                </a:solidFill>
                <a:effectLst/>
                <a:uFillTx/>
                <a:latin typeface="Trebuchet MS"/>
                <a:ea typeface="DejaVu Sans"/>
              </a:rPr>
              <a:t>KADIN</a:t>
            </a:r>
            <a:endParaRPr b="1" lang="bg-BG" sz="1800" strike="noStrike" u="none">
              <a:solidFill>
                <a:srgbClr val="ffffff"/>
              </a:solidFill>
              <a:effectLst/>
              <a:uFillTx/>
              <a:latin typeface="Arial"/>
            </a:endParaRPr>
          </a:p>
        </p:txBody>
      </p:sp>
      <p:sp>
        <p:nvSpPr>
          <p:cNvPr id="77" name=""/>
          <p:cNvSpPr txBox="1"/>
          <p:nvPr/>
        </p:nvSpPr>
        <p:spPr>
          <a:xfrm>
            <a:off x="5904000" y="1512000"/>
            <a:ext cx="3888000" cy="3971520"/>
          </a:xfrm>
          <a:prstGeom prst="rect">
            <a:avLst/>
          </a:prstGeom>
          <a:noFill/>
          <a:ln w="0">
            <a:noFill/>
          </a:ln>
        </p:spPr>
        <p:txBody>
          <a:bodyPr lIns="90000" rIns="90000" tIns="45000" bIns="45000" anchor="t">
            <a:spAutoFit/>
          </a:bodyPr>
          <a:p>
            <a:r>
              <a:rPr b="1" lang="bg-BG" sz="1800" strike="noStrike" u="none">
                <a:solidFill>
                  <a:srgbClr val="000000"/>
                </a:solidFill>
                <a:effectLst/>
                <a:uFillTx/>
                <a:latin typeface="Trebuchet MS"/>
              </a:rPr>
              <a:t>Yuh 14:28</a:t>
            </a:r>
            <a:r>
              <a:rPr b="0" lang="bg-BG" sz="1800" strike="noStrike" u="none">
                <a:solidFill>
                  <a:srgbClr val="000000"/>
                </a:solidFill>
                <a:effectLst/>
                <a:uFillTx/>
                <a:latin typeface="Trebuchet MS"/>
              </a:rPr>
              <a:t>     Eger beni sevmiş olsaydınız, 'Baba'ya gidiyorum' dediğime sevineceydiniz. Çünkü Babam benden büyüktür.</a:t>
            </a:r>
            <a:endParaRPr b="0" lang="bg-BG" sz="1800" strike="noStrike" u="none">
              <a:solidFill>
                <a:srgbClr val="000000"/>
              </a:solidFill>
              <a:effectLst/>
              <a:uFillTx/>
              <a:latin typeface="Trebuchet MS"/>
            </a:endParaRPr>
          </a:p>
          <a:p>
            <a:r>
              <a:rPr b="1" lang="bg-BG" sz="1800" strike="noStrike" u="none">
                <a:solidFill>
                  <a:srgbClr val="000000"/>
                </a:solidFill>
                <a:effectLst/>
                <a:uFillTx/>
                <a:latin typeface="Trebuchet MS"/>
              </a:rPr>
              <a:t>Efes 1:22</a:t>
            </a:r>
            <a:r>
              <a:rPr b="0" lang="bg-BG" sz="1800" strike="noStrike" u="none">
                <a:solidFill>
                  <a:srgbClr val="000000"/>
                </a:solidFill>
                <a:effectLst/>
                <a:uFillTx/>
                <a:latin typeface="Trebuchet MS"/>
              </a:rPr>
              <a:t>     Ve Allah her şeyi Onun ayağının altına koydu. Ve herkesin başı olsun diye, Onu kiliseye verdi. </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4:15  Her meselede baş olan Odur.</a:t>
            </a:r>
            <a:endParaRPr b="0" lang="bg-BG" sz="1800" strike="noStrike" u="none">
              <a:solidFill>
                <a:srgbClr val="000000"/>
              </a:solidFill>
              <a:effectLst/>
              <a:uFillTx/>
              <a:latin typeface="Trebuchet MS"/>
            </a:endParaRPr>
          </a:p>
          <a:p>
            <a:r>
              <a:rPr b="1" lang="bg-BG" sz="1800" strike="noStrike" u="none">
                <a:solidFill>
                  <a:srgbClr val="000000"/>
                </a:solidFill>
                <a:effectLst/>
                <a:uFillTx/>
                <a:latin typeface="Trebuchet MS"/>
              </a:rPr>
              <a:t>Efes 5:23</a:t>
            </a:r>
            <a:r>
              <a:rPr b="0" lang="bg-BG" sz="1800" strike="noStrike" u="none">
                <a:solidFill>
                  <a:srgbClr val="000000"/>
                </a:solidFill>
                <a:effectLst/>
                <a:uFillTx/>
                <a:latin typeface="Trebuchet MS"/>
              </a:rPr>
              <a:t>     Çünkü erkek karısının başıdır; aynı nasıl Mesih de kilisenin başıdır. O kendisi bedenin kurtarıcısıdır.</a:t>
            </a:r>
            <a:endParaRPr b="0" lang="bg-BG" sz="1800" strike="noStrike" u="none">
              <a:solidFill>
                <a:srgbClr val="000000"/>
              </a:solidFill>
              <a:effectLst/>
              <a:uFillTx/>
              <a:latin typeface="Trebuchet MS"/>
            </a:endParaRPr>
          </a:p>
        </p:txBody>
      </p:sp>
      <p:sp>
        <p:nvSpPr>
          <p:cNvPr id="78" name=""/>
          <p:cNvSpPr txBox="1"/>
          <p:nvPr/>
        </p:nvSpPr>
        <p:spPr>
          <a:xfrm>
            <a:off x="6012000" y="1044000"/>
            <a:ext cx="3564000" cy="432000"/>
          </a:xfrm>
          <a:prstGeom prst="rect">
            <a:avLst/>
          </a:prstGeom>
          <a:noFill/>
          <a:ln w="0">
            <a:noFill/>
          </a:ln>
        </p:spPr>
        <p:txBody>
          <a:bodyPr lIns="90000" rIns="90000" tIns="45000" bIns="45000" anchor="t">
            <a:spAutoFit/>
          </a:bodyPr>
          <a:p>
            <a:r>
              <a:rPr b="1" lang="bg-BG" sz="2400" strike="noStrike" u="none">
                <a:solidFill>
                  <a:srgbClr val="ff0000"/>
                </a:solidFill>
                <a:effectLst/>
                <a:uFillTx/>
                <a:latin typeface="Palatino Linotype"/>
              </a:rPr>
              <a:t>Konu: gönüllü alçalma</a:t>
            </a:r>
            <a:endParaRPr b="1" lang="bg-BG" sz="2400" strike="noStrike" u="none">
              <a:solidFill>
                <a:srgbClr val="ff0000"/>
              </a:solidFill>
              <a:effectLst/>
              <a:uFillTx/>
              <a:latin typeface="Palatino Linotype"/>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9" name=""/>
          <p:cNvSpPr/>
          <p:nvPr/>
        </p:nvSpPr>
        <p:spPr>
          <a:xfrm>
            <a:off x="216000" y="1404000"/>
            <a:ext cx="3672000" cy="118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11:4  -  </a:t>
            </a:r>
            <a:r>
              <a:rPr b="0" lang="de-DE" sz="1800" strike="noStrike" u="none">
                <a:solidFill>
                  <a:srgbClr val="000000"/>
                </a:solidFill>
                <a:effectLst/>
                <a:uFillTx/>
                <a:latin typeface="Trebuchet MS"/>
                <a:ea typeface="DejaVu Sans"/>
              </a:rPr>
              <a:t>Başının üstünde bir şey varken dua eden ya da peygamberlik eden her erkek, başını küçük düşürüyor.</a:t>
            </a:r>
            <a:endParaRPr b="0" lang="bg-BG" sz="1800" strike="noStrike" u="none">
              <a:solidFill>
                <a:srgbClr val="000000"/>
              </a:solidFill>
              <a:effectLst/>
              <a:uFillTx/>
              <a:latin typeface="Arial"/>
            </a:endParaRPr>
          </a:p>
        </p:txBody>
      </p:sp>
      <p:sp>
        <p:nvSpPr>
          <p:cNvPr id="80" name=""/>
          <p:cNvSpPr/>
          <p:nvPr/>
        </p:nvSpPr>
        <p:spPr>
          <a:xfrm>
            <a:off x="4284000" y="1296000"/>
            <a:ext cx="5724000" cy="4205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2.Kor 3:13</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Musa gibi yapmıyoruz: o, yüzünü bir örtü ile kapadı, öyle ki İsrailoğulları gittikçe kaybolan şeyin sonuna bakmasınlar.</a:t>
            </a:r>
            <a:endParaRPr b="0" lang="bg-BG" sz="1800" strike="noStrike" u="none">
              <a:solidFill>
                <a:srgbClr val="000000"/>
              </a:solidFill>
              <a:effectLst/>
              <a:uFillTx/>
              <a:latin typeface="Arial"/>
            </a:endParaRPr>
          </a:p>
          <a:p>
            <a:pPr>
              <a:lnSpc>
                <a:spcPct val="100000"/>
              </a:lnSpc>
            </a:pPr>
            <a:endParaRPr b="0" lang="bg-BG" sz="1800" strike="noStrike" u="none">
              <a:solidFill>
                <a:srgbClr val="000000"/>
              </a:solidFill>
              <a:effectLst/>
              <a:uFillTx/>
              <a:latin typeface="Arial"/>
            </a:endParaRPr>
          </a:p>
          <a:p>
            <a:pPr>
              <a:lnSpc>
                <a:spcPct val="100000"/>
              </a:lnSpc>
            </a:pPr>
            <a:r>
              <a:rPr b="1" lang="bg-BG" sz="1800" strike="noStrike" u="none">
                <a:solidFill>
                  <a:srgbClr val="000000"/>
                </a:solidFill>
                <a:effectLst/>
                <a:uFillTx/>
                <a:latin typeface="Trebuchet MS"/>
                <a:ea typeface="DejaVu Sans"/>
              </a:rPr>
              <a:t>Çıkış 34:32-35</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Sonra herkes ona yaklaştı. Musa RAB'bin Sina Dağı'nda kendisine bildirdiği bütün buyrukları onlara verdi. 33  Konuşmasını bitirdikten sonra, yüzüne bir peçe taktı.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34  Ama ne zaman konuşmak için RAB'bin huzuruna çıksa, ayrılıncaya kadar peçeyi kaldırırdı. Dönünce de kendisine verilen buyrukları İsrailliler'e bildirir, </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35  İsrailliler de onun ışıldayan yüzünü görürlerdi. Sonra Musa içeri girip RAB'le görüşünceye kadar yine peçeyi takardı. </a:t>
            </a:r>
            <a:endParaRPr b="0" lang="bg-BG" sz="1800" strike="noStrike" u="none">
              <a:solidFill>
                <a:srgbClr val="000000"/>
              </a:solidFill>
              <a:effectLst/>
              <a:uFillTx/>
              <a:latin typeface="Arial"/>
            </a:endParaRPr>
          </a:p>
        </p:txBody>
      </p:sp>
      <p:sp>
        <p:nvSpPr>
          <p:cNvPr id="81"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82" name="" descr=""/>
          <p:cNvPicPr/>
          <p:nvPr/>
        </p:nvPicPr>
        <p:blipFill>
          <a:blip r:embed="rId1"/>
          <a:stretch/>
        </p:blipFill>
        <p:spPr>
          <a:xfrm>
            <a:off x="250920" y="2736000"/>
            <a:ext cx="3673080" cy="2754720"/>
          </a:xfrm>
          <a:prstGeom prst="rect">
            <a:avLst/>
          </a:prstGeom>
          <a:noFill/>
          <a:ln w="0">
            <a:noFill/>
          </a:ln>
        </p:spPr>
      </p:pic>
      <p:sp>
        <p:nvSpPr>
          <p:cNvPr id="83" name=""/>
          <p:cNvSpPr/>
          <p:nvPr/>
        </p:nvSpPr>
        <p:spPr>
          <a:xfrm>
            <a:off x="612000" y="75600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Erkekler başörtüsüz dua etsinler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4" name=""/>
          <p:cNvSpPr/>
          <p:nvPr/>
        </p:nvSpPr>
        <p:spPr>
          <a:xfrm>
            <a:off x="432000" y="1476000"/>
            <a:ext cx="3672000" cy="118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11:4  -  </a:t>
            </a:r>
            <a:r>
              <a:rPr b="0" lang="de-DE" sz="1800" strike="noStrike" u="none">
                <a:solidFill>
                  <a:srgbClr val="000000"/>
                </a:solidFill>
                <a:effectLst/>
                <a:uFillTx/>
                <a:latin typeface="Trebuchet MS"/>
                <a:ea typeface="DejaVu Sans"/>
              </a:rPr>
              <a:t>Başının üstünde bir şey varken dua eden ya da peygamberlik eden her erkek, başını küçük düşürüyor.</a:t>
            </a:r>
            <a:endParaRPr b="0" lang="bg-BG" sz="1800" strike="noStrike" u="none">
              <a:solidFill>
                <a:srgbClr val="000000"/>
              </a:solidFill>
              <a:effectLst/>
              <a:uFillTx/>
              <a:latin typeface="Arial"/>
            </a:endParaRPr>
          </a:p>
        </p:txBody>
      </p:sp>
      <p:sp>
        <p:nvSpPr>
          <p:cNvPr id="85" name=""/>
          <p:cNvSpPr/>
          <p:nvPr/>
        </p:nvSpPr>
        <p:spPr>
          <a:xfrm>
            <a:off x="4500000" y="1404000"/>
            <a:ext cx="5292000" cy="3930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2.Kor 3:14-18</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14 Onların zihinleri sertleşti. Çünkü bu güne kadar eski anlaşmanın sözleri okunduğu zaman bu aynı örtü kalıyor. O ancak Mesihte kalkıyor. 15 Bu güne kadar, Musa'nın sözleri okunduğu zaman, yürekleri bir örtü ile kaplıdır.</a:t>
            </a:r>
            <a:endParaRPr b="0" lang="bg-BG" sz="1800" strike="noStrike" u="none">
              <a:solidFill>
                <a:srgbClr val="000000"/>
              </a:solidFill>
              <a:effectLst/>
              <a:uFillTx/>
              <a:latin typeface="Arial"/>
            </a:endParaRPr>
          </a:p>
          <a:p>
            <a:pPr>
              <a:lnSpc>
                <a:spcPct val="100000"/>
              </a:lnSpc>
              <a:spcAft>
                <a:spcPts val="1134"/>
              </a:spcAft>
            </a:pPr>
            <a:r>
              <a:rPr b="0" lang="bg-BG" sz="1800" strike="noStrike" u="none">
                <a:solidFill>
                  <a:srgbClr val="000000"/>
                </a:solidFill>
                <a:effectLst/>
                <a:uFillTx/>
                <a:latin typeface="Trebuchet MS"/>
                <a:ea typeface="DejaVu Sans"/>
              </a:rPr>
              <a:t>16 Ama bir kişi Rabbe geldi mi, o örtü kaldırılıyor. 17 Şimdi, Rab Ruhtur, ve Rabbin Ruhu nerede ise, orada serbestlik vardır. 18 Ve biz hepimiz, sanki bir bakır aynasına bakarak, örtülmemiş bir yüzle Rabbin şanlılığını görüyoruz. Ve Rabbin Ruhu bizi bir şanlılık derecesinden başka dereceye değiştiri-yor. Böylelikle bizi gördüğümüz görüntünün haline getiriyor.</a:t>
            </a:r>
            <a:endParaRPr b="0" lang="bg-BG" sz="1800" strike="noStrike" u="none">
              <a:solidFill>
                <a:srgbClr val="000000"/>
              </a:solidFill>
              <a:effectLst/>
              <a:uFillTx/>
              <a:latin typeface="Arial"/>
            </a:endParaRPr>
          </a:p>
        </p:txBody>
      </p:sp>
      <p:sp>
        <p:nvSpPr>
          <p:cNvPr id="86"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87" name="" descr=""/>
          <p:cNvPicPr/>
          <p:nvPr/>
        </p:nvPicPr>
        <p:blipFill>
          <a:blip r:embed="rId1"/>
          <a:srcRect l="0" t="0" r="4099" b="0"/>
          <a:stretch/>
        </p:blipFill>
        <p:spPr>
          <a:xfrm>
            <a:off x="324000" y="2808000"/>
            <a:ext cx="3943800" cy="2592000"/>
          </a:xfrm>
          <a:prstGeom prst="rect">
            <a:avLst/>
          </a:prstGeom>
          <a:noFill/>
          <a:ln w="0">
            <a:noFill/>
          </a:ln>
        </p:spPr>
      </p:pic>
      <p:sp>
        <p:nvSpPr>
          <p:cNvPr id="88" name=""/>
          <p:cNvSpPr/>
          <p:nvPr/>
        </p:nvSpPr>
        <p:spPr>
          <a:xfrm>
            <a:off x="612000" y="75636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Erkekler başörtüsüz dua etsinler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
          <p:cNvSpPr/>
          <p:nvPr/>
        </p:nvSpPr>
        <p:spPr>
          <a:xfrm>
            <a:off x="828000" y="1548000"/>
            <a:ext cx="3672000" cy="1188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11:4  -  </a:t>
            </a:r>
            <a:r>
              <a:rPr b="0" lang="de-DE" sz="1800" strike="noStrike" u="none">
                <a:solidFill>
                  <a:srgbClr val="000000"/>
                </a:solidFill>
                <a:effectLst/>
                <a:uFillTx/>
                <a:latin typeface="Trebuchet MS"/>
                <a:ea typeface="DejaVu Sans"/>
              </a:rPr>
              <a:t>Başının üstünde bir şey varken dua eden ya da peygamberlik eden her erkek, başını küçük düşürüyor.</a:t>
            </a:r>
            <a:endParaRPr b="0" lang="bg-BG" sz="1800" strike="noStrike" u="none">
              <a:solidFill>
                <a:srgbClr val="000000"/>
              </a:solidFill>
              <a:effectLst/>
              <a:uFillTx/>
              <a:latin typeface="Arial"/>
            </a:endParaRPr>
          </a:p>
        </p:txBody>
      </p:sp>
      <p:sp>
        <p:nvSpPr>
          <p:cNvPr id="90" name=""/>
          <p:cNvSpPr/>
          <p:nvPr/>
        </p:nvSpPr>
        <p:spPr>
          <a:xfrm>
            <a:off x="828000" y="3047400"/>
            <a:ext cx="4104000" cy="20098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bg-BG" sz="1800" strike="noStrike" u="none">
                <a:solidFill>
                  <a:srgbClr val="000000"/>
                </a:solidFill>
                <a:effectLst/>
                <a:uFillTx/>
                <a:latin typeface="Trebuchet MS"/>
                <a:ea typeface="DejaVu Sans"/>
              </a:rPr>
              <a:t>Başka bir fikir: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Put tapınaklarında görev yapan kahinler başını örterdiler.</a:t>
            </a:r>
            <a:endParaRPr b="0" lang="bg-BG" sz="1800" strike="noStrike" u="none">
              <a:solidFill>
                <a:srgbClr val="000000"/>
              </a:solidFill>
              <a:effectLst/>
              <a:uFillTx/>
              <a:latin typeface="Arial"/>
            </a:endParaRPr>
          </a:p>
          <a:p>
            <a:pPr>
              <a:lnSpc>
                <a:spcPct val="100000"/>
              </a:lnSpc>
            </a:pPr>
            <a:r>
              <a:rPr b="0" lang="bg-BG" sz="1800" strike="noStrike" u="none">
                <a:solidFill>
                  <a:srgbClr val="000000"/>
                </a:solidFill>
                <a:effectLst/>
                <a:uFillTx/>
                <a:latin typeface="Trebuchet MS"/>
                <a:ea typeface="DejaVu Sans"/>
              </a:rPr>
              <a:t>Korint kilisesinde bazı erkek kardeşler buna özenerek kendilerini önemli göstermek havasında idi. O yüzden dua ederken kafalarını örterdiler.</a:t>
            </a:r>
            <a:endParaRPr b="0" lang="bg-BG" sz="1800" strike="noStrike" u="none">
              <a:solidFill>
                <a:srgbClr val="000000"/>
              </a:solidFill>
              <a:effectLst/>
              <a:uFillTx/>
              <a:latin typeface="Arial"/>
            </a:endParaRPr>
          </a:p>
        </p:txBody>
      </p:sp>
      <p:sp>
        <p:nvSpPr>
          <p:cNvPr id="91"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92" name="" descr=""/>
          <p:cNvPicPr/>
          <p:nvPr/>
        </p:nvPicPr>
        <p:blipFill>
          <a:blip r:embed="rId1"/>
          <a:srcRect l="18606" t="762" r="19168" b="0"/>
          <a:stretch/>
        </p:blipFill>
        <p:spPr>
          <a:xfrm>
            <a:off x="5904000" y="1368000"/>
            <a:ext cx="3455640" cy="3996000"/>
          </a:xfrm>
          <a:prstGeom prst="rect">
            <a:avLst/>
          </a:prstGeom>
          <a:noFill/>
          <a:ln w="0">
            <a:noFill/>
          </a:ln>
        </p:spPr>
      </p:pic>
      <p:sp>
        <p:nvSpPr>
          <p:cNvPr id="93" name=""/>
          <p:cNvSpPr/>
          <p:nvPr/>
        </p:nvSpPr>
        <p:spPr>
          <a:xfrm>
            <a:off x="612000" y="75636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Erkekler başörtüsüz dua etsinler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4" name=""/>
          <p:cNvSpPr/>
          <p:nvPr/>
        </p:nvSpPr>
        <p:spPr>
          <a:xfrm>
            <a:off x="288000" y="1332000"/>
            <a:ext cx="2952000" cy="4176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11:5-6</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5 Ama başı örtülü değil iken dua eden ya da peygamberlik eden her kadın, başını küçük düşürüyor. Çünkü öyle bir kadının hiç farkı yok kafası traş edilmiş bir kadından.</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6 Çünkü başı örtülü olmayan kadının da kafası traş edilsin. Ve madem kadın için kısa saçlı olmak ya da bütün traş olmak ayıptır, o vakıt örtünsün.</a:t>
            </a:r>
            <a:endParaRPr b="0" lang="bg-BG" sz="1800" strike="noStrike" u="none">
              <a:solidFill>
                <a:srgbClr val="000000"/>
              </a:solidFill>
              <a:effectLst/>
              <a:uFillTx/>
              <a:latin typeface="Arial"/>
            </a:endParaRPr>
          </a:p>
        </p:txBody>
      </p:sp>
      <p:sp>
        <p:nvSpPr>
          <p:cNvPr id="95"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96" name="" descr=""/>
          <p:cNvPicPr/>
          <p:nvPr/>
        </p:nvPicPr>
        <p:blipFill>
          <a:blip r:embed="rId1"/>
          <a:srcRect l="5562" t="6357" r="20527" b="38166"/>
          <a:stretch/>
        </p:blipFill>
        <p:spPr>
          <a:xfrm flipH="1">
            <a:off x="7452000" y="1188000"/>
            <a:ext cx="2267640" cy="2267640"/>
          </a:xfrm>
          <a:prstGeom prst="rect">
            <a:avLst/>
          </a:prstGeom>
          <a:noFill/>
          <a:ln w="0">
            <a:noFill/>
          </a:ln>
        </p:spPr>
      </p:pic>
      <p:sp>
        <p:nvSpPr>
          <p:cNvPr id="97" name=""/>
          <p:cNvSpPr/>
          <p:nvPr/>
        </p:nvSpPr>
        <p:spPr>
          <a:xfrm>
            <a:off x="3564000" y="1764000"/>
            <a:ext cx="3564000" cy="3705480"/>
          </a:xfrm>
          <a:prstGeom prst="rect">
            <a:avLst/>
          </a:prstGeom>
          <a:noFill/>
          <a:ln w="0">
            <a:noFill/>
          </a:ln>
        </p:spPr>
        <p:style>
          <a:lnRef idx="0"/>
          <a:fillRef idx="0"/>
          <a:effectRef idx="0"/>
          <a:fontRef idx="minor"/>
        </p:style>
        <p:txBody>
          <a:bodyPr lIns="90000" rIns="90000" tIns="45000" bIns="45000" anchor="t">
            <a:spAutoFit/>
          </a:bodyPr>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Grekoromen dünyasında evli kadınlar bir sembol olarak kafalarına bir örtü atardılar: "Ben evliyim, serbest değilim"</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Bu, yüzünü örtmek için değildir.</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Kocası varken bir kadın bu başörtüyü çıkarırsa, ona hakaret etmiş oluyor.</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Herhalde Korint'te bazı kadınlar başörtüsüz gezmeye başladılar. (feminizm) </a:t>
            </a:r>
            <a:endParaRPr b="0" lang="bg-BG" sz="1800" strike="noStrike" u="none">
              <a:solidFill>
                <a:srgbClr val="000000"/>
              </a:solidFill>
              <a:effectLst/>
              <a:uFillTx/>
              <a:latin typeface="Arial"/>
            </a:endParaRPr>
          </a:p>
        </p:txBody>
      </p:sp>
      <p:pic>
        <p:nvPicPr>
          <p:cNvPr id="98" name="" descr=""/>
          <p:cNvPicPr/>
          <p:nvPr/>
        </p:nvPicPr>
        <p:blipFill>
          <a:blip r:embed="rId2"/>
          <a:srcRect l="5694" t="6591" r="0" b="6531"/>
          <a:stretch/>
        </p:blipFill>
        <p:spPr>
          <a:xfrm>
            <a:off x="7452000" y="3317400"/>
            <a:ext cx="2304000" cy="2269080"/>
          </a:xfrm>
          <a:prstGeom prst="rect">
            <a:avLst/>
          </a:prstGeom>
          <a:noFill/>
          <a:ln w="0">
            <a:noFill/>
          </a:ln>
        </p:spPr>
      </p:pic>
      <p:sp>
        <p:nvSpPr>
          <p:cNvPr id="99" name=""/>
          <p:cNvSpPr/>
          <p:nvPr/>
        </p:nvSpPr>
        <p:spPr>
          <a:xfrm>
            <a:off x="612000" y="75636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Kadınlar başörtülü dua etsinler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0"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sp>
        <p:nvSpPr>
          <p:cNvPr id="101" name=""/>
          <p:cNvSpPr/>
          <p:nvPr/>
        </p:nvSpPr>
        <p:spPr>
          <a:xfrm>
            <a:off x="252000" y="1927080"/>
            <a:ext cx="3351600" cy="2666520"/>
          </a:xfrm>
          <a:prstGeom prst="rect">
            <a:avLst/>
          </a:prstGeom>
          <a:noFill/>
          <a:ln w="0">
            <a:noFill/>
          </a:ln>
        </p:spPr>
        <p:style>
          <a:lnRef idx="0"/>
          <a:fillRef idx="0"/>
          <a:effectRef idx="0"/>
          <a:fontRef idx="minor"/>
        </p:style>
        <p:txBody>
          <a:bodyPr lIns="90000" rIns="90000" tIns="45000" bIns="45000" anchor="t">
            <a:spAutoFit/>
          </a:bodyPr>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Kadınlar evlerinde iken örtünmezdiler. Ev toplantı-larında o baştan problem değildi. </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Ama öne çıkıp dua ve peygamberlik ederken herkesin dikkatini çekerdiler. O zaman problem olmaya başladı.</a:t>
            </a:r>
            <a:endParaRPr b="0" lang="bg-BG" sz="1800" strike="noStrike" u="none">
              <a:solidFill>
                <a:srgbClr val="000000"/>
              </a:solidFill>
              <a:effectLst/>
              <a:uFillTx/>
              <a:latin typeface="Arial"/>
            </a:endParaRPr>
          </a:p>
        </p:txBody>
      </p:sp>
      <p:pic>
        <p:nvPicPr>
          <p:cNvPr id="102" name="" descr=""/>
          <p:cNvPicPr/>
          <p:nvPr/>
        </p:nvPicPr>
        <p:blipFill>
          <a:blip r:embed="rId1">
            <a:grayscl/>
            <a:lum contrast="15000"/>
          </a:blip>
          <a:stretch/>
        </p:blipFill>
        <p:spPr>
          <a:xfrm>
            <a:off x="3567600" y="1476000"/>
            <a:ext cx="6120360" cy="3600000"/>
          </a:xfrm>
          <a:prstGeom prst="rect">
            <a:avLst/>
          </a:prstGeom>
          <a:noFill/>
          <a:ln w="0">
            <a:noFill/>
          </a:ln>
        </p:spPr>
      </p:pic>
      <p:sp>
        <p:nvSpPr>
          <p:cNvPr id="103" name=""/>
          <p:cNvSpPr/>
          <p:nvPr/>
        </p:nvSpPr>
        <p:spPr>
          <a:xfrm>
            <a:off x="612000" y="75672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Kadınlar başörtülü dua etsinler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4"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105" name="" descr=""/>
          <p:cNvPicPr/>
          <p:nvPr/>
        </p:nvPicPr>
        <p:blipFill>
          <a:blip r:embed="rId1"/>
          <a:stretch/>
        </p:blipFill>
        <p:spPr>
          <a:xfrm>
            <a:off x="6292440" y="1162800"/>
            <a:ext cx="3319560" cy="3049200"/>
          </a:xfrm>
          <a:prstGeom prst="rect">
            <a:avLst/>
          </a:prstGeom>
          <a:noFill/>
          <a:ln w="0">
            <a:noFill/>
          </a:ln>
        </p:spPr>
      </p:pic>
      <p:sp>
        <p:nvSpPr>
          <p:cNvPr id="106" name=""/>
          <p:cNvSpPr/>
          <p:nvPr/>
        </p:nvSpPr>
        <p:spPr>
          <a:xfrm>
            <a:off x="4608000" y="4248360"/>
            <a:ext cx="5580000" cy="1295640"/>
          </a:xfrm>
          <a:prstGeom prst="rect">
            <a:avLst/>
          </a:prstGeom>
          <a:noFill/>
          <a:ln w="0">
            <a:noFill/>
          </a:ln>
        </p:spPr>
        <p:style>
          <a:lnRef idx="0"/>
          <a:fillRef idx="0"/>
          <a:effectRef idx="0"/>
          <a:fontRef idx="minor"/>
        </p:style>
        <p:txBody>
          <a:bodyPr lIns="90000" rIns="90000" tIns="45000" bIns="45000" anchor="t">
            <a:spAutoFit/>
          </a:bodyPr>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Pavlus "kafası traş edilsin" sözü ile imanlı kadınlara o fahişelerin örneğini göstermek istedi.</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2. Dünya Savaşından sonra Paris'te Nazilerle işbirlik yapmış olan fransız kadınlar</a:t>
            </a:r>
            <a:endParaRPr b="0" lang="bg-BG" sz="1800" strike="noStrike" u="none">
              <a:solidFill>
                <a:srgbClr val="000000"/>
              </a:solidFill>
              <a:effectLst/>
              <a:uFillTx/>
              <a:latin typeface="Arial"/>
            </a:endParaRPr>
          </a:p>
        </p:txBody>
      </p:sp>
      <p:pic>
        <p:nvPicPr>
          <p:cNvPr id="107" name="" descr=""/>
          <p:cNvPicPr/>
          <p:nvPr/>
        </p:nvPicPr>
        <p:blipFill>
          <a:blip r:embed="rId2"/>
          <a:srcRect l="14201" t="0" r="5610" b="13419"/>
          <a:stretch/>
        </p:blipFill>
        <p:spPr>
          <a:xfrm>
            <a:off x="396000" y="1316160"/>
            <a:ext cx="4644000" cy="2787840"/>
          </a:xfrm>
          <a:prstGeom prst="rect">
            <a:avLst/>
          </a:prstGeom>
          <a:noFill/>
          <a:ln w="0">
            <a:noFill/>
          </a:ln>
        </p:spPr>
      </p:pic>
      <p:sp>
        <p:nvSpPr>
          <p:cNvPr id="108" name=""/>
          <p:cNvSpPr/>
          <p:nvPr/>
        </p:nvSpPr>
        <p:spPr>
          <a:xfrm>
            <a:off x="360000" y="4284000"/>
            <a:ext cx="3888000" cy="913320"/>
          </a:xfrm>
          <a:prstGeom prst="rect">
            <a:avLst/>
          </a:prstGeom>
          <a:noFill/>
          <a:ln w="0">
            <a:noFill/>
          </a:ln>
        </p:spPr>
        <p:style>
          <a:lnRef idx="0"/>
          <a:fillRef idx="0"/>
          <a:effectRef idx="0"/>
          <a:fontRef idx="minor"/>
        </p:style>
        <p:txBody>
          <a:bodyPr lIns="90000" rIns="90000" tIns="45000" bIns="45000" anchor="t">
            <a:spAutoFit/>
          </a:bodyPr>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Korint'te meşhur Afroditi tapınağı bulunuyordu. Orada yaklaşık 1000 tapınak fahişeleri işlerdi.</a:t>
            </a:r>
            <a:endParaRPr b="0" lang="bg-BG" sz="1800" strike="noStrike" u="none">
              <a:solidFill>
                <a:srgbClr val="000000"/>
              </a:solidFill>
              <a:effectLst/>
              <a:uFillTx/>
              <a:latin typeface="Arial"/>
            </a:endParaRPr>
          </a:p>
        </p:txBody>
      </p:sp>
      <p:sp>
        <p:nvSpPr>
          <p:cNvPr id="109" name=""/>
          <p:cNvSpPr/>
          <p:nvPr/>
        </p:nvSpPr>
        <p:spPr>
          <a:xfrm>
            <a:off x="612000" y="75672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Kadınlar başörtülü dua etsinler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0"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sp>
        <p:nvSpPr>
          <p:cNvPr id="111" name=""/>
          <p:cNvSpPr/>
          <p:nvPr/>
        </p:nvSpPr>
        <p:spPr>
          <a:xfrm>
            <a:off x="5148000" y="1476000"/>
            <a:ext cx="4680000" cy="397980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850"/>
              </a:spcAft>
            </a:pPr>
            <a:r>
              <a:rPr b="0" lang="bg-BG" sz="1800" strike="noStrike" u="none">
                <a:solidFill>
                  <a:srgbClr val="000000"/>
                </a:solidFill>
                <a:effectLst/>
                <a:uFillTx/>
                <a:latin typeface="Trebuchet MS"/>
                <a:ea typeface="DejaVu Sans"/>
              </a:rPr>
              <a:t>Çok zor anlaşılan bir ifade:</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Font typeface="OpenSymbol"/>
              <a:buAutoNum type="arabicPeriod"/>
            </a:pPr>
            <a:r>
              <a:rPr b="1" lang="bg-BG" sz="1800" strike="noStrike" u="none">
                <a:solidFill>
                  <a:srgbClr val="00008b"/>
                </a:solidFill>
                <a:effectLst/>
                <a:uFillTx/>
                <a:latin typeface="Trebuchet MS"/>
                <a:ea typeface="DejaVu Sans"/>
              </a:rPr>
              <a:t>Kötü melekler</a:t>
            </a:r>
            <a:r>
              <a:rPr b="0" lang="bg-BG" sz="1800" strike="noStrike" u="none">
                <a:solidFill>
                  <a:srgbClr val="000000"/>
                </a:solidFill>
                <a:effectLst/>
                <a:uFillTx/>
                <a:latin typeface="Trebuchet MS"/>
                <a:ea typeface="DejaVu Sans"/>
              </a:rPr>
              <a:t>: başörtüsüz kadınları görüp onları fahişe sanacaklar ve belki de saldıracaklar. (Yaratılış 6:2)</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Font typeface="OpenSymbol"/>
              <a:buAutoNum type="arabicPeriod"/>
            </a:pPr>
            <a:r>
              <a:rPr b="1" lang="bg-BG" sz="1800" strike="noStrike" u="none">
                <a:solidFill>
                  <a:srgbClr val="00008b"/>
                </a:solidFill>
                <a:effectLst/>
                <a:uFillTx/>
                <a:latin typeface="Trebuchet MS"/>
                <a:ea typeface="DejaVu Sans"/>
              </a:rPr>
              <a:t>İyi melekler</a:t>
            </a:r>
            <a:r>
              <a:rPr b="0" lang="bg-BG" sz="1800" strike="noStrike" u="none">
                <a:solidFill>
                  <a:srgbClr val="000000"/>
                </a:solidFill>
                <a:effectLst/>
                <a:uFillTx/>
                <a:latin typeface="Trebuchet MS"/>
                <a:ea typeface="DejaVu Sans"/>
              </a:rPr>
              <a:t>: Yahudilerin arasında öyle bir inanç vardı ki, dua edilen toplantılara melekler de katılıp şahit olurlar. Kadinlar o meleklere köstek olmasınlar.</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Font typeface="OpenSymbol"/>
              <a:buAutoNum type="arabicPeriod"/>
            </a:pPr>
            <a:r>
              <a:rPr b="1" lang="bg-BG" sz="1800" strike="noStrike" u="none">
                <a:solidFill>
                  <a:srgbClr val="00008b"/>
                </a:solidFill>
                <a:effectLst/>
                <a:uFillTx/>
                <a:latin typeface="Trebuchet MS"/>
                <a:ea typeface="DejaVu Sans"/>
              </a:rPr>
              <a:t>Melekler bize örnektir</a:t>
            </a:r>
            <a:r>
              <a:rPr b="0" lang="bg-BG" sz="1800" strike="noStrike" u="none">
                <a:solidFill>
                  <a:srgbClr val="000000"/>
                </a:solidFill>
                <a:effectLst/>
                <a:uFillTx/>
                <a:latin typeface="Trebuchet MS"/>
                <a:ea typeface="DejaVu Sans"/>
              </a:rPr>
              <a:t>:   Yeşaya 6:2 - Üzerinde Seraflar duruyordu; her birinin altı kanadı vardı; ikisiyle yüzlerini, ikisiyle ayaklarını örtüyor, öbür ikisiyle de uçuyorlardı. </a:t>
            </a:r>
            <a:endParaRPr b="0" lang="bg-BG" sz="1800" strike="noStrike" u="none">
              <a:solidFill>
                <a:srgbClr val="000000"/>
              </a:solidFill>
              <a:effectLst/>
              <a:uFillTx/>
              <a:latin typeface="Arial"/>
            </a:endParaRPr>
          </a:p>
        </p:txBody>
      </p:sp>
      <p:pic>
        <p:nvPicPr>
          <p:cNvPr id="112" name="" descr=""/>
          <p:cNvPicPr/>
          <p:nvPr/>
        </p:nvPicPr>
        <p:blipFill>
          <a:blip r:embed="rId1"/>
          <a:stretch/>
        </p:blipFill>
        <p:spPr>
          <a:xfrm>
            <a:off x="216000" y="2484000"/>
            <a:ext cx="4697280" cy="3029040"/>
          </a:xfrm>
          <a:prstGeom prst="rect">
            <a:avLst/>
          </a:prstGeom>
          <a:noFill/>
          <a:ln w="0">
            <a:noFill/>
          </a:ln>
        </p:spPr>
      </p:pic>
      <p:sp>
        <p:nvSpPr>
          <p:cNvPr id="113" name=""/>
          <p:cNvSpPr/>
          <p:nvPr/>
        </p:nvSpPr>
        <p:spPr>
          <a:xfrm>
            <a:off x="432000" y="1404000"/>
            <a:ext cx="4248000" cy="972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11:10   </a:t>
            </a:r>
            <a:r>
              <a:rPr b="0" lang="de-DE" sz="1800" strike="noStrike" u="none">
                <a:solidFill>
                  <a:srgbClr val="000000"/>
                </a:solidFill>
                <a:effectLst/>
                <a:uFillTx/>
                <a:latin typeface="Trebuchet MS"/>
                <a:ea typeface="DejaVu Sans"/>
              </a:rPr>
              <a:t>Bu sebepten üstünlüğün nişanı lazım kadının kafasının üstünde bulunsun. Hem de meleklerden için.</a:t>
            </a:r>
            <a:endParaRPr b="0" lang="bg-BG" sz="1800" strike="noStrike" u="none">
              <a:solidFill>
                <a:srgbClr val="000000"/>
              </a:solidFill>
              <a:effectLst/>
              <a:uFillTx/>
              <a:latin typeface="Arial"/>
            </a:endParaRPr>
          </a:p>
        </p:txBody>
      </p:sp>
      <p:sp>
        <p:nvSpPr>
          <p:cNvPr id="114" name=""/>
          <p:cNvSpPr/>
          <p:nvPr/>
        </p:nvSpPr>
        <p:spPr>
          <a:xfrm>
            <a:off x="612000" y="75672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Kadınlar başörtülü dua etsinler !</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5" name=""/>
          <p:cNvSpPr/>
          <p:nvPr/>
        </p:nvSpPr>
        <p:spPr>
          <a:xfrm>
            <a:off x="864000" y="1548000"/>
            <a:ext cx="4392000" cy="2124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11:11-12</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11 Gene de Rab'de erkek kadınsız bir şey değildir, ne de kadın erkeksiz bir şey değildir. 12 Çünkü nasıl kadın erkekten meydana geldiyse, aynı öyle erkek de kadından dünyaya geliyor. Ama zaten her şey Allahtan meydana geliyor.</a:t>
            </a:r>
            <a:endParaRPr b="0" lang="bg-BG" sz="1800" strike="noStrike" u="none">
              <a:solidFill>
                <a:srgbClr val="000000"/>
              </a:solidFill>
              <a:effectLst/>
              <a:uFillTx/>
              <a:latin typeface="Arial"/>
            </a:endParaRPr>
          </a:p>
        </p:txBody>
      </p:sp>
      <p:sp>
        <p:nvSpPr>
          <p:cNvPr id="116"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117" name="" descr=""/>
          <p:cNvPicPr/>
          <p:nvPr/>
        </p:nvPicPr>
        <p:blipFill>
          <a:blip r:embed="rId1"/>
          <a:srcRect l="0" t="0" r="0" b="13108"/>
          <a:stretch/>
        </p:blipFill>
        <p:spPr>
          <a:xfrm>
            <a:off x="6660000" y="1174320"/>
            <a:ext cx="3276000" cy="2160000"/>
          </a:xfrm>
          <a:prstGeom prst="rect">
            <a:avLst/>
          </a:prstGeom>
          <a:noFill/>
          <a:ln w="0">
            <a:noFill/>
          </a:ln>
        </p:spPr>
      </p:pic>
      <p:pic>
        <p:nvPicPr>
          <p:cNvPr id="118" name="" descr=""/>
          <p:cNvPicPr/>
          <p:nvPr/>
        </p:nvPicPr>
        <p:blipFill>
          <a:blip r:embed="rId2"/>
          <a:srcRect l="0" t="0" r="11607" b="13050"/>
          <a:stretch/>
        </p:blipFill>
        <p:spPr>
          <a:xfrm>
            <a:off x="6660000" y="3420000"/>
            <a:ext cx="3276000" cy="2160000"/>
          </a:xfrm>
          <a:prstGeom prst="rect">
            <a:avLst/>
          </a:prstGeom>
          <a:noFill/>
          <a:ln w="0">
            <a:noFill/>
          </a:ln>
        </p:spPr>
      </p:pic>
      <p:sp>
        <p:nvSpPr>
          <p:cNvPr id="119" name=""/>
          <p:cNvSpPr/>
          <p:nvPr/>
        </p:nvSpPr>
        <p:spPr>
          <a:xfrm>
            <a:off x="612000" y="756720"/>
            <a:ext cx="4644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Cinsiyetlerin arasında denge</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0" name=""/>
          <p:cNvSpPr/>
          <p:nvPr/>
        </p:nvSpPr>
        <p:spPr>
          <a:xfrm>
            <a:off x="324000" y="755640"/>
            <a:ext cx="6912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Bazı iman konuları içinde yaşadığımız topluma bağlıdır</a:t>
            </a:r>
            <a:endParaRPr b="0" lang="bg-BG" sz="2000" strike="noStrike" u="none">
              <a:solidFill>
                <a:srgbClr val="000000"/>
              </a:solidFill>
              <a:effectLst/>
              <a:uFillTx/>
              <a:latin typeface="Arial"/>
            </a:endParaRPr>
          </a:p>
        </p:txBody>
      </p:sp>
      <p:sp>
        <p:nvSpPr>
          <p:cNvPr id="121" name=""/>
          <p:cNvSpPr/>
          <p:nvPr/>
        </p:nvSpPr>
        <p:spPr>
          <a:xfrm>
            <a:off x="540000" y="1296000"/>
            <a:ext cx="2160000" cy="1836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11:13</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Siz </a:t>
            </a:r>
            <a:r>
              <a:rPr b="1" lang="de-DE" sz="1800" strike="noStrike" u="sng">
                <a:solidFill>
                  <a:srgbClr val="000000"/>
                </a:solidFill>
                <a:effectLst/>
                <a:uFillTx/>
                <a:latin typeface="Trebuchet MS"/>
                <a:ea typeface="DejaVu Sans"/>
              </a:rPr>
              <a:t>kendiniz karar verin</a:t>
            </a:r>
            <a:r>
              <a:rPr b="0" lang="de-DE" sz="1800" strike="noStrike" u="none">
                <a:solidFill>
                  <a:srgbClr val="000000"/>
                </a:solidFill>
                <a:effectLst/>
                <a:uFillTx/>
                <a:latin typeface="Trebuchet MS"/>
                <a:ea typeface="DejaVu Sans"/>
              </a:rPr>
              <a:t>: başı örtülü değil iken Allaha dua etmek kadına yakışır mı?</a:t>
            </a:r>
            <a:endParaRPr b="0" lang="bg-BG" sz="1800" strike="noStrike" u="none">
              <a:solidFill>
                <a:srgbClr val="000000"/>
              </a:solidFill>
              <a:effectLst/>
              <a:uFillTx/>
              <a:latin typeface="Arial"/>
            </a:endParaRPr>
          </a:p>
        </p:txBody>
      </p:sp>
      <p:sp>
        <p:nvSpPr>
          <p:cNvPr id="122"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sp>
        <p:nvSpPr>
          <p:cNvPr id="123" name=""/>
          <p:cNvSpPr txBox="1"/>
          <p:nvPr/>
        </p:nvSpPr>
        <p:spPr>
          <a:xfrm>
            <a:off x="432000" y="3348000"/>
            <a:ext cx="2268000" cy="1947600"/>
          </a:xfrm>
          <a:prstGeom prst="rect">
            <a:avLst/>
          </a:prstGeom>
          <a:noFill/>
          <a:ln w="0">
            <a:noFill/>
          </a:ln>
        </p:spPr>
        <p:txBody>
          <a:bodyPr lIns="90000" rIns="90000" tIns="45000" bIns="45000" anchor="t">
            <a:spAutoFit/>
          </a:bodyPr>
          <a:p>
            <a:r>
              <a:rPr b="1" lang="bg-BG" sz="1800" strike="noStrike" u="none">
                <a:solidFill>
                  <a:srgbClr val="000000"/>
                </a:solidFill>
                <a:effectLst/>
                <a:uFillTx/>
                <a:latin typeface="Trebuchet MS"/>
              </a:rPr>
              <a:t>Yasa 22:5  </a:t>
            </a:r>
            <a:endParaRPr b="0" lang="bg-BG" sz="1800" strike="noStrike" u="none">
              <a:solidFill>
                <a:srgbClr val="000000"/>
              </a:solidFill>
              <a:effectLst/>
              <a:uFillTx/>
              <a:latin typeface="Trebuchet MS"/>
            </a:endParaRPr>
          </a:p>
          <a:p>
            <a:r>
              <a:rPr b="0" lang="bg-BG" sz="1800" strike="noStrike" u="none">
                <a:solidFill>
                  <a:srgbClr val="000000"/>
                </a:solidFill>
                <a:effectLst/>
                <a:uFillTx/>
                <a:latin typeface="Trebuchet MS"/>
              </a:rPr>
              <a:t>"Kadınlar erkek giysisi, erkekler de kadın giysisi giymesin. Tanrınız RAB bu gibi şeyleri yapanlardan tiksinir</a:t>
            </a:r>
            <a:endParaRPr b="0" lang="bg-BG" sz="1800" strike="noStrike" u="none">
              <a:solidFill>
                <a:srgbClr val="000000"/>
              </a:solidFill>
              <a:effectLst/>
              <a:uFillTx/>
              <a:latin typeface="Trebuchet MS"/>
            </a:endParaRPr>
          </a:p>
        </p:txBody>
      </p:sp>
      <p:pic>
        <p:nvPicPr>
          <p:cNvPr id="124" name="" descr=""/>
          <p:cNvPicPr/>
          <p:nvPr/>
        </p:nvPicPr>
        <p:blipFill>
          <a:blip r:embed="rId1"/>
          <a:stretch/>
        </p:blipFill>
        <p:spPr>
          <a:xfrm>
            <a:off x="6659280" y="1403280"/>
            <a:ext cx="2376720" cy="2376720"/>
          </a:xfrm>
          <a:prstGeom prst="rect">
            <a:avLst/>
          </a:prstGeom>
          <a:noFill/>
          <a:ln w="0">
            <a:noFill/>
          </a:ln>
        </p:spPr>
      </p:pic>
      <p:pic>
        <p:nvPicPr>
          <p:cNvPr id="125" name="" descr=""/>
          <p:cNvPicPr/>
          <p:nvPr/>
        </p:nvPicPr>
        <p:blipFill>
          <a:blip r:embed="rId2"/>
          <a:stretch/>
        </p:blipFill>
        <p:spPr>
          <a:xfrm>
            <a:off x="7884000" y="3168000"/>
            <a:ext cx="1778040" cy="2376000"/>
          </a:xfrm>
          <a:prstGeom prst="rect">
            <a:avLst/>
          </a:prstGeom>
          <a:noFill/>
          <a:ln w="0">
            <a:noFill/>
          </a:ln>
        </p:spPr>
      </p:pic>
      <p:pic>
        <p:nvPicPr>
          <p:cNvPr id="126" name="" descr=""/>
          <p:cNvPicPr/>
          <p:nvPr/>
        </p:nvPicPr>
        <p:blipFill>
          <a:blip r:embed="rId3"/>
          <a:stretch/>
        </p:blipFill>
        <p:spPr>
          <a:xfrm>
            <a:off x="3492000" y="1410480"/>
            <a:ext cx="2100960" cy="2801520"/>
          </a:xfrm>
          <a:prstGeom prst="rect">
            <a:avLst/>
          </a:prstGeom>
          <a:noFill/>
          <a:ln w="0">
            <a:noFill/>
          </a:ln>
        </p:spPr>
      </p:pic>
      <p:pic>
        <p:nvPicPr>
          <p:cNvPr id="127" name="" descr=""/>
          <p:cNvPicPr/>
          <p:nvPr/>
        </p:nvPicPr>
        <p:blipFill>
          <a:blip r:embed="rId4"/>
          <a:stretch/>
        </p:blipFill>
        <p:spPr>
          <a:xfrm>
            <a:off x="4824000" y="3132000"/>
            <a:ext cx="1692000" cy="2376000"/>
          </a:xfrm>
          <a:prstGeom prst="rect">
            <a:avLst/>
          </a:prstGeom>
          <a:noFill/>
          <a:ln w="0">
            <a:noFill/>
          </a:ln>
        </p:spPr>
      </p:pic>
      <p:sp>
        <p:nvSpPr>
          <p:cNvPr id="128" name=""/>
          <p:cNvSpPr txBox="1"/>
          <p:nvPr/>
        </p:nvSpPr>
        <p:spPr>
          <a:xfrm>
            <a:off x="6588000" y="4212000"/>
            <a:ext cx="1188000" cy="864000"/>
          </a:xfrm>
          <a:prstGeom prst="rect">
            <a:avLst/>
          </a:prstGeom>
          <a:noFill/>
          <a:ln w="0">
            <a:noFill/>
          </a:ln>
        </p:spPr>
        <p:txBody>
          <a:bodyPr lIns="90000" rIns="90000" tIns="45000" bIns="45000" anchor="t" anchorCtr="1">
            <a:spAutoFit/>
          </a:bodyPr>
          <a:p>
            <a:pPr algn="ctr"/>
            <a:r>
              <a:rPr b="1" lang="bg-BG" sz="1800" strike="noStrike" u="none">
                <a:solidFill>
                  <a:srgbClr val="000000"/>
                </a:solidFill>
                <a:effectLst/>
                <a:uFillTx/>
                <a:latin typeface="Arial"/>
              </a:rPr>
              <a:t>Etek Pantalon</a:t>
            </a:r>
            <a:endParaRPr b="1"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9" name=""/>
          <p:cNvSpPr/>
          <p:nvPr/>
        </p:nvSpPr>
        <p:spPr>
          <a:xfrm>
            <a:off x="756000" y="3888000"/>
            <a:ext cx="3348000" cy="126000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11:14</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Hem de, dünyanın kendisi bile size öğretmiyor mu ki, erkek için uzun saçlar ayıptır.</a:t>
            </a:r>
            <a:endParaRPr b="0" lang="bg-BG" sz="1800" strike="noStrike" u="none">
              <a:solidFill>
                <a:srgbClr val="000000"/>
              </a:solidFill>
              <a:effectLst/>
              <a:uFillTx/>
              <a:latin typeface="Arial"/>
            </a:endParaRPr>
          </a:p>
        </p:txBody>
      </p:sp>
      <p:sp>
        <p:nvSpPr>
          <p:cNvPr id="130" name=""/>
          <p:cNvSpPr/>
          <p:nvPr/>
        </p:nvSpPr>
        <p:spPr>
          <a:xfrm>
            <a:off x="0" y="36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pic>
        <p:nvPicPr>
          <p:cNvPr id="131" name="" descr=""/>
          <p:cNvPicPr/>
          <p:nvPr/>
        </p:nvPicPr>
        <p:blipFill>
          <a:blip r:embed="rId1"/>
          <a:stretch/>
        </p:blipFill>
        <p:spPr>
          <a:xfrm>
            <a:off x="5400000" y="1296000"/>
            <a:ext cx="2484000" cy="2268000"/>
          </a:xfrm>
          <a:prstGeom prst="rect">
            <a:avLst/>
          </a:prstGeom>
          <a:noFill/>
          <a:ln w="0">
            <a:noFill/>
          </a:ln>
        </p:spPr>
      </p:pic>
      <p:pic>
        <p:nvPicPr>
          <p:cNvPr id="132" name="" descr=""/>
          <p:cNvPicPr/>
          <p:nvPr/>
        </p:nvPicPr>
        <p:blipFill>
          <a:blip r:embed="rId2"/>
          <a:srcRect l="0" t="4884" r="0" b="19396"/>
          <a:stretch/>
        </p:blipFill>
        <p:spPr>
          <a:xfrm>
            <a:off x="2880000" y="1296000"/>
            <a:ext cx="2455560" cy="2267640"/>
          </a:xfrm>
          <a:prstGeom prst="rect">
            <a:avLst/>
          </a:prstGeom>
          <a:noFill/>
          <a:ln w="0">
            <a:noFill/>
          </a:ln>
        </p:spPr>
      </p:pic>
      <p:pic>
        <p:nvPicPr>
          <p:cNvPr id="133" name="" descr=""/>
          <p:cNvPicPr/>
          <p:nvPr/>
        </p:nvPicPr>
        <p:blipFill>
          <a:blip r:embed="rId3"/>
          <a:srcRect l="24101" t="0" r="20545" b="0"/>
          <a:stretch/>
        </p:blipFill>
        <p:spPr>
          <a:xfrm>
            <a:off x="540000" y="1296360"/>
            <a:ext cx="2267640" cy="2267640"/>
          </a:xfrm>
          <a:prstGeom prst="rect">
            <a:avLst/>
          </a:prstGeom>
          <a:noFill/>
          <a:ln w="0">
            <a:noFill/>
          </a:ln>
        </p:spPr>
      </p:pic>
      <p:pic>
        <p:nvPicPr>
          <p:cNvPr id="134" name="" descr=""/>
          <p:cNvPicPr/>
          <p:nvPr/>
        </p:nvPicPr>
        <p:blipFill>
          <a:blip r:embed="rId4"/>
          <a:stretch/>
        </p:blipFill>
        <p:spPr>
          <a:xfrm>
            <a:off x="7969680" y="1307160"/>
            <a:ext cx="1713600" cy="2268000"/>
          </a:xfrm>
          <a:prstGeom prst="rect">
            <a:avLst/>
          </a:prstGeom>
          <a:noFill/>
          <a:ln w="0">
            <a:noFill/>
          </a:ln>
        </p:spPr>
      </p:pic>
      <p:pic>
        <p:nvPicPr>
          <p:cNvPr id="135" name="" descr=""/>
          <p:cNvPicPr/>
          <p:nvPr/>
        </p:nvPicPr>
        <p:blipFill>
          <a:blip r:embed="rId5"/>
          <a:stretch/>
        </p:blipFill>
        <p:spPr>
          <a:xfrm>
            <a:off x="4784040" y="3384000"/>
            <a:ext cx="1656000" cy="2196000"/>
          </a:xfrm>
          <a:prstGeom prst="rect">
            <a:avLst/>
          </a:prstGeom>
          <a:noFill/>
          <a:ln w="0">
            <a:noFill/>
          </a:ln>
        </p:spPr>
      </p:pic>
      <p:pic>
        <p:nvPicPr>
          <p:cNvPr id="136" name="" descr=""/>
          <p:cNvPicPr/>
          <p:nvPr/>
        </p:nvPicPr>
        <p:blipFill>
          <a:blip r:embed="rId6"/>
          <a:stretch/>
        </p:blipFill>
        <p:spPr>
          <a:xfrm>
            <a:off x="6516000" y="3384000"/>
            <a:ext cx="1634400" cy="2196000"/>
          </a:xfrm>
          <a:prstGeom prst="rect">
            <a:avLst/>
          </a:prstGeom>
          <a:noFill/>
          <a:ln w="0">
            <a:noFill/>
          </a:ln>
        </p:spPr>
      </p:pic>
      <p:sp>
        <p:nvSpPr>
          <p:cNvPr id="137" name=""/>
          <p:cNvSpPr txBox="1"/>
          <p:nvPr/>
        </p:nvSpPr>
        <p:spPr>
          <a:xfrm>
            <a:off x="8424000" y="3960000"/>
            <a:ext cx="1404000" cy="1274040"/>
          </a:xfrm>
          <a:prstGeom prst="rect">
            <a:avLst/>
          </a:prstGeom>
          <a:solidFill>
            <a:srgbClr val="f4a460"/>
          </a:solidFill>
          <a:ln w="0">
            <a:noFill/>
          </a:ln>
        </p:spPr>
        <p:txBody>
          <a:bodyPr lIns="90000" rIns="90000" tIns="45000" bIns="45000" anchor="t" anchorCtr="1">
            <a:spAutoFit/>
          </a:bodyPr>
          <a:p>
            <a:pPr algn="ctr"/>
            <a:r>
              <a:rPr b="1" lang="bg-BG" sz="2000" strike="noStrike" u="none">
                <a:solidFill>
                  <a:srgbClr val="000000"/>
                </a:solidFill>
                <a:effectLst/>
                <a:uFillTx/>
                <a:latin typeface="Trebuchet MS"/>
              </a:rPr>
              <a:t>Oryantal ve batılı güzellik anlayışı</a:t>
            </a:r>
            <a:endParaRPr b="1" lang="bg-BG" sz="2000" strike="noStrike" u="none">
              <a:solidFill>
                <a:srgbClr val="000000"/>
              </a:solidFill>
              <a:effectLst/>
              <a:uFillTx/>
              <a:latin typeface="Trebuchet MS"/>
            </a:endParaRPr>
          </a:p>
        </p:txBody>
      </p:sp>
      <p:sp>
        <p:nvSpPr>
          <p:cNvPr id="138" name=""/>
          <p:cNvSpPr/>
          <p:nvPr/>
        </p:nvSpPr>
        <p:spPr>
          <a:xfrm>
            <a:off x="324000" y="756000"/>
            <a:ext cx="6912000" cy="382680"/>
          </a:xfrm>
          <a:prstGeom prst="rect">
            <a:avLst/>
          </a:prstGeom>
          <a:noFill/>
          <a:ln w="0">
            <a:noFill/>
          </a:ln>
        </p:spPr>
        <p:style>
          <a:lnRef idx="0"/>
          <a:fillRef idx="0"/>
          <a:effectRef idx="0"/>
          <a:fontRef idx="minor"/>
        </p:style>
        <p:txBody>
          <a:bodyPr lIns="90000" rIns="90000" tIns="45000" bIns="45000" anchor="t">
            <a:noAutofit/>
          </a:bodyPr>
          <a:p>
            <a:pPr>
              <a:lnSpc>
                <a:spcPct val="97000"/>
              </a:lnSpc>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2000" strike="noStrike" u="none">
                <a:solidFill>
                  <a:srgbClr val="00008b"/>
                </a:solidFill>
                <a:effectLst/>
                <a:uFillTx/>
                <a:latin typeface="Trebuchet MS"/>
                <a:ea typeface="DejaVu Sans"/>
              </a:rPr>
              <a:t>Bazı iman konuları içinde yaşadığımız topluma bağlıdır</a:t>
            </a:r>
            <a:endParaRPr b="0" lang="bg-BG"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
          <p:cNvSpPr/>
          <p:nvPr/>
        </p:nvSpPr>
        <p:spPr>
          <a:xfrm>
            <a:off x="0" y="72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sp>
        <p:nvSpPr>
          <p:cNvPr id="140" name=""/>
          <p:cNvSpPr/>
          <p:nvPr/>
        </p:nvSpPr>
        <p:spPr>
          <a:xfrm>
            <a:off x="360360" y="828360"/>
            <a:ext cx="3815640" cy="2735640"/>
          </a:xfrm>
          <a:prstGeom prst="rect">
            <a:avLst/>
          </a:prstGeom>
          <a:solidFill>
            <a:srgbClr val="ffefd5"/>
          </a:solidFill>
          <a:ln w="0">
            <a:noFill/>
          </a:ln>
        </p:spPr>
        <p:style>
          <a:lnRef idx="0"/>
          <a:fillRef idx="0"/>
          <a:effectRef idx="0"/>
          <a:fontRef idx="minor"/>
        </p:style>
        <p:txBody>
          <a:bodyPr lIns="90000" rIns="90000" tIns="51840" bIns="45000" anchor="t">
            <a:noAutofit/>
          </a:bodyPr>
          <a:p>
            <a:pPr>
              <a:lnSpc>
                <a:spcPct val="100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de-DE" sz="1800" strike="noStrike" u="none">
                <a:solidFill>
                  <a:srgbClr val="8b4513"/>
                </a:solidFill>
                <a:effectLst/>
                <a:uFillTx/>
                <a:latin typeface="Trebuchet MS"/>
                <a:ea typeface="DejaVu Sans"/>
              </a:rPr>
              <a:t>1.Kor 11:15-16</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15 Öbür türlü, kadının uzun saçları varsa, onun için şerefli bir şeydir. Ne de olsa uzun saçlar ona bir örtü olarak verildi.</a:t>
            </a:r>
            <a:endParaRPr b="0" lang="bg-BG" sz="1800" strike="noStrike" u="none">
              <a:solidFill>
                <a:srgbClr val="000000"/>
              </a:solidFill>
              <a:effectLst/>
              <a:uFillTx/>
              <a:latin typeface="Arial"/>
            </a:endParaRPr>
          </a:p>
          <a:p>
            <a:pPr>
              <a:lnSpc>
                <a:spcPct val="100000"/>
              </a:lnSpc>
              <a:spcBef>
                <a:spcPts val="113"/>
              </a:spcBef>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de-DE" sz="1800" strike="noStrike" u="none">
                <a:solidFill>
                  <a:srgbClr val="000000"/>
                </a:solidFill>
                <a:effectLst/>
                <a:uFillTx/>
                <a:latin typeface="Trebuchet MS"/>
                <a:ea typeface="DejaVu Sans"/>
              </a:rPr>
              <a:t>16 Ama bir kişi kavga çıkarmak isterse, bakın, öyle bir </a:t>
            </a:r>
            <a:r>
              <a:rPr b="1" lang="de-DE" sz="1800" strike="noStrike" u="sng">
                <a:solidFill>
                  <a:srgbClr val="000000"/>
                </a:solidFill>
                <a:effectLst/>
                <a:uFillTx/>
                <a:latin typeface="Trebuchet MS"/>
                <a:ea typeface="DejaVu Sans"/>
              </a:rPr>
              <a:t>adet</a:t>
            </a:r>
            <a:r>
              <a:rPr b="0" lang="de-DE" sz="1800" strike="noStrike" u="none">
                <a:solidFill>
                  <a:srgbClr val="000000"/>
                </a:solidFill>
                <a:effectLst/>
                <a:uFillTx/>
                <a:latin typeface="Trebuchet MS"/>
                <a:ea typeface="DejaVu Sans"/>
              </a:rPr>
              <a:t> ne bizde, ne de Allahın topluluklarında var.</a:t>
            </a:r>
            <a:endParaRPr b="0" lang="bg-BG" sz="1800" strike="noStrike" u="none">
              <a:solidFill>
                <a:srgbClr val="000000"/>
              </a:solidFill>
              <a:effectLst/>
              <a:uFillTx/>
              <a:latin typeface="Arial"/>
            </a:endParaRPr>
          </a:p>
        </p:txBody>
      </p:sp>
      <p:pic>
        <p:nvPicPr>
          <p:cNvPr id="141" name="" descr=""/>
          <p:cNvPicPr/>
          <p:nvPr/>
        </p:nvPicPr>
        <p:blipFill>
          <a:blip r:embed="rId1"/>
          <a:stretch/>
        </p:blipFill>
        <p:spPr>
          <a:xfrm>
            <a:off x="4356000" y="972000"/>
            <a:ext cx="5292000" cy="2484000"/>
          </a:xfrm>
          <a:prstGeom prst="rect">
            <a:avLst/>
          </a:prstGeom>
          <a:noFill/>
          <a:ln w="0">
            <a:noFill/>
          </a:ln>
        </p:spPr>
      </p:pic>
      <p:pic>
        <p:nvPicPr>
          <p:cNvPr id="142" name="" descr=""/>
          <p:cNvPicPr/>
          <p:nvPr/>
        </p:nvPicPr>
        <p:blipFill>
          <a:blip r:embed="rId2"/>
          <a:srcRect l="0" t="13617" r="8721" b="4555"/>
          <a:stretch/>
        </p:blipFill>
        <p:spPr>
          <a:xfrm>
            <a:off x="5601240" y="3240000"/>
            <a:ext cx="4298400" cy="2160000"/>
          </a:xfrm>
          <a:prstGeom prst="rect">
            <a:avLst/>
          </a:prstGeom>
          <a:noFill/>
          <a:ln w="0">
            <a:solidFill>
              <a:srgbClr val="ffe4e1"/>
            </a:solidFill>
          </a:ln>
        </p:spPr>
      </p:pic>
      <p:sp>
        <p:nvSpPr>
          <p:cNvPr id="143" name=""/>
          <p:cNvSpPr/>
          <p:nvPr/>
        </p:nvSpPr>
        <p:spPr>
          <a:xfrm>
            <a:off x="252000" y="3780000"/>
            <a:ext cx="4932000" cy="1569960"/>
          </a:xfrm>
          <a:prstGeom prst="rect">
            <a:avLst/>
          </a:prstGeom>
          <a:noFill/>
          <a:ln w="0">
            <a:noFill/>
          </a:ln>
        </p:spPr>
        <p:style>
          <a:lnRef idx="0"/>
          <a:fillRef idx="0"/>
          <a:effectRef idx="0"/>
          <a:fontRef idx="minor"/>
        </p:style>
        <p:txBody>
          <a:bodyPr lIns="90000" rIns="90000" tIns="45000" bIns="45000" anchor="t">
            <a:spAutoFit/>
          </a:bodyPr>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Eğer yaşadığımız toplumda başörtü takmak normal ise ve onu çıkarmak ayıp sayılırsa, biz de o standarda uyalım.</a:t>
            </a:r>
            <a:endParaRPr b="0" lang="bg-BG" sz="1800" strike="noStrike" u="none">
              <a:solidFill>
                <a:srgbClr val="000000"/>
              </a:solidFill>
              <a:effectLst/>
              <a:uFillTx/>
              <a:latin typeface="Arial"/>
            </a:endParaRPr>
          </a:p>
          <a:p>
            <a:pPr marL="252000" indent="-252000">
              <a:lnSpc>
                <a:spcPct val="100000"/>
              </a:lnSpc>
              <a:spcAft>
                <a:spcPts val="850"/>
              </a:spcAft>
              <a:buClr>
                <a:srgbClr val="000000"/>
              </a:buClr>
              <a:buSzPct val="50000"/>
              <a:buFont typeface="Wingdings" charset="2"/>
              <a:buChar char=""/>
            </a:pPr>
            <a:r>
              <a:rPr b="0" lang="bg-BG" sz="1800" strike="noStrike" u="none">
                <a:solidFill>
                  <a:srgbClr val="000000"/>
                </a:solidFill>
                <a:effectLst/>
                <a:uFillTx/>
                <a:latin typeface="Trebuchet MS"/>
                <a:ea typeface="DejaVu Sans"/>
              </a:rPr>
              <a:t>Ama başörtüsüz gezmek normal sayılırsa, sadece toplantıda onu takmayalım.</a:t>
            </a:r>
            <a:endParaRPr b="0" lang="bg-BG"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4" name="" descr=""/>
          <p:cNvPicPr/>
          <p:nvPr/>
        </p:nvPicPr>
        <p:blipFill>
          <a:blip r:embed="rId1"/>
          <a:srcRect l="0" t="0" r="7515" b="0"/>
          <a:stretch/>
        </p:blipFill>
        <p:spPr>
          <a:xfrm>
            <a:off x="4694040" y="2153880"/>
            <a:ext cx="5150880" cy="3321360"/>
          </a:xfrm>
          <a:prstGeom prst="rect">
            <a:avLst/>
          </a:prstGeom>
          <a:noFill/>
          <a:ln w="0">
            <a:noFill/>
          </a:ln>
        </p:spPr>
      </p:pic>
      <p:pic>
        <p:nvPicPr>
          <p:cNvPr id="145" name="" descr=""/>
          <p:cNvPicPr/>
          <p:nvPr/>
        </p:nvPicPr>
        <p:blipFill>
          <a:blip r:embed="rId2"/>
          <a:srcRect l="0" t="0" r="10999" b="0"/>
          <a:stretch/>
        </p:blipFill>
        <p:spPr>
          <a:xfrm>
            <a:off x="271440" y="1548000"/>
            <a:ext cx="4588560" cy="3615480"/>
          </a:xfrm>
          <a:prstGeom prst="rect">
            <a:avLst/>
          </a:prstGeom>
          <a:noFill/>
          <a:ln w="0">
            <a:noFill/>
          </a:ln>
        </p:spPr>
      </p:pic>
      <p:sp>
        <p:nvSpPr>
          <p:cNvPr id="146" name=""/>
          <p:cNvSpPr txBox="1"/>
          <p:nvPr/>
        </p:nvSpPr>
        <p:spPr>
          <a:xfrm>
            <a:off x="324000" y="900000"/>
            <a:ext cx="2268000" cy="648000"/>
          </a:xfrm>
          <a:prstGeom prst="rect">
            <a:avLst/>
          </a:prstGeom>
          <a:noFill/>
          <a:ln w="0">
            <a:noFill/>
          </a:ln>
        </p:spPr>
        <p:txBody>
          <a:bodyPr lIns="90000" rIns="90000" tIns="45000" bIns="45000" anchor="t" anchorCtr="1">
            <a:spAutoFit/>
          </a:bodyPr>
          <a:p>
            <a:pPr algn="ctr"/>
            <a:r>
              <a:rPr b="1" lang="bg-BG" sz="2200" strike="noStrike" u="none">
                <a:solidFill>
                  <a:srgbClr val="000000"/>
                </a:solidFill>
                <a:effectLst/>
                <a:uFillTx/>
                <a:latin typeface="Trebuchet MS"/>
              </a:rPr>
              <a:t>TOPLANTIDA ...</a:t>
            </a:r>
            <a:endParaRPr b="1" lang="bg-BG" sz="2200" strike="noStrike" u="none">
              <a:solidFill>
                <a:srgbClr val="000000"/>
              </a:solidFill>
              <a:effectLst/>
              <a:uFillTx/>
              <a:latin typeface="Trebuchet MS"/>
            </a:endParaRPr>
          </a:p>
        </p:txBody>
      </p:sp>
      <p:sp>
        <p:nvSpPr>
          <p:cNvPr id="147" name=""/>
          <p:cNvSpPr txBox="1"/>
          <p:nvPr/>
        </p:nvSpPr>
        <p:spPr>
          <a:xfrm>
            <a:off x="7488000" y="1512000"/>
            <a:ext cx="2268000" cy="648000"/>
          </a:xfrm>
          <a:prstGeom prst="rect">
            <a:avLst/>
          </a:prstGeom>
          <a:noFill/>
          <a:ln w="0">
            <a:noFill/>
          </a:ln>
        </p:spPr>
        <p:txBody>
          <a:bodyPr lIns="90000" rIns="90000" tIns="45000" bIns="45000" anchor="t" anchorCtr="1">
            <a:spAutoFit/>
          </a:bodyPr>
          <a:p>
            <a:pPr algn="ctr"/>
            <a:r>
              <a:rPr b="1" lang="bg-BG" sz="2200" strike="noStrike" u="none">
                <a:solidFill>
                  <a:srgbClr val="000000"/>
                </a:solidFill>
                <a:effectLst/>
                <a:uFillTx/>
                <a:latin typeface="Trebuchet MS"/>
              </a:rPr>
              <a:t>... SOKAKTA</a:t>
            </a:r>
            <a:endParaRPr b="1" lang="bg-BG" sz="2200" strike="noStrike" u="none">
              <a:solidFill>
                <a:srgbClr val="000000"/>
              </a:solidFill>
              <a:effectLst/>
              <a:uFillTx/>
              <a:latin typeface="Trebuchet MS"/>
            </a:endParaRPr>
          </a:p>
        </p:txBody>
      </p:sp>
      <p:sp>
        <p:nvSpPr>
          <p:cNvPr id="148" name=""/>
          <p:cNvSpPr/>
          <p:nvPr/>
        </p:nvSpPr>
        <p:spPr>
          <a:xfrm>
            <a:off x="0" y="1080"/>
            <a:ext cx="10091520" cy="563400"/>
          </a:xfrm>
          <a:prstGeom prst="rect">
            <a:avLst/>
          </a:prstGeom>
          <a:solidFill>
            <a:srgbClr val="3e2723">
              <a:alpha val="90000"/>
            </a:srgbClr>
          </a:solidFill>
          <a:ln w="0">
            <a:noFill/>
          </a:ln>
        </p:spPr>
        <p:style>
          <a:lnRef idx="0"/>
          <a:fillRef idx="0"/>
          <a:effectRef idx="0"/>
          <a:fontRef idx="minor"/>
        </p:style>
        <p:txBody>
          <a:bodyPr lIns="90000" rIns="90000" tIns="124920" bIns="45000" anchor="ctr">
            <a:noAutofit/>
          </a:bodyPr>
          <a:p>
            <a:pPr marL="360360" indent="-360360" algn="ctr">
              <a:lnSpc>
                <a:spcPct val="83000"/>
              </a:lnSpc>
              <a:spcBef>
                <a:spcPts val="213"/>
              </a:spcBef>
              <a:spcAft>
                <a:spcPts val="213"/>
              </a:spcAft>
              <a:tabLst>
                <a:tab algn="l" pos="0"/>
              </a:tabLst>
            </a:pPr>
            <a:r>
              <a:rPr b="1" lang="de-DE" sz="2400" strike="noStrike" u="none">
                <a:solidFill>
                  <a:srgbClr val="ffff00"/>
                </a:solidFill>
                <a:effectLst/>
                <a:uFillTx/>
                <a:latin typeface="Constantia"/>
                <a:ea typeface="Microsoft YaHei"/>
              </a:rPr>
              <a:t>6. Problem:   BAŞÖRTÜ  (11:2-16)</a:t>
            </a:r>
            <a:endParaRPr b="0" lang="bg-BG" sz="2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44291</TotalTime>
  <Application>LibreOffice/25.8.3.2$Windows_X86_64 LibreOffice_project/8ca8d55c161d602844f5428fa4b58097424e324e</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2025-06-25T07:42:56Z</dcterms:created>
  <dc:creator/>
  <dc:description/>
  <dc:language>bg-BG</dc:language>
  <cp:lastModifiedBy/>
  <cp:lastPrinted>2025-11-22T14:01:31Z</cp:lastPrinted>
  <dcterms:modified xsi:type="dcterms:W3CDTF">2025-12-19T20:01:16Z</dcterms:modified>
  <cp:revision>365</cp:revision>
  <dc:subject/>
  <dc:title/>
</cp:coreProperties>
</file>

<file path=docProps/custom.xml><?xml version="1.0" encoding="utf-8"?>
<Properties xmlns="http://schemas.openxmlformats.org/officeDocument/2006/custom-properties" xmlns:vt="http://schemas.openxmlformats.org/officeDocument/2006/docPropsVTypes"/>
</file>