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6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media/image8.png" ContentType="image/png"/>
  <Override PartName="/ppt/media/image23.jpeg" ContentType="image/jpeg"/>
  <Override PartName="/ppt/media/image18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10.jpeg" ContentType="image/jpeg"/>
  <Override PartName="/ppt/media/image9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_rels/slide22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_rels/notesSlide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4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bg-BG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bg-BG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AB99A94-4052-4F40-AE73-D3877465024C}" type="slidenum"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35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60360"/>
                <a:tab algn="l" pos="720720"/>
                <a:tab algn="l" pos="1081080"/>
                <a:tab algn="l" pos="1441440"/>
                <a:tab algn="l" pos="1801800"/>
                <a:tab algn="l" pos="2162160"/>
                <a:tab algn="l" pos="2522520"/>
                <a:tab algn="l" pos="2882880"/>
                <a:tab algn="l" pos="3243240"/>
                <a:tab algn="l" pos="3603600"/>
                <a:tab algn="l" pos="3963960"/>
                <a:tab algn="l" pos="4324320"/>
                <a:tab algn="l" pos="4684680"/>
                <a:tab algn="l" pos="5045040"/>
                <a:tab algn="l" pos="5405400"/>
                <a:tab algn="l" pos="5765760"/>
                <a:tab algn="l" pos="6126120"/>
                <a:tab algn="l" pos="6486480"/>
                <a:tab algn="l" pos="6846840"/>
                <a:tab algn="l" pos="720720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37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39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60360"/>
                <a:tab algn="l" pos="720720"/>
                <a:tab algn="l" pos="1081080"/>
                <a:tab algn="l" pos="1441440"/>
                <a:tab algn="l" pos="1801800"/>
                <a:tab algn="l" pos="2162160"/>
                <a:tab algn="l" pos="2522520"/>
                <a:tab algn="l" pos="2882880"/>
                <a:tab algn="l" pos="3243240"/>
                <a:tab algn="l" pos="3603600"/>
                <a:tab algn="l" pos="3963960"/>
                <a:tab algn="l" pos="4324320"/>
                <a:tab algn="l" pos="4684680"/>
                <a:tab algn="l" pos="5045040"/>
                <a:tab algn="l" pos="5405400"/>
                <a:tab algn="l" pos="5765760"/>
                <a:tab algn="l" pos="6126120"/>
                <a:tab algn="l" pos="6486480"/>
                <a:tab algn="l" pos="6846840"/>
                <a:tab algn="l" pos="720720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41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60360"/>
                <a:tab algn="l" pos="720720"/>
                <a:tab algn="l" pos="1081080"/>
                <a:tab algn="l" pos="1441440"/>
                <a:tab algn="l" pos="1801800"/>
                <a:tab algn="l" pos="2162160"/>
                <a:tab algn="l" pos="2522520"/>
                <a:tab algn="l" pos="2882880"/>
                <a:tab algn="l" pos="3243240"/>
                <a:tab algn="l" pos="3603600"/>
                <a:tab algn="l" pos="3963960"/>
                <a:tab algn="l" pos="4324320"/>
                <a:tab algn="l" pos="4684680"/>
                <a:tab algn="l" pos="5045040"/>
                <a:tab algn="l" pos="5405400"/>
                <a:tab algn="l" pos="5765760"/>
                <a:tab algn="l" pos="6126120"/>
                <a:tab algn="l" pos="6486480"/>
                <a:tab algn="l" pos="6846840"/>
                <a:tab algn="l" pos="720720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43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45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560" cy="4007880"/>
          </a:xfrm>
          <a:prstGeom prst="rect">
            <a:avLst/>
          </a:prstGeom>
          <a:ln w="0">
            <a:noFill/>
          </a:ln>
        </p:spPr>
      </p:sp>
      <p:sp>
        <p:nvSpPr>
          <p:cNvPr id="247" name=""/>
          <p:cNvSpPr/>
          <p:nvPr/>
        </p:nvSpPr>
        <p:spPr>
          <a:xfrm>
            <a:off x="755640" y="5078520"/>
            <a:ext cx="6048000" cy="48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280" y="546840"/>
            <a:ext cx="9039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3280" y="1326960"/>
            <a:ext cx="9039960" cy="325656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3448080" y="5165640"/>
            <a:ext cx="31647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F5BD0956-FA76-4BE9-AEF1-21D7EFCEE2D9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50292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546840"/>
            <a:ext cx="9039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3280" y="1326960"/>
            <a:ext cx="9039960" cy="325656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8080" y="5165640"/>
            <a:ext cx="31647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2784E644-6744-4F08-A9B5-050103A965FF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292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546840"/>
            <a:ext cx="9039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ftr" idx="7"/>
          </p:nvPr>
        </p:nvSpPr>
        <p:spPr>
          <a:xfrm>
            <a:off x="3448080" y="5165640"/>
            <a:ext cx="31647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4F278B6B-BDF7-4E45-880D-2206230BEE8C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dt" idx="9"/>
          </p:nvPr>
        </p:nvSpPr>
        <p:spPr>
          <a:xfrm>
            <a:off x="50292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8400" cy="328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3280" y="546840"/>
            <a:ext cx="9039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3448080" y="5165640"/>
            <a:ext cx="31647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11"/>
          </p:nvPr>
        </p:nvSpPr>
        <p:spPr>
          <a:xfrm>
            <a:off x="722736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25A0FFE4-8BDE-4227-9448-83064488BE97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12"/>
          </p:nvPr>
        </p:nvSpPr>
        <p:spPr>
          <a:xfrm>
            <a:off x="50292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8400" cy="328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546840"/>
            <a:ext cx="9039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ftr" idx="13"/>
          </p:nvPr>
        </p:nvSpPr>
        <p:spPr>
          <a:xfrm>
            <a:off x="3448080" y="5165640"/>
            <a:ext cx="31647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14"/>
          </p:nvPr>
        </p:nvSpPr>
        <p:spPr>
          <a:xfrm>
            <a:off x="722736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6DF371CA-9BD5-4B91-BAE2-9A19E6DDC8B2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dt" idx="15"/>
          </p:nvPr>
        </p:nvSpPr>
        <p:spPr>
          <a:xfrm>
            <a:off x="502920" y="5165640"/>
            <a:ext cx="231696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8400" cy="328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6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90800" cy="568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"/>
          <p:cNvSpPr/>
          <p:nvPr/>
        </p:nvSpPr>
        <p:spPr>
          <a:xfrm>
            <a:off x="3311640" y="852480"/>
            <a:ext cx="5755320" cy="65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34280" bIns="45000" anchor="t">
            <a:noAutofit/>
          </a:bodyPr>
          <a:p>
            <a:pPr>
              <a:lnSpc>
                <a:spcPct val="84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4400" strike="noStrike" u="non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1. Korintliler</a:t>
            </a:r>
            <a:r>
              <a:rPr b="1" lang="de-DE" sz="4000" strike="noStrike" u="non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 </a:t>
            </a:r>
            <a:r>
              <a:rPr b="1" lang="de-DE" sz="4000" strike="noStrike" u="none">
                <a:solidFill>
                  <a:srgbClr val="696969"/>
                </a:solidFill>
                <a:effectLst/>
                <a:uFillTx/>
                <a:latin typeface="Palatino Linotype"/>
                <a:ea typeface="DejaVu Sans"/>
              </a:rPr>
              <a:t>mektubu</a:t>
            </a:r>
            <a:endParaRPr b="0" lang="bg-BG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"/>
          <p:cNvSpPr/>
          <p:nvPr/>
        </p:nvSpPr>
        <p:spPr>
          <a:xfrm>
            <a:off x="3780000" y="304920"/>
            <a:ext cx="5036040" cy="51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1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b22222"/>
                </a:solidFill>
                <a:effectLst/>
                <a:uFillTx/>
                <a:latin typeface="Tahoma"/>
                <a:ea typeface="DejaVu Sans"/>
              </a:rPr>
              <a:t>Kaos Kilisesi Korint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>
            <a:off x="3348000" y="4823280"/>
            <a:ext cx="6477480" cy="643680"/>
          </a:xfrm>
          <a:prstGeom prst="rect">
            <a:avLst/>
          </a:prstGeom>
          <a:solidFill>
            <a:srgbClr val="f0e68c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5800" bIns="45000" anchor="ctr">
            <a:noAutofit/>
          </a:bodyPr>
          <a:p>
            <a:pPr algn="ctr">
              <a:lnSpc>
                <a:spcPct val="97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Ders 11 – RABBİN SOFRASI </a:t>
            </a:r>
            <a:r>
              <a:rPr b="1" lang="de-DE" sz="2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(bölüm 11) 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"/>
          <p:cNvGrpSpPr/>
          <p:nvPr/>
        </p:nvGrpSpPr>
        <p:grpSpPr>
          <a:xfrm>
            <a:off x="2313000" y="620640"/>
            <a:ext cx="4512600" cy="4512600"/>
            <a:chOff x="2313000" y="620640"/>
            <a:chExt cx="4512600" cy="4512600"/>
          </a:xfrm>
        </p:grpSpPr>
        <p:sp>
          <p:nvSpPr>
            <p:cNvPr id="38" name=""/>
            <p:cNvSpPr/>
            <p:nvPr/>
          </p:nvSpPr>
          <p:spPr>
            <a:xfrm>
              <a:off x="3932280" y="828720"/>
              <a:ext cx="241920" cy="330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60840" bIns="45000" anchor="t">
              <a:noAutofit/>
            </a:bodyPr>
            <a:p>
              <a:pPr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rPr>
                <a:t>„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9" name="" descr=""/>
            <p:cNvPicPr/>
            <p:nvPr/>
          </p:nvPicPr>
          <p:blipFill>
            <a:blip r:embed="rId1"/>
            <a:stretch/>
          </p:blipFill>
          <p:spPr>
            <a:xfrm>
              <a:off x="2313000" y="620640"/>
              <a:ext cx="4512600" cy="4512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" name=""/>
            <p:cNvSpPr/>
            <p:nvPr/>
          </p:nvSpPr>
          <p:spPr>
            <a:xfrm>
              <a:off x="4687920" y="830160"/>
              <a:ext cx="52452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" name=""/>
            <p:cNvSpPr/>
            <p:nvPr/>
          </p:nvSpPr>
          <p:spPr>
            <a:xfrm>
              <a:off x="5372280" y="1082520"/>
              <a:ext cx="524520" cy="41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2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" name=""/>
            <p:cNvSpPr/>
            <p:nvPr/>
          </p:nvSpPr>
          <p:spPr>
            <a:xfrm>
              <a:off x="5948280" y="1622520"/>
              <a:ext cx="52488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3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" name=""/>
            <p:cNvSpPr/>
            <p:nvPr/>
          </p:nvSpPr>
          <p:spPr>
            <a:xfrm>
              <a:off x="6200640" y="2343240"/>
              <a:ext cx="52488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4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" name=""/>
            <p:cNvSpPr/>
            <p:nvPr/>
          </p:nvSpPr>
          <p:spPr>
            <a:xfrm>
              <a:off x="6200640" y="3027240"/>
              <a:ext cx="524880" cy="41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5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" name=""/>
            <p:cNvSpPr/>
            <p:nvPr/>
          </p:nvSpPr>
          <p:spPr>
            <a:xfrm>
              <a:off x="5911920" y="3747960"/>
              <a:ext cx="524520" cy="41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6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" name=""/>
            <p:cNvSpPr/>
            <p:nvPr/>
          </p:nvSpPr>
          <p:spPr>
            <a:xfrm>
              <a:off x="5335560" y="4216320"/>
              <a:ext cx="52488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7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"/>
            <p:cNvSpPr/>
            <p:nvPr/>
          </p:nvSpPr>
          <p:spPr>
            <a:xfrm>
              <a:off x="4687920" y="4503600"/>
              <a:ext cx="524520" cy="41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8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" name=""/>
            <p:cNvSpPr/>
            <p:nvPr/>
          </p:nvSpPr>
          <p:spPr>
            <a:xfrm>
              <a:off x="3932280" y="4505400"/>
              <a:ext cx="52452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9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" name=""/>
            <p:cNvSpPr/>
            <p:nvPr/>
          </p:nvSpPr>
          <p:spPr>
            <a:xfrm>
              <a:off x="3247920" y="4253040"/>
              <a:ext cx="52488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10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" name=""/>
            <p:cNvSpPr/>
            <p:nvPr/>
          </p:nvSpPr>
          <p:spPr>
            <a:xfrm>
              <a:off x="2708280" y="3713040"/>
              <a:ext cx="524520" cy="41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11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" name=""/>
            <p:cNvSpPr/>
            <p:nvPr/>
          </p:nvSpPr>
          <p:spPr>
            <a:xfrm>
              <a:off x="2421000" y="3065400"/>
              <a:ext cx="52452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12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" name=""/>
            <p:cNvSpPr/>
            <p:nvPr/>
          </p:nvSpPr>
          <p:spPr>
            <a:xfrm>
              <a:off x="2384280" y="2309760"/>
              <a:ext cx="52488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13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" name=""/>
            <p:cNvSpPr/>
            <p:nvPr/>
          </p:nvSpPr>
          <p:spPr>
            <a:xfrm>
              <a:off x="2671920" y="1625760"/>
              <a:ext cx="52452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14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4" name=""/>
            <p:cNvSpPr/>
            <p:nvPr/>
          </p:nvSpPr>
          <p:spPr>
            <a:xfrm>
              <a:off x="3247920" y="1122480"/>
              <a:ext cx="52488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15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5" name=""/>
            <p:cNvSpPr/>
            <p:nvPr/>
          </p:nvSpPr>
          <p:spPr>
            <a:xfrm>
              <a:off x="3932280" y="835200"/>
              <a:ext cx="52452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16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6" name=""/>
          <p:cNvSpPr/>
          <p:nvPr/>
        </p:nvSpPr>
        <p:spPr>
          <a:xfrm>
            <a:off x="5759280" y="569880"/>
            <a:ext cx="1940760" cy="79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Bölünmeler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1-4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6559560" y="3552840"/>
            <a:ext cx="3083760" cy="79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Zina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5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Dava açmak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6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5616720" y="4884840"/>
            <a:ext cx="1796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Evlilik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7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2268360" y="5100480"/>
            <a:ext cx="276804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Kurban eti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8-10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900000" y="4367160"/>
            <a:ext cx="1975680" cy="44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Başörtü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-144360" y="3959280"/>
            <a:ext cx="2948760" cy="44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Rabbin sofrası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252360" y="1979640"/>
            <a:ext cx="2048760" cy="79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 vergileri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12-14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1547640" y="671400"/>
            <a:ext cx="1725120" cy="44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Diriliş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15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-252360" y="179280"/>
            <a:ext cx="5036400" cy="44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Para toplaması + yolculuk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16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7128000" y="1789200"/>
            <a:ext cx="2696400" cy="1188000"/>
          </a:xfrm>
          <a:prstGeom prst="rect">
            <a:avLst/>
          </a:prstGeom>
          <a:solidFill>
            <a:srgbClr val="ffefd5"/>
          </a:solidFill>
          <a:ln w="36720">
            <a:solidFill>
              <a:srgbClr val="a9a9a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73080" tIns="193320" bIns="0" anchor="ctr">
            <a:noAutofit/>
          </a:bodyPr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008080"/>
                </a:solidFill>
                <a:effectLst/>
                <a:uFillTx/>
                <a:latin typeface="Palatino Linotype"/>
                <a:ea typeface="DejaVu Sans"/>
              </a:rPr>
              <a:t>1.Korintliler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4200" strike="noStrike" u="non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İSKELET</a:t>
            </a:r>
            <a:endParaRPr b="0" lang="bg-BG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dur="indefinite" fill="hold">
                      <p:stCondLst>
                        <p:cond delay="indefinite"/>
                      </p:stCondLst>
                      <p:childTnLst>
                        <p:par>
                          <p:cTn id="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dur="indefinite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dur="indefinite" fill="hold">
                      <p:stCondLst>
                        <p:cond delay="indefinite"/>
                      </p:stCondLst>
                      <p:childTnLst>
                        <p:par>
                          <p:cTn id="1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dur="indefinite" fill="hold">
                      <p:stCondLst>
                        <p:cond delay="indefinite"/>
                      </p:stCondLst>
                      <p:childTnLst>
                        <p:par>
                          <p:cTn id="1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dur="indefinite" fill="hold">
                      <p:stCondLst>
                        <p:cond delay="indefinite"/>
                      </p:stCondLst>
                      <p:childTnLst>
                        <p:par>
                          <p:cTn id="1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9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dur="indefinite" fill="hold">
                      <p:stCondLst>
                        <p:cond delay="indefinite"/>
                      </p:stCondLst>
                      <p:childTnLst>
                        <p:par>
                          <p:cTn id="2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3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dur="indefinite" fill="hold">
                      <p:stCondLst>
                        <p:cond delay="indefinite"/>
                      </p:stCondLst>
                      <p:childTnLst>
                        <p:par>
                          <p:cTn id="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dur="indefinite" fill="hold">
                      <p:stCondLst>
                        <p:cond delay="indefinite"/>
                      </p:stCondLst>
                      <p:childTnLst>
                        <p:par>
                          <p:cTn id="3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dur="indefinite" fill="hold">
                      <p:stCondLst>
                        <p:cond delay="indefinite"/>
                      </p:stCondLst>
                      <p:childTnLst>
                        <p:par>
                          <p:cTn id="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dur="indefinite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dur="indefinite" fill="hold">
                      <p:stCondLst>
                        <p:cond delay="indefinite"/>
                      </p:stCondLst>
                      <p:childTnLst>
                        <p:par>
                          <p:cTn id="4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dur="indefinite" fill="hold">
                      <p:stCondLst>
                        <p:cond delay="indefinite"/>
                      </p:stCondLst>
                      <p:childTnLst>
                        <p:par>
                          <p:cTn id="4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 tx="0" ty="0" sx="100000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>
            <a:off x="216000" y="179280"/>
            <a:ext cx="9681120" cy="57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328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6. Problem: Başörtü (Bölüm 11)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9360" indent="-540000">
              <a:lnSpc>
                <a:spcPct val="100000"/>
              </a:lnSpc>
              <a:spcBef>
                <a:spcPts val="11"/>
              </a:spcBef>
              <a:spcAft>
                <a:spcPts val="300"/>
              </a:spcAft>
              <a:tabLst>
                <a:tab algn="l" pos="0"/>
              </a:tabLst>
            </a:pP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541800" y="757440"/>
            <a:ext cx="7917120" cy="291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328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8b0000"/>
                </a:solidFill>
                <a:effectLst/>
                <a:uFillTx/>
                <a:latin typeface="Trebuchet MS"/>
                <a:ea typeface="DejaVu Sans"/>
              </a:rPr>
              <a:t>Soru: Kadınlar toplantıda başörtülerini çıkarsınlar mı?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Cevap: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Erkekler örtüsüz olarak dua etsinler (11:2-4)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2) Kadınlar örtülü olarak dua etsinler (11:5-10)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3) Tabiat aynı şey gösteriyor (11:11-15)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Dünyada bütün kiliseler öyle yapıyorlar (11:16)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360000" y="1548000"/>
            <a:ext cx="3959640" cy="356328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11:17-19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 Ama şu meselede sizi övmem: sizin toplantılarınız yarar getirmez, zarar getiriyor.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 Çünkü birinci olarak, ne vakıt toplantıda bir araya geliyorsunuz, ne kadar duyduysam, aranızda bölünmeler var. Bir parça da inanıyorum öyledir diye.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 Evet, aranızda lazım ayrı ayrı gruplar olsun. Öyle ki, aranızda denenmiş kişiler kimdir belli olsun.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rcRect l="0" t="0" r="25489" b="0"/>
          <a:stretch/>
        </p:blipFill>
        <p:spPr>
          <a:xfrm>
            <a:off x="5694480" y="1475280"/>
            <a:ext cx="4060800" cy="27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"/>
          <p:cNvSpPr/>
          <p:nvPr/>
        </p:nvSpPr>
        <p:spPr>
          <a:xfrm>
            <a:off x="7344000" y="4392360"/>
            <a:ext cx="2591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360000" y="1440000"/>
            <a:ext cx="4175640" cy="374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11:20-22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20 Demek, bir yerde toplanırken, Rabbin sofrasını yemek için toplanmıyorsunuz.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21 Çünkü yemek yerken, herkes önce kendi sofrasını yapıyor. Ve biri aç kalırken, başka birisi sarfoş oluyor.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22 Sizin evleriniz yok mu, orada yiyip içesiniz? Yoksa Allahın topluluğunu hor mu görmek istiyorsunuz? Fukaraları utandırmak mı istiyorsunuz? Size ne diyeyim? Sizi öveyim mi? Bu meselede sizi övmem!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1"/>
          <a:srcRect l="0" t="0" r="25489" b="0"/>
          <a:stretch/>
        </p:blipFill>
        <p:spPr>
          <a:xfrm>
            <a:off x="5694480" y="1475280"/>
            <a:ext cx="4060800" cy="27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"/>
          <p:cNvSpPr/>
          <p:nvPr/>
        </p:nvSpPr>
        <p:spPr>
          <a:xfrm>
            <a:off x="7344000" y="4392360"/>
            <a:ext cx="2591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360000" y="1296000"/>
            <a:ext cx="2663640" cy="183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Çünkü size teslim ettiğim şu öğretişi ben de Rab'den aldım: Rab İsa o gecede, ne zaman Onu teslim ettiler ...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3996360" y="1836000"/>
            <a:ext cx="388728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Yanlış biçimde Rabbin sofrasını kutlamak, Yahuda gibi İsa'yı ele vermek demektir.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" descr=""/>
          <p:cNvPicPr/>
          <p:nvPr/>
        </p:nvPicPr>
        <p:blipFill>
          <a:blip r:embed="rId1"/>
          <a:srcRect l="14687" t="0" r="17503" b="0"/>
          <a:stretch/>
        </p:blipFill>
        <p:spPr>
          <a:xfrm>
            <a:off x="287280" y="732600"/>
            <a:ext cx="4464000" cy="277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"/>
          <p:cNvSpPr/>
          <p:nvPr/>
        </p:nvSpPr>
        <p:spPr>
          <a:xfrm>
            <a:off x="144000" y="3614760"/>
            <a:ext cx="4751280" cy="151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1600" indent="-20160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Papazın bereketlemesiyle ekmek ve şarabın parçacıkları Mesihin bedenine dönüşürmüş.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Dışarıdan birşey gözükmüyor, ama gizli bir biçimde İsa orada bedensel olarak bulunurmuş. Bunun adı: evharistiya (gr: şükür etmek)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5041080" y="726120"/>
            <a:ext cx="4894560" cy="432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57"/>
              </a:spcBef>
              <a:spcAft>
                <a:spcPts val="56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Bu görüşün problemleri: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57"/>
              </a:spcBef>
              <a:spcAft>
                <a:spcPts val="56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 İsa kendi kendini kurban etmiyor, papaz Mesihi kurban ediyor. İbraniler 9:14 „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Mesih kendi kendini sonsuz Ruh ile lekesiz olarak Allaha kurban getirdi.</a:t>
            </a: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“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57"/>
              </a:spcBef>
              <a:spcAft>
                <a:spcPts val="56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 İsa'nın kurbanı bir kere olmadı, her gün binlerce defa tekrarlanıyor İbraniler 9:26 „Ama şimdi, bu dünyanın sonunda, Mesih sade bir kere meydana çıktı, kendi kurbanıyla günahı yok etsin diye.“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57"/>
              </a:spcBef>
              <a:spcAft>
                <a:spcPts val="56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3. bedensel bir varlık ise, o zaman imana gerek yok: İbraniler 11:6 "Zaten iman olmadan Allahı memnun edemeyiz. Çünkü Allaha gelen kişi lazım iman etsin ki, O vardır ve Onu arayanlara karşılık verecektir.“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57"/>
              </a:spcBef>
              <a:spcAft>
                <a:spcPts val="56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4. Yiyip içenler yamyam oluyor – Apo 15:29 - Apostollar Konseyi'nin kararına karşı gitmek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395280" y="1054080"/>
            <a:ext cx="4176720" cy="4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“Bedensel varolma“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72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 - "bu benim bedenimdir"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"/>
          <p:cNvSpPr/>
          <p:nvPr/>
        </p:nvSpPr>
        <p:spPr>
          <a:xfrm>
            <a:off x="216000" y="3670560"/>
            <a:ext cx="4535280" cy="187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1600" indent="-20160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Ortada papaz yok. Kardeşlerin arasında bir paylaşma. Anlamı: yeniden canlandırmak değil, ama anmak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Ekmek ve şarap materyal olarak önemli değil, içinde özel bir kutsallık yok.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Önemli olan katılanların imanıdır.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1"/>
          <a:srcRect l="14701" t="0" r="3730" b="0"/>
          <a:stretch/>
        </p:blipFill>
        <p:spPr>
          <a:xfrm>
            <a:off x="287280" y="824040"/>
            <a:ext cx="4390920" cy="2695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"/>
          <p:cNvSpPr/>
          <p:nvPr/>
        </p:nvSpPr>
        <p:spPr>
          <a:xfrm>
            <a:off x="360360" y="870480"/>
            <a:ext cx="4176720" cy="4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3200" strike="noStrike" u="none">
                <a:solidFill>
                  <a:srgbClr val="3333ff"/>
                </a:solidFill>
                <a:effectLst/>
                <a:uFillTx/>
                <a:latin typeface="Trebuchet MS"/>
                <a:ea typeface="DejaVu Sans"/>
              </a:rPr>
              <a:t>“Simgesel varolma“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5292360" y="1377720"/>
            <a:ext cx="4139280" cy="261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Bu görüşün problemleri: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 Rabbin sofrasının önemi azalıyor: seyrek yapılıyor, zamanla banalno oluyor – anlamını kaybediyor.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 Seyrek yapıldıktan sonra, sevinçli bir kutlama değildir, herkes yargılanıyor ("Rabbe layık olmayan bir tarzda yemek"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108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 - "bu benim bedenimdir"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"/>
          <p:cNvSpPr/>
          <p:nvPr/>
        </p:nvSpPr>
        <p:spPr>
          <a:xfrm>
            <a:off x="5040360" y="490680"/>
            <a:ext cx="1440" cy="5179680"/>
          </a:xfrm>
          <a:prstGeom prst="line">
            <a:avLst/>
          </a:prstGeom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2443320" y="3182760"/>
            <a:ext cx="5176800" cy="242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/>
          <p:nvPr/>
        </p:nvSpPr>
        <p:spPr>
          <a:xfrm>
            <a:off x="612720" y="675000"/>
            <a:ext cx="3814920" cy="449640"/>
          </a:xfrm>
          <a:prstGeom prst="rect">
            <a:avLst/>
          </a:prstGeom>
          <a:solidFill>
            <a:srgbClr val="66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SİNOPTİKLER </a:t>
            </a:r>
            <a:r>
              <a:rPr b="0" lang="bg-BG" sz="135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(Matta, Markos, Luka)</a:t>
            </a:r>
            <a:endParaRPr b="0" lang="bg-BG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6048720" y="675000"/>
            <a:ext cx="2952720" cy="449640"/>
          </a:xfrm>
          <a:prstGeom prst="rect">
            <a:avLst/>
          </a:prstGeom>
          <a:solidFill>
            <a:srgbClr val="00ccc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YUHANNA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5544000" y="1323000"/>
            <a:ext cx="4283640" cy="323640"/>
          </a:xfrm>
          <a:prstGeom prst="rect">
            <a:avLst/>
          </a:prstGeom>
          <a:noFill/>
          <a:ln w="36000">
            <a:solidFill>
              <a:srgbClr val="00cc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36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en-US" sz="1800" strike="noStrike" u="none">
                <a:solidFill>
                  <a:srgbClr val="801900"/>
                </a:solidFill>
                <a:effectLst/>
                <a:uFillTx/>
                <a:latin typeface="Trebuchet MS"/>
                <a:ea typeface="Verdana"/>
              </a:rPr>
              <a:t>13:1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Verdana"/>
              </a:rPr>
              <a:t> 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Fısıh Bayramından </a:t>
            </a:r>
            <a:r>
              <a:rPr b="0" lang="en-US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önce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 idi.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5544000" y="1782360"/>
            <a:ext cx="4283640" cy="917640"/>
          </a:xfrm>
          <a:prstGeom prst="rect">
            <a:avLst/>
          </a:prstGeom>
          <a:noFill/>
          <a:ln w="36000">
            <a:solidFill>
              <a:srgbClr val="00cc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36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en-US" sz="1800" strike="noStrike" u="none">
                <a:solidFill>
                  <a:srgbClr val="801900"/>
                </a:solidFill>
                <a:effectLst/>
                <a:uFillTx/>
                <a:latin typeface="Trebuchet MS"/>
                <a:ea typeface="Verdana"/>
              </a:rPr>
              <a:t>13:29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Verdana"/>
              </a:rPr>
              <a:t> 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Kimileri şöyle düşündü: madem kasa Yahuda'da idi, İsa ona demiş: '</a:t>
            </a:r>
            <a:r>
              <a:rPr b="0" lang="en-US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Bay-ram için bize lazım olan şeyleri satın al'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5544000" y="2835360"/>
            <a:ext cx="4283640" cy="836280"/>
          </a:xfrm>
          <a:prstGeom prst="rect">
            <a:avLst/>
          </a:prstGeom>
          <a:solidFill>
            <a:srgbClr val="ffffff"/>
          </a:solidFill>
          <a:ln w="36000">
            <a:solidFill>
              <a:srgbClr val="00cc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36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en-US" sz="1800" strike="noStrike" u="none">
                <a:solidFill>
                  <a:srgbClr val="801900"/>
                </a:solidFill>
                <a:effectLst/>
                <a:uFillTx/>
                <a:latin typeface="Trebuchet MS"/>
                <a:ea typeface="Verdana"/>
              </a:rPr>
              <a:t>18:28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Verdana"/>
              </a:rPr>
              <a:t> 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Ama abdestleri bozulmasın diye kendileri saraya girmediler, öyle ki, </a:t>
            </a:r>
            <a:r>
              <a:rPr b="0" lang="en-US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Fısıh kurbanından yiyebilsinler diye.</a:t>
            </a: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Georgia Tur"/>
              </a:rPr>
              <a:t>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>
            <a:off x="216000" y="1323000"/>
            <a:ext cx="4535280" cy="1342440"/>
          </a:xfrm>
          <a:prstGeom prst="rect">
            <a:avLst/>
          </a:prstGeom>
          <a:noFill/>
          <a:ln w="36000">
            <a:solidFill>
              <a:srgbClr val="00cc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36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en-US" sz="1800" strike="noStrike" u="none">
                <a:solidFill>
                  <a:srgbClr val="801900"/>
                </a:solidFill>
                <a:effectLst/>
                <a:uFillTx/>
                <a:latin typeface="Trebuchet MS"/>
                <a:ea typeface="Verdana"/>
              </a:rPr>
              <a:t>Markos 14:12  </a:t>
            </a: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Lucida Sans Unicode"/>
              </a:rPr>
              <a:t>Mayasız Ekmekler Bayramının </a:t>
            </a:r>
            <a:r>
              <a:rPr b="0" lang="tr-TR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Lucida Sans Unicode"/>
              </a:rPr>
              <a:t>birinci gününde Fısıh kuzusu kesilirdi</a:t>
            </a: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Lucida Sans Unicode"/>
              </a:rPr>
              <a:t>. O vakıt İsa'nın öğrencileri Ona dediler: "Nereye gidip hazırlık yapalım, Fısıh kurbanını orada yiyesin?"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"/>
          <p:cNvSpPr/>
          <p:nvPr/>
        </p:nvSpPr>
        <p:spPr>
          <a:xfrm>
            <a:off x="179280" y="2805480"/>
            <a:ext cx="4535640" cy="866160"/>
          </a:xfrm>
          <a:prstGeom prst="rect">
            <a:avLst/>
          </a:prstGeom>
          <a:solidFill>
            <a:srgbClr val="ffffff"/>
          </a:solidFill>
          <a:ln w="36000">
            <a:solidFill>
              <a:srgbClr val="00cc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36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en-US" sz="1800" strike="noStrike" u="none">
                <a:solidFill>
                  <a:srgbClr val="801900"/>
                </a:solidFill>
                <a:effectLst/>
                <a:uFillTx/>
                <a:latin typeface="Trebuchet MS"/>
                <a:ea typeface="Verdana"/>
              </a:rPr>
              <a:t>Matta 26:10   </a:t>
            </a: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Lucida Sans Unicode"/>
              </a:rPr>
              <a:t>Öğrenciler İsa'nın söylediği gibi yaptılar. Öylelikle</a:t>
            </a:r>
            <a:r>
              <a:rPr b="0" lang="tr-TR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Lucida Sans Unicode"/>
              </a:rPr>
              <a:t> Fısıh Bayramı için hazırlık</a:t>
            </a: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Lucida Sans Unicode"/>
              </a:rPr>
              <a:t> yaptılar.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4751280" y="3159000"/>
            <a:ext cx="792000" cy="83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7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?</a:t>
            </a:r>
            <a:endParaRPr b="0" lang="bg-BG" sz="7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"/>
          <p:cNvSpPr/>
          <p:nvPr/>
        </p:nvSpPr>
        <p:spPr>
          <a:xfrm>
            <a:off x="287640" y="4540680"/>
            <a:ext cx="1800000" cy="83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mic Sans MS"/>
                <a:ea typeface="DejaVu Sans"/>
              </a:rPr>
              <a:t>İsa Fısıh Bayramını </a:t>
            </a:r>
            <a:r>
              <a:rPr b="1" lang="bg-BG" sz="2400" strike="noStrike" u="sng">
                <a:solidFill>
                  <a:srgbClr val="3333ff"/>
                </a:solidFill>
                <a:effectLst/>
                <a:uFillTx/>
                <a:latin typeface="Comic Sans MS"/>
                <a:ea typeface="DejaVu Sans"/>
              </a:rPr>
              <a:t>kutladı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7956000" y="4504680"/>
            <a:ext cx="1799640" cy="83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mic Sans MS"/>
                <a:ea typeface="DejaVu Sans"/>
              </a:rPr>
              <a:t>İsa Fısıh Bayramını </a:t>
            </a:r>
            <a:r>
              <a:rPr b="1" lang="bg-BG" sz="2400" strike="noStrike" u="sng">
                <a:solidFill>
                  <a:srgbClr val="ff0000"/>
                </a:solidFill>
                <a:effectLst/>
                <a:uFillTx/>
                <a:latin typeface="Comic Sans MS"/>
                <a:ea typeface="DejaVu Sans"/>
              </a:rPr>
              <a:t>kutlamadı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647640" y="3780720"/>
            <a:ext cx="502920" cy="841680"/>
          </a:xfrm>
          <a:prstGeom prst="downArrow">
            <a:avLst>
              <a:gd name="adj1" fmla="val 50000"/>
              <a:gd name="adj2" fmla="val 41828"/>
            </a:avLst>
          </a:prstGeom>
          <a:solidFill>
            <a:srgbClr val="0066cc"/>
          </a:solidFill>
          <a:ln w="9360">
            <a:solidFill>
              <a:srgbClr val="8080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60360"/>
                <a:tab algn="l" pos="720720"/>
                <a:tab algn="l" pos="1081080"/>
                <a:tab algn="l" pos="1441440"/>
                <a:tab algn="l" pos="1801800"/>
                <a:tab algn="l" pos="2162160"/>
                <a:tab algn="l" pos="2522520"/>
                <a:tab algn="l" pos="2882880"/>
                <a:tab algn="l" pos="3243240"/>
                <a:tab algn="l" pos="3603600"/>
                <a:tab algn="l" pos="3963960"/>
                <a:tab algn="l" pos="4324320"/>
                <a:tab algn="l" pos="4684680"/>
                <a:tab algn="l" pos="5045040"/>
                <a:tab algn="l" pos="5405400"/>
                <a:tab algn="l" pos="5765760"/>
                <a:tab algn="l" pos="6126120"/>
                <a:tab algn="l" pos="6486480"/>
                <a:tab algn="l" pos="6846840"/>
                <a:tab algn="l" pos="720720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5" name=""/>
          <p:cNvSpPr/>
          <p:nvPr/>
        </p:nvSpPr>
        <p:spPr>
          <a:xfrm>
            <a:off x="8857080" y="3726000"/>
            <a:ext cx="502920" cy="841680"/>
          </a:xfrm>
          <a:prstGeom prst="downArrow">
            <a:avLst>
              <a:gd name="adj1" fmla="val 50000"/>
              <a:gd name="adj2" fmla="val 41828"/>
            </a:avLst>
          </a:prstGeom>
          <a:solidFill>
            <a:srgbClr val="0066cc"/>
          </a:solidFill>
          <a:ln w="9360">
            <a:solidFill>
              <a:srgbClr val="8080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60360"/>
                <a:tab algn="l" pos="720720"/>
                <a:tab algn="l" pos="1081080"/>
                <a:tab algn="l" pos="1441440"/>
                <a:tab algn="l" pos="1801800"/>
                <a:tab algn="l" pos="2162160"/>
                <a:tab algn="l" pos="2522520"/>
                <a:tab algn="l" pos="2882880"/>
                <a:tab algn="l" pos="3243240"/>
                <a:tab algn="l" pos="3603600"/>
                <a:tab algn="l" pos="3963960"/>
                <a:tab algn="l" pos="4324320"/>
                <a:tab algn="l" pos="4684680"/>
                <a:tab algn="l" pos="5045040"/>
                <a:tab algn="l" pos="5405400"/>
                <a:tab algn="l" pos="5765760"/>
                <a:tab algn="l" pos="6126120"/>
                <a:tab algn="l" pos="6486480"/>
                <a:tab algn="l" pos="6846840"/>
                <a:tab algn="l" pos="720720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6" name=""/>
          <p:cNvSpPr/>
          <p:nvPr/>
        </p:nvSpPr>
        <p:spPr>
          <a:xfrm>
            <a:off x="36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 - O bir Fısıh mıydı?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" descr=""/>
          <p:cNvPicPr/>
          <p:nvPr/>
        </p:nvPicPr>
        <p:blipFill>
          <a:blip r:embed="rId1"/>
          <a:srcRect l="0" t="15753" r="0" b="0"/>
          <a:stretch/>
        </p:blipFill>
        <p:spPr>
          <a:xfrm>
            <a:off x="5256720" y="1296360"/>
            <a:ext cx="4751280" cy="430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" descr=""/>
          <p:cNvPicPr/>
          <p:nvPr/>
        </p:nvPicPr>
        <p:blipFill>
          <a:blip r:embed="rId2"/>
          <a:stretch/>
        </p:blipFill>
        <p:spPr>
          <a:xfrm>
            <a:off x="193680" y="575640"/>
            <a:ext cx="5062680" cy="194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3"/>
          <a:stretch/>
        </p:blipFill>
        <p:spPr>
          <a:xfrm>
            <a:off x="2196000" y="3522960"/>
            <a:ext cx="2987640" cy="189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"/>
          <p:cNvSpPr/>
          <p:nvPr/>
        </p:nvSpPr>
        <p:spPr>
          <a:xfrm>
            <a:off x="5328000" y="647640"/>
            <a:ext cx="4751280" cy="83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1.çözüm: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400" strike="noStrike" u="none">
                <a:solidFill>
                  <a:srgbClr val="006600"/>
                </a:solidFill>
                <a:effectLst/>
                <a:uFillTx/>
                <a:latin typeface="Constantia"/>
                <a:ea typeface="DejaVu Sans"/>
              </a:rPr>
              <a:t>İsa Essenilerin Fısıhını kutladı: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252360" y="2547360"/>
            <a:ext cx="4969080" cy="6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0160" indent="-20016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Eseniler güneşe bağlı ayrı bir takvim kullanırdılar. Tam 30 senesinde Yahudilerin Fısıh tarihinden bir gün önce oldu.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0" y="3564000"/>
            <a:ext cx="2483640" cy="19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0160" indent="-20016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Yeruşalim' deki Eseniler mahalle-sinde kadınlar yaşamazdı. Onun için erkek kadın işini yapmaya mecbur kaldı.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>
            <a:off x="36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 - O bir Fısıh mıydı?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"/>
          <p:cNvSpPr/>
          <p:nvPr/>
        </p:nvSpPr>
        <p:spPr>
          <a:xfrm>
            <a:off x="395280" y="679680"/>
            <a:ext cx="756000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2.çözüm: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400" strike="noStrike" u="none">
                <a:solidFill>
                  <a:srgbClr val="006600"/>
                </a:solidFill>
                <a:effectLst/>
                <a:uFillTx/>
                <a:latin typeface="Constantia"/>
                <a:ea typeface="DejaVu Sans"/>
              </a:rPr>
              <a:t>İsa Celilelilerin ve Ferisilerin tarihini kullandı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863640" y="1396800"/>
            <a:ext cx="3348000" cy="1864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5617080" y="1350360"/>
            <a:ext cx="3528720" cy="18975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17" name=""/>
          <p:cNvGrpSpPr/>
          <p:nvPr/>
        </p:nvGrpSpPr>
        <p:grpSpPr>
          <a:xfrm>
            <a:off x="215280" y="2901600"/>
            <a:ext cx="9865800" cy="2714040"/>
            <a:chOff x="215280" y="2901600"/>
            <a:chExt cx="9865800" cy="2714040"/>
          </a:xfrm>
        </p:grpSpPr>
        <p:sp>
          <p:nvSpPr>
            <p:cNvPr id="118" name=""/>
            <p:cNvSpPr/>
            <p:nvPr/>
          </p:nvSpPr>
          <p:spPr>
            <a:xfrm>
              <a:off x="216000" y="3612240"/>
              <a:ext cx="4500360" cy="495720"/>
            </a:xfrm>
            <a:prstGeom prst="rect">
              <a:avLst/>
            </a:prstGeom>
            <a:solidFill>
              <a:srgbClr val="cfe7f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pPr>
                <a:lnSpc>
                  <a:spcPct val="108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Sinagogları (duahaneleri) kontrol ettiler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9" name=""/>
            <p:cNvSpPr/>
            <p:nvPr/>
          </p:nvSpPr>
          <p:spPr>
            <a:xfrm>
              <a:off x="4728600" y="3576240"/>
              <a:ext cx="5329800" cy="383400"/>
            </a:xfrm>
            <a:prstGeom prst="rect">
              <a:avLst/>
            </a:prstGeom>
            <a:solidFill>
              <a:srgbClr val="cfe7f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pPr>
                <a:lnSpc>
                  <a:spcPct val="108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Yeruşalim'deki tapınağı (Allahevini) kontrol ettiler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0" name=""/>
            <p:cNvSpPr/>
            <p:nvPr/>
          </p:nvSpPr>
          <p:spPr>
            <a:xfrm>
              <a:off x="216000" y="4104000"/>
              <a:ext cx="4500360" cy="390600"/>
            </a:xfrm>
            <a:prstGeom prst="rect">
              <a:avLst/>
            </a:prstGeom>
            <a:solidFill>
              <a:srgbClr val="99cc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pPr>
                <a:lnSpc>
                  <a:spcPct val="108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Celile'de en güçlü idiler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1" name=""/>
            <p:cNvSpPr/>
            <p:nvPr/>
          </p:nvSpPr>
          <p:spPr>
            <a:xfrm>
              <a:off x="4728600" y="3960000"/>
              <a:ext cx="5329800" cy="390600"/>
            </a:xfrm>
            <a:prstGeom prst="rect">
              <a:avLst/>
            </a:prstGeom>
            <a:solidFill>
              <a:srgbClr val="99cc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pPr>
                <a:lnSpc>
                  <a:spcPct val="108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Yahudiye'de en güçlü idiler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2" name=""/>
            <p:cNvSpPr/>
            <p:nvPr/>
          </p:nvSpPr>
          <p:spPr>
            <a:xfrm>
              <a:off x="215280" y="4503600"/>
              <a:ext cx="4500360" cy="608040"/>
            </a:xfrm>
            <a:prstGeom prst="rect">
              <a:avLst/>
            </a:prstGeom>
            <a:solidFill>
              <a:srgbClr val="cfe7f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pPr>
                <a:lnSpc>
                  <a:spcPct val="100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Celilelierin takvimini kullanırdılar:  gün güneşin doğuşundan başlıyor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3" name=""/>
            <p:cNvSpPr/>
            <p:nvPr/>
          </p:nvSpPr>
          <p:spPr>
            <a:xfrm>
              <a:off x="4728600" y="4359600"/>
              <a:ext cx="5329800" cy="536040"/>
            </a:xfrm>
            <a:prstGeom prst="rect">
              <a:avLst/>
            </a:prstGeom>
            <a:solidFill>
              <a:srgbClr val="cfe7f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53640" bIns="46800" anchor="t">
              <a:noAutofit/>
            </a:bodyPr>
            <a:p>
              <a:pPr>
                <a:lnSpc>
                  <a:spcPct val="100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Standard Yahudi takvimini kullanırdılar: gün güneşin batışından başlıyor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4" name=""/>
            <p:cNvSpPr/>
            <p:nvPr/>
          </p:nvSpPr>
          <p:spPr>
            <a:xfrm>
              <a:off x="216000" y="5112000"/>
              <a:ext cx="4500360" cy="431640"/>
            </a:xfrm>
            <a:prstGeom prst="rect">
              <a:avLst/>
            </a:prstGeom>
            <a:solidFill>
              <a:srgbClr val="99cc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pPr>
                <a:lnSpc>
                  <a:spcPct val="108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Fısıh kuzuları 14. kesip, hem 14. yerdiler.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5" name=""/>
            <p:cNvSpPr/>
            <p:nvPr/>
          </p:nvSpPr>
          <p:spPr>
            <a:xfrm>
              <a:off x="4728600" y="4942800"/>
              <a:ext cx="5329800" cy="672840"/>
            </a:xfrm>
            <a:prstGeom prst="rect">
              <a:avLst/>
            </a:prstGeom>
            <a:solidFill>
              <a:srgbClr val="99cc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53640" bIns="46800" anchor="t">
              <a:noAutofit/>
            </a:bodyPr>
            <a:p>
              <a:pPr>
                <a:lnSpc>
                  <a:spcPct val="108000"/>
                </a:lnSpc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  <a:tab algn="l" pos="10810800"/>
                </a:tabLst>
              </a:pPr>
              <a:r>
                <a:rPr b="0" lang="bg-BG" sz="1800" strike="noStrike" u="non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Fısıh kuzuları 14. kesip, 15.inde yerdiler (bizim için aynı günün akşamı – onlar için yeni gün).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6" name=""/>
            <p:cNvSpPr/>
            <p:nvPr/>
          </p:nvSpPr>
          <p:spPr>
            <a:xfrm>
              <a:off x="216000" y="2901600"/>
              <a:ext cx="450108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27" name=""/>
            <p:cNvSpPr/>
            <p:nvPr/>
          </p:nvSpPr>
          <p:spPr>
            <a:xfrm>
              <a:off x="4728600" y="2901600"/>
              <a:ext cx="533016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28" name=""/>
            <p:cNvSpPr/>
            <p:nvPr/>
          </p:nvSpPr>
          <p:spPr>
            <a:xfrm>
              <a:off x="216000" y="3612240"/>
              <a:ext cx="450108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29" name=""/>
            <p:cNvSpPr/>
            <p:nvPr/>
          </p:nvSpPr>
          <p:spPr>
            <a:xfrm>
              <a:off x="4728600" y="3612240"/>
              <a:ext cx="533016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0" name=""/>
            <p:cNvSpPr/>
            <p:nvPr/>
          </p:nvSpPr>
          <p:spPr>
            <a:xfrm>
              <a:off x="216000" y="4112280"/>
              <a:ext cx="450108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1" name=""/>
            <p:cNvSpPr/>
            <p:nvPr/>
          </p:nvSpPr>
          <p:spPr>
            <a:xfrm>
              <a:off x="4728600" y="4112280"/>
              <a:ext cx="533016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2" name=""/>
            <p:cNvSpPr/>
            <p:nvPr/>
          </p:nvSpPr>
          <p:spPr>
            <a:xfrm>
              <a:off x="216000" y="4395600"/>
              <a:ext cx="450108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3" name=""/>
            <p:cNvSpPr/>
            <p:nvPr/>
          </p:nvSpPr>
          <p:spPr>
            <a:xfrm>
              <a:off x="4728600" y="4395600"/>
              <a:ext cx="533016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4" name=""/>
            <p:cNvSpPr/>
            <p:nvPr/>
          </p:nvSpPr>
          <p:spPr>
            <a:xfrm>
              <a:off x="216000" y="4942800"/>
              <a:ext cx="450108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5" name=""/>
            <p:cNvSpPr/>
            <p:nvPr/>
          </p:nvSpPr>
          <p:spPr>
            <a:xfrm>
              <a:off x="4728600" y="4942800"/>
              <a:ext cx="533016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6" name=""/>
            <p:cNvSpPr/>
            <p:nvPr/>
          </p:nvSpPr>
          <p:spPr>
            <a:xfrm>
              <a:off x="216000" y="5454720"/>
              <a:ext cx="450108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7" name=""/>
            <p:cNvSpPr/>
            <p:nvPr/>
          </p:nvSpPr>
          <p:spPr>
            <a:xfrm>
              <a:off x="4728600" y="5454720"/>
              <a:ext cx="5330160" cy="36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6800" bIns="-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8" name=""/>
            <p:cNvSpPr/>
            <p:nvPr/>
          </p:nvSpPr>
          <p:spPr>
            <a:xfrm>
              <a:off x="216000" y="2901600"/>
              <a:ext cx="360" cy="70092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39" name=""/>
            <p:cNvSpPr/>
            <p:nvPr/>
          </p:nvSpPr>
          <p:spPr>
            <a:xfrm>
              <a:off x="216000" y="3612240"/>
              <a:ext cx="360" cy="49608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0" name=""/>
            <p:cNvSpPr/>
            <p:nvPr/>
          </p:nvSpPr>
          <p:spPr>
            <a:xfrm>
              <a:off x="216000" y="4112280"/>
              <a:ext cx="360" cy="27468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1" name=""/>
            <p:cNvSpPr/>
            <p:nvPr/>
          </p:nvSpPr>
          <p:spPr>
            <a:xfrm>
              <a:off x="216000" y="4395600"/>
              <a:ext cx="360" cy="53640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2" name=""/>
            <p:cNvSpPr/>
            <p:nvPr/>
          </p:nvSpPr>
          <p:spPr>
            <a:xfrm>
              <a:off x="216000" y="4942800"/>
              <a:ext cx="360" cy="50220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3" name=""/>
            <p:cNvSpPr/>
            <p:nvPr/>
          </p:nvSpPr>
          <p:spPr>
            <a:xfrm>
              <a:off x="4728600" y="2901600"/>
              <a:ext cx="360" cy="70092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4" name=""/>
            <p:cNvSpPr/>
            <p:nvPr/>
          </p:nvSpPr>
          <p:spPr>
            <a:xfrm>
              <a:off x="4728600" y="3612240"/>
              <a:ext cx="360" cy="49608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5" name=""/>
            <p:cNvSpPr/>
            <p:nvPr/>
          </p:nvSpPr>
          <p:spPr>
            <a:xfrm>
              <a:off x="4728600" y="4112280"/>
              <a:ext cx="360" cy="27468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6" name=""/>
            <p:cNvSpPr/>
            <p:nvPr/>
          </p:nvSpPr>
          <p:spPr>
            <a:xfrm>
              <a:off x="4728600" y="4395600"/>
              <a:ext cx="360" cy="53640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7" name=""/>
            <p:cNvSpPr/>
            <p:nvPr/>
          </p:nvSpPr>
          <p:spPr>
            <a:xfrm>
              <a:off x="4728600" y="4942800"/>
              <a:ext cx="360" cy="50220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8" name=""/>
            <p:cNvSpPr/>
            <p:nvPr/>
          </p:nvSpPr>
          <p:spPr>
            <a:xfrm>
              <a:off x="10080720" y="2901600"/>
              <a:ext cx="360" cy="70092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49" name=""/>
            <p:cNvSpPr/>
            <p:nvPr/>
          </p:nvSpPr>
          <p:spPr>
            <a:xfrm>
              <a:off x="10080720" y="3612240"/>
              <a:ext cx="360" cy="49608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50" name=""/>
            <p:cNvSpPr/>
            <p:nvPr/>
          </p:nvSpPr>
          <p:spPr>
            <a:xfrm>
              <a:off x="10080720" y="4112280"/>
              <a:ext cx="360" cy="27468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51" name=""/>
            <p:cNvSpPr/>
            <p:nvPr/>
          </p:nvSpPr>
          <p:spPr>
            <a:xfrm>
              <a:off x="10080720" y="4395600"/>
              <a:ext cx="360" cy="53640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52" name=""/>
            <p:cNvSpPr/>
            <p:nvPr/>
          </p:nvSpPr>
          <p:spPr>
            <a:xfrm>
              <a:off x="10080720" y="4942800"/>
              <a:ext cx="360" cy="502200"/>
            </a:xfrm>
            <a:prstGeom prst="line">
              <a:avLst/>
            </a:prstGeom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53" name=""/>
          <p:cNvSpPr/>
          <p:nvPr/>
        </p:nvSpPr>
        <p:spPr>
          <a:xfrm>
            <a:off x="1338120" y="3342240"/>
            <a:ext cx="1917360" cy="2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en-US" sz="1350" strike="noStrike" u="non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FERİSİLER</a:t>
            </a:r>
            <a:endParaRPr b="0" lang="bg-BG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6126480" y="3342240"/>
            <a:ext cx="1917360" cy="2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en-US" sz="1350" strike="noStrike" u="non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SADUKİLER</a:t>
            </a:r>
            <a:endParaRPr b="0" lang="bg-BG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36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 - O bir Fısıh mıydı?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4230720" y="2765880"/>
            <a:ext cx="5524560" cy="276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"/>
          <p:cNvSpPr/>
          <p:nvPr/>
        </p:nvSpPr>
        <p:spPr>
          <a:xfrm>
            <a:off x="395280" y="535680"/>
            <a:ext cx="756000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3.çözüm: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400" strike="noStrike" u="none">
                <a:solidFill>
                  <a:srgbClr val="006600"/>
                </a:solidFill>
                <a:effectLst/>
                <a:uFillTx/>
                <a:latin typeface="Constantia"/>
                <a:ea typeface="DejaVu Sans"/>
              </a:rPr>
              <a:t>İsa öğencileriyle Fısıhı kutlamadı, ayrı sofra yedi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"/>
          <p:cNvSpPr/>
          <p:nvPr/>
        </p:nvSpPr>
        <p:spPr>
          <a:xfrm>
            <a:off x="576360" y="1241640"/>
            <a:ext cx="9144360" cy="1567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0160" indent="-20016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İsa Cuma günü öleceğini biliyordu. O zaman Fısıh kuzuları henüz kesilmemiş olacaktı.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160" indent="-20016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Onun için öğrencileriyle Perşembe akşamı (15.Nisan) Fısıh sofrasına benzer bir anma sofrasını yapmaya karar verdi.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160" indent="-20016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 sofrada mayasız ekmek, şarap ve acı otlar vardı, ama et yoktu. Kuzunun olmaması, İsa'ya fırsat verdi, dünyanın kuzusu benim' dersini daha kuvvetli bir biçimde versin.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160" indent="-200160">
              <a:lnSpc>
                <a:spcPct val="93000"/>
              </a:lnSpc>
              <a:spcBef>
                <a:spcPts val="62"/>
              </a:spcBef>
              <a:spcAft>
                <a:spcPts val="638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Onun için kuzunun etini alıp 'Bu benim bedenimdir' demedi, ama ekmeği kullandı.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9" name="" descr=""/>
          <p:cNvPicPr/>
          <p:nvPr/>
        </p:nvPicPr>
        <p:blipFill>
          <a:blip r:embed="rId2"/>
          <a:stretch/>
        </p:blipFill>
        <p:spPr>
          <a:xfrm>
            <a:off x="360360" y="2863440"/>
            <a:ext cx="3660840" cy="183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"/>
          <p:cNvSpPr/>
          <p:nvPr/>
        </p:nvSpPr>
        <p:spPr>
          <a:xfrm>
            <a:off x="324000" y="4833360"/>
            <a:ext cx="3798720" cy="64728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bg-BG" sz="135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Bugünkü Seder tabağı: et yerine kuru kemik. Tapınağın yıkılışından sonra et yemez oldular.</a:t>
            </a:r>
            <a:endParaRPr b="0" lang="bg-BG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2016000" y="3321000"/>
            <a:ext cx="2004840" cy="755640"/>
          </a:xfrm>
          <a:prstGeom prst="ellipse">
            <a:avLst/>
          </a:prstGeom>
          <a:noFill/>
          <a:ln w="72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2" name=""/>
          <p:cNvSpPr/>
          <p:nvPr/>
        </p:nvSpPr>
        <p:spPr>
          <a:xfrm flipV="1">
            <a:off x="3887640" y="3935160"/>
            <a:ext cx="1800" cy="105264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3" name=""/>
          <p:cNvSpPr/>
          <p:nvPr/>
        </p:nvSpPr>
        <p:spPr>
          <a:xfrm>
            <a:off x="36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 - O bir Fısıh mıydı?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"/>
          <p:cNvSpPr/>
          <p:nvPr/>
        </p:nvSpPr>
        <p:spPr>
          <a:xfrm>
            <a:off x="360000" y="1296000"/>
            <a:ext cx="4283640" cy="410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11:23-25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 Çünkü size teslim ettiğim şu öğretişi ben de Rab'den aldım: Rab İsa o gecede, ne zaman Onu teslim ettiler, ekmek aldı,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24 şükür ettikten sonra onu kırdı ve dedi: "Alın, yiyin! Bu sizin için kırılan benim bedenimdir. Beni anmak için bunu yapın."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25 Aynı onun gibi, yedikten sonra kadehi de aldı ve dedi: "Bu kadeh, benim kanımla yapılan yeni anlaşmadır. Bunu her ne zaman içerseniz, beni anmak için yapın."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7" name="" descr=""/>
          <p:cNvPicPr/>
          <p:nvPr/>
        </p:nvPicPr>
        <p:blipFill>
          <a:blip r:embed="rId1"/>
          <a:srcRect l="0" t="0" r="25489" b="0"/>
          <a:stretch/>
        </p:blipFill>
        <p:spPr>
          <a:xfrm>
            <a:off x="5694480" y="1475280"/>
            <a:ext cx="4060800" cy="27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"/>
          <p:cNvSpPr/>
          <p:nvPr/>
        </p:nvSpPr>
        <p:spPr>
          <a:xfrm>
            <a:off x="7344000" y="4392360"/>
            <a:ext cx="2591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"/>
          <p:cNvSpPr/>
          <p:nvPr/>
        </p:nvSpPr>
        <p:spPr>
          <a:xfrm>
            <a:off x="216000" y="4807080"/>
            <a:ext cx="54007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Yahudi hocaların öğretişi: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„Matsotlar lazım </a:t>
            </a:r>
            <a:r>
              <a:rPr b="1" lang="tr-TR" sz="20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çizik</a:t>
            </a: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 </a:t>
            </a:r>
            <a:r>
              <a:rPr b="1" lang="tr-TR" sz="20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deşik</a:t>
            </a: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olsunlar“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311040" y="973800"/>
            <a:ext cx="5183280" cy="235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" descr=""/>
          <p:cNvPicPr/>
          <p:nvPr/>
        </p:nvPicPr>
        <p:blipFill>
          <a:blip r:embed="rId2"/>
          <a:stretch/>
        </p:blipFill>
        <p:spPr>
          <a:xfrm rot="3144600">
            <a:off x="4708080" y="2030040"/>
            <a:ext cx="3472200" cy="2575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2" name="" descr=""/>
          <p:cNvPicPr/>
          <p:nvPr/>
        </p:nvPicPr>
        <p:blipFill>
          <a:blip r:embed="rId3"/>
          <a:stretch/>
        </p:blipFill>
        <p:spPr>
          <a:xfrm>
            <a:off x="7920360" y="1717920"/>
            <a:ext cx="1910880" cy="187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" descr=""/>
          <p:cNvPicPr/>
          <p:nvPr/>
        </p:nvPicPr>
        <p:blipFill>
          <a:blip r:embed="rId4"/>
          <a:srcRect l="8201" t="0" r="13006" b="0"/>
          <a:stretch/>
        </p:blipFill>
        <p:spPr>
          <a:xfrm>
            <a:off x="7920360" y="3725640"/>
            <a:ext cx="1944360" cy="178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4" name=""/>
          <p:cNvSpPr/>
          <p:nvPr/>
        </p:nvSpPr>
        <p:spPr>
          <a:xfrm>
            <a:off x="7488720" y="2592000"/>
            <a:ext cx="863280" cy="3009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2200" strike="noStrike" u="none">
                <a:solidFill>
                  <a:srgbClr val="000099"/>
                </a:solidFill>
                <a:effectLst/>
                <a:uFillTx/>
                <a:latin typeface="Trebuchet MS"/>
                <a:ea typeface="DejaVu Sans"/>
              </a:rPr>
              <a:t>çizik</a:t>
            </a:r>
            <a:r>
              <a:rPr b="0" lang="tr-TR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7488720" y="4455720"/>
            <a:ext cx="863280" cy="3009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22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deşik</a:t>
            </a:r>
            <a:r>
              <a:rPr b="0" lang="tr-TR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190440" y="3630600"/>
            <a:ext cx="499428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Afikomen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Seder esnasında çocuklar bir parça Matsa kumaşa sarıp </a:t>
            </a:r>
            <a:r>
              <a:rPr b="0" lang="tr-TR" sz="20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saklardılar</a:t>
            </a: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Sonra o saklı yerden yeniden </a:t>
            </a:r>
            <a:r>
              <a:rPr b="0" lang="tr-TR" sz="20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çıkarılıp</a:t>
            </a: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yenilirdi.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4884840" y="2372040"/>
            <a:ext cx="1818720" cy="79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i="1" lang="tr-TR" sz="2200" strike="noStrike" u="none">
                <a:solidFill>
                  <a:srgbClr val="000099"/>
                </a:solidFill>
                <a:effectLst/>
                <a:uFillTx/>
                <a:latin typeface="Arial"/>
                <a:ea typeface="DejaVu Sans"/>
              </a:rPr>
              <a:t>Matsot</a:t>
            </a:r>
            <a:r>
              <a:rPr b="1" i="1" lang="tr-TR" sz="2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– mayasız kuru ekmek 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>
            <a:off x="692280" y="2224080"/>
            <a:ext cx="1698120" cy="32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i="1" lang="tr-TR" sz="2200" strike="noStrike" u="none">
                <a:solidFill>
                  <a:srgbClr val="000099"/>
                </a:solidFill>
                <a:effectLst/>
                <a:uFillTx/>
                <a:latin typeface="Arial"/>
                <a:ea typeface="DejaVu Sans"/>
              </a:rPr>
              <a:t>Afikomen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>
            <a:off x="36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9410760"/>
                <a:tab algn="l" pos="9434520"/>
                <a:tab algn="l" pos="9883800"/>
                <a:tab algn="l" pos="10333080"/>
                <a:tab algn="l" pos="10782360"/>
                <a:tab algn="l" pos="10810800"/>
              </a:tabLst>
            </a:pPr>
            <a:r>
              <a:rPr b="1" lang="bg-BG" sz="22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Bu benim bedenimdir (peygamberlik anlamı) - Matta 26:26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>
            <a:off x="360000" y="1296000"/>
            <a:ext cx="4283640" cy="161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11:26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Demek, her ne zaman bu ekmeği yerseniz, her ne zaman bu kadehten içerseniz, Rab gelinceye kadar, Onun ölümünü ilan etmiş oluyorsunuz.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rcRect l="0" t="0" r="25489" b="0"/>
          <a:stretch/>
        </p:blipFill>
        <p:spPr>
          <a:xfrm>
            <a:off x="5694480" y="1475280"/>
            <a:ext cx="4060800" cy="27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"/>
          <p:cNvSpPr/>
          <p:nvPr/>
        </p:nvSpPr>
        <p:spPr>
          <a:xfrm>
            <a:off x="7344000" y="4392360"/>
            <a:ext cx="2591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>
            <a:off x="324000" y="1296000"/>
            <a:ext cx="2988000" cy="18360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11:27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Onun için, kim yakışmayan bir durumda bu ekmekten yerse, ya da bu kadehten içerse, Rabbin bedenine ve kanına karşı suçlu oluyor.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2)  'Yakışmayan bir durum' nedir?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8" name="" descr=""/>
          <p:cNvPicPr/>
          <p:nvPr/>
        </p:nvPicPr>
        <p:blipFill>
          <a:blip r:embed="rId1"/>
          <a:srcRect l="0" t="0" r="25489" b="0"/>
          <a:stretch/>
        </p:blipFill>
        <p:spPr>
          <a:xfrm>
            <a:off x="324000" y="3240000"/>
            <a:ext cx="3249000" cy="21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9" name=""/>
          <p:cNvSpPr/>
          <p:nvPr/>
        </p:nvSpPr>
        <p:spPr>
          <a:xfrm>
            <a:off x="3888000" y="1440000"/>
            <a:ext cx="5652000" cy="353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850"/>
              </a:spcAf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"Önce günahsız olayım"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 düşünce büyük saçmalıktır: günahlı olduğumuz için Rabbin sofrasına ihtiyacımız var.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1.Yuhanna 1:8-10. Hayatta günahsız olamayız - "günahsızım" anlayışına vardık mı yalancı oluyoruz.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Matta 5:23-24  "sunağa giderken barışmak" - ama "sunak, kurbanyeri" RS'nı kastetmiyor, 'Rab için bir iş yapmaya kalkırken' demek oluyor.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"Uygunsuz bir biçimde" - Buradaki konu, özel hayatında işlediğin günahlar değil, ama kilisenin birliğine karşı yaptığın hareketlerdir.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2)  'Yakışmayan bir durum' nedir?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>
            <a:off x="5508000" y="1260000"/>
            <a:ext cx="4392000" cy="38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RS sihirli bir tören değildir! Birçoklarının anlayışı: “O ekmek ve şaraptan aldım mı, hayatıma bereket giriyor”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Birçokları RS'nı "layık olmadıkları" için katılmıyorlar. Fakat tövbe edip engel olan hareketlerini de değiştirmiyorlar. Katılmamakla sanki günahlarını ödemiş olurlar.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bu çok yanlış düşünce: inatla günahta devam edersek, problemimiz RS'na katılabilmek değil, sonsuz yaşamımızdır.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3" name="" descr=""/>
          <p:cNvPicPr/>
          <p:nvPr/>
        </p:nvPicPr>
        <p:blipFill>
          <a:blip r:embed="rId1"/>
          <a:stretch/>
        </p:blipFill>
        <p:spPr>
          <a:xfrm>
            <a:off x="252000" y="1548000"/>
            <a:ext cx="5076000" cy="317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>
            <a:off x="396000" y="1548000"/>
            <a:ext cx="2015640" cy="183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11:28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kişi önce kendini denesin de öyle ekmekten yesin ve kadehten içsin.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3888000" y="3838680"/>
            <a:ext cx="4859280" cy="105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İmanlı kendini denemek için nereye baksın: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Benimle </a:t>
            </a:r>
            <a:r>
              <a:rPr b="0" lang="bg-BG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Mesihin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arasındaki ilişiki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Benimle </a:t>
            </a:r>
            <a:r>
              <a:rPr b="0" lang="bg-BG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kilisemin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arasındaki ilişki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/>
          <a:srcRect l="0" t="10818" r="0" b="0"/>
          <a:stretch/>
        </p:blipFill>
        <p:spPr>
          <a:xfrm>
            <a:off x="6264000" y="1404000"/>
            <a:ext cx="3451320" cy="2051640"/>
          </a:xfrm>
          <a:prstGeom prst="rect">
            <a:avLst/>
          </a:prstGeom>
          <a:noFill/>
          <a:ln w="0">
            <a:solidFill>
              <a:srgbClr val="666666"/>
            </a:solidFill>
          </a:ln>
        </p:spPr>
      </p:pic>
      <p:pic>
        <p:nvPicPr>
          <p:cNvPr id="199" name="" descr=""/>
          <p:cNvPicPr/>
          <p:nvPr/>
        </p:nvPicPr>
        <p:blipFill>
          <a:blip r:embed="rId2"/>
          <a:stretch/>
        </p:blipFill>
        <p:spPr>
          <a:xfrm>
            <a:off x="2746080" y="1404000"/>
            <a:ext cx="3413160" cy="205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396000" y="1476000"/>
            <a:ext cx="2015640" cy="183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11:28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kişi önce kendini denesin de öyle ekmekten yesin ve kadehten içsin.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252720" y="3739320"/>
            <a:ext cx="4571280" cy="160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1" lang="bg-BG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DejaVu Sans"/>
              </a:rPr>
              <a:t>Rabbin Sofrası -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"Ben ve Rab başbaşa" yoksa "Birlikte bir kutlama yapıyoruz" 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Nerede bulunuyorum: Bir aile toplantı-sında mı? Yoksa doktorun ofisinde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4" name="" descr=""/>
          <p:cNvPicPr/>
          <p:nvPr/>
        </p:nvPicPr>
        <p:blipFill>
          <a:blip r:embed="rId1"/>
          <a:stretch/>
        </p:blipFill>
        <p:spPr>
          <a:xfrm>
            <a:off x="2808000" y="1271880"/>
            <a:ext cx="3974760" cy="2400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5" name="" descr=""/>
          <p:cNvPicPr/>
          <p:nvPr/>
        </p:nvPicPr>
        <p:blipFill>
          <a:blip r:embed="rId2"/>
          <a:srcRect l="14701" t="0" r="3730" b="0"/>
          <a:stretch/>
        </p:blipFill>
        <p:spPr>
          <a:xfrm>
            <a:off x="4932000" y="3852000"/>
            <a:ext cx="1847880" cy="151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6" name="" descr=""/>
          <p:cNvPicPr/>
          <p:nvPr/>
        </p:nvPicPr>
        <p:blipFill>
          <a:blip r:embed="rId3"/>
          <a:stretch/>
        </p:blipFill>
        <p:spPr>
          <a:xfrm>
            <a:off x="7243560" y="1267560"/>
            <a:ext cx="2368440" cy="236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7" name="" descr=""/>
          <p:cNvPicPr/>
          <p:nvPr/>
        </p:nvPicPr>
        <p:blipFill>
          <a:blip r:embed="rId4"/>
          <a:stretch/>
        </p:blipFill>
        <p:spPr>
          <a:xfrm>
            <a:off x="7344000" y="3816000"/>
            <a:ext cx="2322000" cy="154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"/>
          <p:cNvSpPr/>
          <p:nvPr/>
        </p:nvSpPr>
        <p:spPr>
          <a:xfrm>
            <a:off x="7020000" y="828000"/>
            <a:ext cx="0" cy="464400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720" rIns="108720" tIns="63720" bIns="6372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216000" y="1568880"/>
            <a:ext cx="2124000" cy="242712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11:29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Çünkü her kim </a:t>
            </a:r>
            <a:r>
              <a:rPr b="1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bedeni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fark et-meden yerse ve içerse, yiyip içmekle kendi kendini davalamış oluyor.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" descr=""/>
          <p:cNvPicPr/>
          <p:nvPr/>
        </p:nvPicPr>
        <p:blipFill>
          <a:blip r:embed="rId1"/>
          <a:srcRect l="7616" t="0" r="44114" b="0"/>
          <a:stretch/>
        </p:blipFill>
        <p:spPr>
          <a:xfrm>
            <a:off x="7281720" y="1568880"/>
            <a:ext cx="2329200" cy="252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2" name="" descr=""/>
          <p:cNvPicPr/>
          <p:nvPr/>
        </p:nvPicPr>
        <p:blipFill>
          <a:blip r:embed="rId2"/>
          <a:srcRect l="20055" t="0" r="19757" b="0"/>
          <a:stretch/>
        </p:blipFill>
        <p:spPr>
          <a:xfrm>
            <a:off x="4809240" y="1548000"/>
            <a:ext cx="2340000" cy="2529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3" name="" descr=""/>
          <p:cNvPicPr/>
          <p:nvPr/>
        </p:nvPicPr>
        <p:blipFill>
          <a:blip r:embed="rId3"/>
          <a:srcRect l="3396" t="-2301" r="25218" b="0"/>
          <a:stretch/>
        </p:blipFill>
        <p:spPr>
          <a:xfrm>
            <a:off x="2412000" y="1548000"/>
            <a:ext cx="2268000" cy="252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"/>
          <p:cNvSpPr/>
          <p:nvPr/>
        </p:nvSpPr>
        <p:spPr>
          <a:xfrm>
            <a:off x="32436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1)  Burada geçen 'Rabbin bedeni' neyi kastediyor?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"/>
          <p:cNvSpPr/>
          <p:nvPr/>
        </p:nvSpPr>
        <p:spPr>
          <a:xfrm>
            <a:off x="2196720" y="4113000"/>
            <a:ext cx="1943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Tarihteki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haçta ölen beden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>
            <a:off x="4825080" y="4113360"/>
            <a:ext cx="1943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Çağdaş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gökteki beden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7381440" y="4113720"/>
            <a:ext cx="21225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Gizemli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toplantıda bulunan beden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"/>
          <p:cNvSpPr/>
          <p:nvPr/>
        </p:nvSpPr>
        <p:spPr>
          <a:xfrm>
            <a:off x="324000" y="1800000"/>
            <a:ext cx="5939640" cy="32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BÖLÜNMELER - 11:17-19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YEMEKTE BENCİLLİK - 11:20-22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GÜNAHLARLA KOMPROMİS - 5:1-6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ARALARINDA DAVALAR -  6:1,5,7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KÖTÜ RUHLARLA KOMPROMİS - 10:16-22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RUHSAL GURUR ve BENCİLLİK - 14:12-18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TEMEL KONULARDA YANLIŞ ÖĞRETİŞ - 15:12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 indent="-324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ALLAH KORKUSU YOK - 15:32-34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"/>
          <p:cNvSpPr/>
          <p:nvPr/>
        </p:nvSpPr>
        <p:spPr>
          <a:xfrm>
            <a:off x="324360" y="755640"/>
            <a:ext cx="701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1)  'Bedeni fark etmek' - Korint kilisesi ne durumda idi?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1" name="" descr=""/>
          <p:cNvPicPr/>
          <p:nvPr/>
        </p:nvPicPr>
        <p:blipFill>
          <a:blip r:embed="rId1"/>
          <a:stretch/>
        </p:blipFill>
        <p:spPr>
          <a:xfrm>
            <a:off x="5781240" y="1166400"/>
            <a:ext cx="4055400" cy="2721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2" name="" descr=""/>
          <p:cNvPicPr/>
          <p:nvPr/>
        </p:nvPicPr>
        <p:blipFill>
          <a:blip r:embed="rId2"/>
          <a:stretch/>
        </p:blipFill>
        <p:spPr>
          <a:xfrm>
            <a:off x="6018480" y="3600000"/>
            <a:ext cx="3809520" cy="1999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324000" y="1332000"/>
            <a:ext cx="2556000" cy="38880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11:30-32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30 Zaten bu sebepten aranızda birçoğu zayıf ve hasta oldu, birçoğu gene uykuya daldı.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31 Kendi kendimizi denemiş olsaydık, davalanmayacaydık.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32 Rab bizi davalarsa bile, bizi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terbiye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etmek içindir. Maksat, dünya ile beraber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ceza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çekmeyelim.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4320000" y="1260000"/>
            <a:ext cx="424800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Günahın cezası / terbiyesi olarak hastalık ve ölüm</a:t>
            </a:r>
            <a:endParaRPr b="1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 ve EA</a:t>
            </a:r>
            <a:endParaRPr b="1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3384720" y="2268000"/>
            <a:ext cx="2915280" cy="3049560"/>
          </a:xfrm>
          <a:prstGeom prst="rect">
            <a:avLst/>
          </a:prstGeom>
          <a:solidFill>
            <a:srgbClr val="eee8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Davut - Batşeba olayından sonra bebek ölüyor (2.Sam 12:15)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Davut - halk sayımından sonra 70.000 kişi salgından öldür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Davud'un karısı Mikal - kocasını hor gördükten sonra hayat boyunca kısır kaldı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"/>
          <p:cNvSpPr/>
          <p:nvPr/>
        </p:nvSpPr>
        <p:spPr>
          <a:xfrm>
            <a:off x="6696720" y="2268360"/>
            <a:ext cx="2808000" cy="3048840"/>
          </a:xfrm>
          <a:prstGeom prst="rect">
            <a:avLst/>
          </a:prstGeom>
          <a:solidFill>
            <a:srgbClr val="add8e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Hananya ve Safira - ölüm burada ceza mı, terbiye mi? (Apo 5:1-11)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Açık 2:5 - Efes kilisesi, kadilliğini kaldıracam = kilisenin sonu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Açık 2:21-23 - Tiyatira - hasta yatağına atacam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"/>
          <p:cNvSpPr/>
          <p:nvPr/>
        </p:nvSpPr>
        <p:spPr>
          <a:xfrm>
            <a:off x="0" y="0"/>
            <a:ext cx="10090800" cy="562680"/>
          </a:xfrm>
          <a:prstGeom prst="rect">
            <a:avLst/>
          </a:prstGeom>
          <a:solidFill>
            <a:srgbClr val="2e270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7. Problem:   RABBİN SOFRASI  (11:17-34)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432000" y="1512360"/>
            <a:ext cx="3420000" cy="2807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11:33-34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33 İşte böyle, kardeşlerim! Yemek için bir araya geldiniz mi, birbirinizi bekleyin.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34 Bir kişi aç ise, evde ekmek yesin. Öyle ki, toplantılarınız sebep olmasın, ceza çekesiniz. Ne zaman gelirsem, öbür şeyleri de tertipleyecem.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"/>
          <p:cNvSpPr/>
          <p:nvPr/>
        </p:nvSpPr>
        <p:spPr>
          <a:xfrm>
            <a:off x="324000" y="755640"/>
            <a:ext cx="647928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En birinci, Korint kilisesindeki durumu anlayalım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2" name="" descr=""/>
          <p:cNvPicPr/>
          <p:nvPr/>
        </p:nvPicPr>
        <p:blipFill>
          <a:blip r:embed="rId1"/>
          <a:srcRect l="0" t="0" r="25489" b="0"/>
          <a:stretch/>
        </p:blipFill>
        <p:spPr>
          <a:xfrm>
            <a:off x="4284720" y="1404000"/>
            <a:ext cx="4895280" cy="325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3" name=""/>
          <p:cNvSpPr/>
          <p:nvPr/>
        </p:nvSpPr>
        <p:spPr>
          <a:xfrm>
            <a:off x="4536000" y="4761000"/>
            <a:ext cx="475128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44943</TotalTime>
  <Application>LibreOffice/25.8.3.2$Windows_X86_64 LibreOffice_project/8ca8d55c161d602844f5428fa4b58097424e324e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2025-06-25T07:42:56Z</dcterms:created>
  <dc:creator/>
  <dc:description/>
  <dc:language>bg-BG</dc:language>
  <cp:lastModifiedBy/>
  <cp:lastPrinted>2025-11-22T14:01:31Z</cp:lastPrinted>
  <dcterms:modified xsi:type="dcterms:W3CDTF">2026-01-09T23:09:11Z</dcterms:modified>
  <cp:revision>383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