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media/image32.jpeg" ContentType="image/jpeg"/>
  <Override PartName="/ppt/media/image8.png" ContentType="image/png"/>
  <Override PartName="/ppt/media/image23.jpeg" ContentType="image/jpeg"/>
  <Override PartName="/ppt/media/image22.png" ContentType="image/png"/>
  <Override PartName="/ppt/media/image18.jpeg" ContentType="image/jpeg"/>
  <Override PartName="/ppt/media/image1.jpeg" ContentType="image/jpeg"/>
  <Override PartName="/ppt/media/image28.jpeg" ContentType="image/jpeg"/>
  <Override PartName="/ppt/media/image21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10.jpeg" ContentType="image/jpeg"/>
  <Override PartName="/ppt/media/image9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9.jpeg" ContentType="image/jpeg"/>
  <Override PartName="/ppt/media/image20.jpeg" ContentType="image/jpeg"/>
  <Override PartName="/ppt/media/image24.png" ContentType="image/pn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2" r:id="rId3"/>
    <p:sldMasterId id="214748365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96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040" cy="3284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8080" y="5165640"/>
            <a:ext cx="31644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49B3DD60-6EDA-4F42-9159-8D8887B967E9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292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96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8080" y="5165640"/>
            <a:ext cx="31644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B9B5BFF4-D356-4CDD-BD42-6C877F79A058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292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96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ftr" idx="7"/>
          </p:nvPr>
        </p:nvSpPr>
        <p:spPr>
          <a:xfrm>
            <a:off x="3448080" y="5165640"/>
            <a:ext cx="31644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FADC1CBF-B161-4675-88E5-8F6D66319E54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9"/>
          </p:nvPr>
        </p:nvSpPr>
        <p:spPr>
          <a:xfrm>
            <a:off x="50292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371160"/>
            <a:ext cx="90396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B121B78-E76B-4D2A-BE48-7FEB8F2B78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280" y="371160"/>
            <a:ext cx="903960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E6FFC9C-DCF7-4D05-AA50-2DFACBEDE14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96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3448080" y="5165640"/>
            <a:ext cx="31644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4093B997-4C1C-4E33-8F90-639140A17530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2"/>
          </p:nvPr>
        </p:nvSpPr>
        <p:spPr>
          <a:xfrm>
            <a:off x="50292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96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ftr" idx="13"/>
          </p:nvPr>
        </p:nvSpPr>
        <p:spPr>
          <a:xfrm>
            <a:off x="3448080" y="5165640"/>
            <a:ext cx="31644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3133E731-7996-4C34-9352-1B579B1EE5A5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1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5"/>
          </p:nvPr>
        </p:nvSpPr>
        <p:spPr>
          <a:xfrm>
            <a:off x="502920" y="5165640"/>
            <a:ext cx="2316600" cy="35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image" Target="../media/image8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8.png"/><Relationship Id="rId7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90440" cy="5683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3311640" y="852480"/>
            <a:ext cx="5754960" cy="6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34280" bIns="45000" anchor="t">
            <a:noAutofit/>
          </a:bodyPr>
          <a:p>
            <a:pPr>
              <a:lnSpc>
                <a:spcPct val="84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4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1. Korintliler</a:t>
            </a:r>
            <a:r>
              <a:rPr b="1" lang="de-DE" sz="4000" strike="noStrike" u="none">
                <a:solidFill>
                  <a:srgbClr val="000000"/>
                </a:solidFill>
                <a:effectLst/>
                <a:uFillTx/>
                <a:latin typeface="Palatino Linotype"/>
                <a:ea typeface="DejaVu Sans"/>
              </a:rPr>
              <a:t> </a:t>
            </a:r>
            <a:r>
              <a:rPr b="1" lang="de-DE" sz="4000" strike="noStrike" u="none">
                <a:solidFill>
                  <a:srgbClr val="696969"/>
                </a:solidFill>
                <a:effectLst/>
                <a:uFillTx/>
                <a:latin typeface="Palatino Linotype"/>
                <a:ea typeface="DejaVu Sans"/>
              </a:rPr>
              <a:t>mektubu</a:t>
            </a:r>
            <a:endParaRPr b="0" lang="bg-BG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3780000" y="304920"/>
            <a:ext cx="5035680" cy="51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1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b22222"/>
                </a:solidFill>
                <a:effectLst/>
                <a:uFillTx/>
                <a:latin typeface="Tahoma"/>
                <a:ea typeface="DejaVu Sans"/>
              </a:rPr>
              <a:t>Kaos Kilisesi Korint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>
            <a:off x="2268000" y="4823280"/>
            <a:ext cx="7557120" cy="643320"/>
          </a:xfrm>
          <a:prstGeom prst="rect">
            <a:avLst/>
          </a:prstGeom>
          <a:solidFill>
            <a:srgbClr val="f0e68c">
              <a:alpha val="6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5800" bIns="45000" anchor="ctr">
            <a:noAutofit/>
          </a:bodyPr>
          <a:p>
            <a:pPr algn="ctr">
              <a:lnSpc>
                <a:spcPct val="97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Ders 12 – RUHSAL VERGİLER </a:t>
            </a:r>
            <a:r>
              <a:rPr b="1" lang="de-DE" sz="2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(bölüm 12-14) 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"/>
          <p:cNvGrpSpPr/>
          <p:nvPr/>
        </p:nvGrpSpPr>
        <p:grpSpPr>
          <a:xfrm>
            <a:off x="2313000" y="620640"/>
            <a:ext cx="4512240" cy="4512240"/>
            <a:chOff x="2313000" y="620640"/>
            <a:chExt cx="4512240" cy="4512240"/>
          </a:xfrm>
        </p:grpSpPr>
        <p:sp>
          <p:nvSpPr>
            <p:cNvPr id="36" name=""/>
            <p:cNvSpPr/>
            <p:nvPr/>
          </p:nvSpPr>
          <p:spPr>
            <a:xfrm>
              <a:off x="3932280" y="828720"/>
              <a:ext cx="241560" cy="330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60840" bIns="45000" anchor="t">
              <a:noAutofit/>
            </a:bodyPr>
            <a:p>
              <a:pPr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rPr>
                <a:t>„</a:t>
              </a:r>
              <a:endPara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7" name="" descr=""/>
            <p:cNvPicPr/>
            <p:nvPr/>
          </p:nvPicPr>
          <p:blipFill>
            <a:blip r:embed="rId1"/>
            <a:stretch/>
          </p:blipFill>
          <p:spPr>
            <a:xfrm>
              <a:off x="2313000" y="620640"/>
              <a:ext cx="4512240" cy="4512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"/>
            <p:cNvSpPr/>
            <p:nvPr/>
          </p:nvSpPr>
          <p:spPr>
            <a:xfrm>
              <a:off x="4687920" y="830160"/>
              <a:ext cx="52416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" name=""/>
            <p:cNvSpPr/>
            <p:nvPr/>
          </p:nvSpPr>
          <p:spPr>
            <a:xfrm>
              <a:off x="5372280" y="1082520"/>
              <a:ext cx="52416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0" name=""/>
            <p:cNvSpPr/>
            <p:nvPr/>
          </p:nvSpPr>
          <p:spPr>
            <a:xfrm>
              <a:off x="5948280" y="162252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" name=""/>
            <p:cNvSpPr/>
            <p:nvPr/>
          </p:nvSpPr>
          <p:spPr>
            <a:xfrm>
              <a:off x="6200640" y="234324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" name=""/>
            <p:cNvSpPr/>
            <p:nvPr/>
          </p:nvSpPr>
          <p:spPr>
            <a:xfrm>
              <a:off x="6200640" y="3027240"/>
              <a:ext cx="52452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" name=""/>
            <p:cNvSpPr/>
            <p:nvPr/>
          </p:nvSpPr>
          <p:spPr>
            <a:xfrm>
              <a:off x="5911920" y="3747960"/>
              <a:ext cx="52416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" name=""/>
            <p:cNvSpPr/>
            <p:nvPr/>
          </p:nvSpPr>
          <p:spPr>
            <a:xfrm>
              <a:off x="5335560" y="421632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7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" name=""/>
            <p:cNvSpPr/>
            <p:nvPr/>
          </p:nvSpPr>
          <p:spPr>
            <a:xfrm>
              <a:off x="4687920" y="4503600"/>
              <a:ext cx="52416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8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" name=""/>
            <p:cNvSpPr/>
            <p:nvPr/>
          </p:nvSpPr>
          <p:spPr>
            <a:xfrm>
              <a:off x="3932280" y="4505400"/>
              <a:ext cx="52416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9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"/>
            <p:cNvSpPr/>
            <p:nvPr/>
          </p:nvSpPr>
          <p:spPr>
            <a:xfrm>
              <a:off x="3247920" y="425304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10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" name=""/>
            <p:cNvSpPr/>
            <p:nvPr/>
          </p:nvSpPr>
          <p:spPr>
            <a:xfrm>
              <a:off x="2708280" y="3713040"/>
              <a:ext cx="524160" cy="415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11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" name=""/>
            <p:cNvSpPr/>
            <p:nvPr/>
          </p:nvSpPr>
          <p:spPr>
            <a:xfrm>
              <a:off x="2421000" y="3065400"/>
              <a:ext cx="52416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12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" name=""/>
            <p:cNvSpPr/>
            <p:nvPr/>
          </p:nvSpPr>
          <p:spPr>
            <a:xfrm>
              <a:off x="2384280" y="230976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13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" name=""/>
            <p:cNvSpPr/>
            <p:nvPr/>
          </p:nvSpPr>
          <p:spPr>
            <a:xfrm>
              <a:off x="2671920" y="1625760"/>
              <a:ext cx="52416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14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" name=""/>
            <p:cNvSpPr/>
            <p:nvPr/>
          </p:nvSpPr>
          <p:spPr>
            <a:xfrm>
              <a:off x="3247920" y="1122480"/>
              <a:ext cx="52452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2f4f4f"/>
                  </a:solidFill>
                  <a:effectLst/>
                  <a:uFillTx/>
                  <a:latin typeface="Arial"/>
                  <a:ea typeface="DejaVu Sans"/>
                </a:rPr>
                <a:t>15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" name=""/>
            <p:cNvSpPr/>
            <p:nvPr/>
          </p:nvSpPr>
          <p:spPr>
            <a:xfrm>
              <a:off x="3932280" y="835200"/>
              <a:ext cx="524160" cy="414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66240" bIns="45000" anchor="t">
              <a:noAutofit/>
            </a:bodyPr>
            <a:p>
              <a:pPr algn="ctr">
                <a:lnSpc>
                  <a:spcPct val="93000"/>
                </a:lnSpc>
                <a:spcBef>
                  <a:spcPts val="88"/>
                </a:spcBef>
                <a:spcAft>
                  <a:spcPts val="88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696969"/>
                  </a:solidFill>
                  <a:effectLst/>
                  <a:uFillTx/>
                  <a:latin typeface="Arial"/>
                  <a:ea typeface="DejaVu Sans"/>
                </a:rPr>
                <a:t>16</a:t>
              </a:r>
              <a:endPara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4" name=""/>
          <p:cNvSpPr/>
          <p:nvPr/>
        </p:nvSpPr>
        <p:spPr>
          <a:xfrm>
            <a:off x="5759280" y="569880"/>
            <a:ext cx="1940400" cy="79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Bölünmeler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1-4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6559560" y="3552840"/>
            <a:ext cx="3083400" cy="79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Zina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Dava açmak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5616720" y="4884840"/>
            <a:ext cx="1795680" cy="4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Evlilik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7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2268360" y="5100480"/>
            <a:ext cx="2767680" cy="4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Kurban eti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8-10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900000" y="4367160"/>
            <a:ext cx="197532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Başörtü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-144360" y="3959280"/>
            <a:ext cx="294840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Rabbin sofrası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11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252360" y="1979640"/>
            <a:ext cx="2048400" cy="79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 vergileri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12-14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1547640" y="671400"/>
            <a:ext cx="172476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Diriliş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15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-252360" y="179280"/>
            <a:ext cx="503604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4000" bIns="45000" anchor="t">
            <a:noAutofit/>
          </a:bodyPr>
          <a:p>
            <a:pPr algn="ctr">
              <a:lnSpc>
                <a:spcPct val="97000"/>
              </a:lnSpc>
              <a:spcBef>
                <a:spcPts val="88"/>
              </a:spcBef>
              <a:spcAft>
                <a:spcPts val="88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Para toplaması + yolculuk  </a:t>
            </a:r>
            <a:r>
              <a:rPr b="1" lang="de-DE" sz="2400" strike="noStrike" u="none">
                <a:solidFill>
                  <a:srgbClr val="008080"/>
                </a:solidFill>
                <a:effectLst/>
                <a:uFillTx/>
                <a:latin typeface="Trebuchet MS"/>
                <a:ea typeface="DejaVu Sans"/>
              </a:rPr>
              <a:t>16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7128000" y="1789200"/>
            <a:ext cx="2696040" cy="1187640"/>
          </a:xfrm>
          <a:prstGeom prst="rect">
            <a:avLst/>
          </a:prstGeom>
          <a:solidFill>
            <a:srgbClr val="ffefd5"/>
          </a:solidFill>
          <a:ln w="36720">
            <a:solidFill>
              <a:srgbClr val="a9a9a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73080" tIns="193320" bIns="0" anchor="ctr">
            <a:noAutofit/>
          </a:bodyPr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008080"/>
                </a:solidFill>
                <a:effectLst/>
                <a:uFillTx/>
                <a:latin typeface="Palatino Linotype"/>
                <a:ea typeface="DejaVu Sans"/>
              </a:rPr>
              <a:t>1.Korintliler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84000"/>
              </a:lnSpc>
              <a:spcBef>
                <a:spcPts val="88"/>
              </a:spcBef>
              <a:spcAft>
                <a:spcPts val="95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4200" strike="noStrike" u="none">
                <a:solidFill>
                  <a:srgbClr val="0000cd"/>
                </a:solidFill>
                <a:effectLst/>
                <a:uFillTx/>
                <a:latin typeface="Palatino Linotype"/>
                <a:ea typeface="DejaVu Sans"/>
              </a:rPr>
              <a:t>İSKELET</a:t>
            </a:r>
            <a:endParaRPr b="0" lang="bg-BG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>
                      <p:stCondLst>
                        <p:cond delay="indefinite"/>
                      </p:stCondLst>
                      <p:childTnLst>
                        <p:par>
                          <p:cTn id="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dur="indefinite" fill="hold">
                      <p:stCondLst>
                        <p:cond delay="indefinite"/>
                      </p:stCondLst>
                      <p:childTnLst>
                        <p:par>
                          <p:cTn id="1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dur="indefinite" fill="hold">
                      <p:stCondLst>
                        <p:cond delay="indefinite"/>
                      </p:stCondLst>
                      <p:childTnLst>
                        <p:par>
                          <p:cTn id="1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dur="indefinite" fill="hold">
                      <p:stCondLst>
                        <p:cond delay="indefinite"/>
                      </p:stCondLst>
                      <p:childTnLst>
                        <p:par>
                          <p:cTn id="1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dur="indefinite" fill="hold">
                      <p:stCondLst>
                        <p:cond delay="indefinite"/>
                      </p:stCondLst>
                      <p:childTnLst>
                        <p:par>
                          <p:cTn id="2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dur="indefinite" fill="hold">
                      <p:stCondLst>
                        <p:cond delay="indefinite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dur="indefinite" fill="hold">
                      <p:stCondLst>
                        <p:cond delay="indefinite"/>
                      </p:stCondLst>
                      <p:childTnLst>
                        <p:par>
                          <p:cTn id="3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dur="indefinite" fill="hold">
                      <p:stCondLst>
                        <p:cond delay="indefinite"/>
                      </p:stCondLst>
                      <p:childTnLst>
                        <p:par>
                          <p:cTn id="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dur="indefinite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dur="indefinite" fill="hold">
                      <p:stCondLst>
                        <p:cond delay="indefinite"/>
                      </p:stCondLst>
                      <p:childTnLst>
                        <p:par>
                          <p:cTn id="4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1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dur="indefinite" fill="hold">
                      <p:stCondLst>
                        <p:cond delay="indefinite"/>
                      </p:stCondLst>
                      <p:childTnLst>
                        <p:par>
                          <p:cTn id="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>
            <a:off x="216000" y="179280"/>
            <a:ext cx="9680760" cy="57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00cd"/>
                </a:solidFill>
                <a:effectLst/>
                <a:uFillTx/>
                <a:latin typeface="Trebuchet MS"/>
                <a:ea typeface="DejaVu Sans"/>
              </a:rPr>
              <a:t>8. Problem: RUH VERGİLERİ (Bölüm 12-14)</a:t>
            </a:r>
            <a:endParaRPr b="0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49360" indent="-540000">
              <a:lnSpc>
                <a:spcPct val="100000"/>
              </a:lnSpc>
              <a:spcBef>
                <a:spcPts val="11"/>
              </a:spcBef>
              <a:spcAft>
                <a:spcPts val="300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541800" y="1009440"/>
            <a:ext cx="8853840" cy="323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3280" bIns="45000" anchor="t">
            <a:noAutofit/>
          </a:bodyPr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8b0000"/>
                </a:solidFill>
                <a:effectLst/>
                <a:uFillTx/>
                <a:latin typeface="Trebuchet MS"/>
                <a:ea typeface="DejaVu Sans"/>
              </a:rPr>
              <a:t>Soru: Ruh vergileri nasıl kullanmalıyız ?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Cevap: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 vergileri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(12:12-27)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Kimi ruh vergileri daha büyük (12:28-31)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5) Peygamberlik, dillerden daha önemlidir (14:1-25)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6) Toplantıda karışıklık olmasın - pratik uygulamalar (14:26-40)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360000" y="1548000"/>
            <a:ext cx="1908000" cy="244800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Kardeşler, Ruh vergileri meselesinde istemiyorum cahil kalasınız.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Ruhsal vergiler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4896000" y="1620000"/>
            <a:ext cx="3528000" cy="243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Aslında: RUHSAL ŞEYLER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RUHSAL</a:t>
            </a: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... 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... mevhibeler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... armağanlar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... hediyeler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... "darba"lar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1"/>
          <a:stretch/>
        </p:blipFill>
        <p:spPr>
          <a:xfrm>
            <a:off x="2638440" y="2511000"/>
            <a:ext cx="2005560" cy="2673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" descr=""/>
          <p:cNvPicPr/>
          <p:nvPr/>
        </p:nvPicPr>
        <p:blipFill>
          <a:blip r:embed="rId2"/>
          <a:stretch/>
        </p:blipFill>
        <p:spPr>
          <a:xfrm>
            <a:off x="7206840" y="2835000"/>
            <a:ext cx="2457000" cy="2457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66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6378480" y="1858320"/>
            <a:ext cx="2369520" cy="163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" descr=""/>
          <p:cNvPicPr/>
          <p:nvPr/>
        </p:nvPicPr>
        <p:blipFill>
          <a:blip r:embed="rId2"/>
          <a:stretch/>
        </p:blipFill>
        <p:spPr>
          <a:xfrm>
            <a:off x="1296000" y="1838520"/>
            <a:ext cx="2372760" cy="1651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"/>
          <p:cNvSpPr/>
          <p:nvPr/>
        </p:nvSpPr>
        <p:spPr>
          <a:xfrm>
            <a:off x="435600" y="3534840"/>
            <a:ext cx="3650760" cy="21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a.3:  </a:t>
            </a:r>
            <a:r>
              <a:rPr b="1" lang="en-US" sz="2000" strike="noStrike" u="none">
                <a:solidFill>
                  <a:srgbClr val="66ffff"/>
                </a:solidFill>
                <a:effectLst/>
                <a:uFillTx/>
                <a:latin typeface="Trebuchet MS"/>
                <a:ea typeface="Georgia Tur"/>
              </a:rPr>
              <a:t>”Ruhun birliğini koruyasınız”: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Georgia Tur"/>
              </a:rPr>
              <a:t>'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birliği</a:t>
            </a:r>
            <a:r>
              <a:rPr b="1" lang="en-US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Georgia Tur"/>
              </a:rPr>
              <a:t> korumak' 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= demek </a:t>
            </a:r>
            <a:r>
              <a:rPr b="1" lang="en-US" sz="2000" strike="noStrike" u="sng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birlik vardır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. Ancak ortada var olan bir şeyi koruyabilirsin.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5913360" y="3584520"/>
            <a:ext cx="3691440" cy="221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a 13: </a:t>
            </a:r>
            <a:r>
              <a:rPr b="1" lang="en-US" sz="2000" strike="noStrike" u="none">
                <a:solidFill>
                  <a:srgbClr val="66ffff"/>
                </a:solidFill>
                <a:effectLst/>
                <a:uFillTx/>
                <a:latin typeface="Trebuchet MS"/>
                <a:ea typeface="Georgia Tur"/>
              </a:rPr>
              <a:t>”imanın birliğine erişecez”: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Georgia Tur"/>
              </a:rPr>
              <a:t>'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birliğe</a:t>
            </a:r>
            <a:r>
              <a:rPr b="1" lang="en-US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Georgia Tur"/>
              </a:rPr>
              <a:t> erişmek' 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= demek </a:t>
            </a:r>
            <a:r>
              <a:rPr b="1" lang="en-US" sz="2000" strike="noStrike" u="sng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birlik yoktur</a:t>
            </a: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Georgia Tur"/>
              </a:rPr>
              <a:t> - ancak henüz olmayan bir duruma erişebiliriz.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"/>
          <p:cNvSpPr/>
          <p:nvPr/>
        </p:nvSpPr>
        <p:spPr>
          <a:xfrm>
            <a:off x="357120" y="761400"/>
            <a:ext cx="4485600" cy="98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RUH birliği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Yeryüzünde onu görmezsek bile, Rab bizi şu anda zaten bir olarak görüyor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6072840" y="761400"/>
            <a:ext cx="3962160" cy="10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İMAN birliği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Yuh 17:21 “...onların hepsi bir olsunlar“.- kiliselere verilen hedef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0" y="-22320"/>
            <a:ext cx="10120680" cy="654840"/>
          </a:xfrm>
          <a:prstGeom prst="rect">
            <a:avLst/>
          </a:prstGeom>
          <a:blipFill rotWithShape="0">
            <a:blip r:embed="rId3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600" strike="noStrike" u="none">
                <a:solidFill>
                  <a:srgbClr val="00ff66"/>
                </a:solidFill>
                <a:effectLst/>
                <a:uFillTx/>
                <a:latin typeface="Constantia"/>
              </a:rPr>
              <a:t>Efesliler 4:1-16</a:t>
            </a:r>
            <a:endParaRPr b="0" lang="bg-BG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3174480" y="2369520"/>
            <a:ext cx="3571920" cy="1080"/>
          </a:xfrm>
          <a:prstGeom prst="line">
            <a:avLst/>
          </a:prstGeom>
          <a:ln w="72000">
            <a:solidFill>
              <a:srgbClr val="ffcc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720" bIns="-4572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3969000" y="2637360"/>
            <a:ext cx="2103840" cy="1977840"/>
          </a:xfrm>
          <a:prstGeom prst="rect">
            <a:avLst/>
          </a:prstGeom>
          <a:solidFill>
            <a:srgbClr val="99ffc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3636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36360"/>
                <a:tab algn="l" pos="484200"/>
                <a:tab algn="l" pos="933480"/>
                <a:tab algn="l" pos="1382760"/>
                <a:tab algn="l" pos="1832040"/>
                <a:tab algn="l" pos="2281320"/>
                <a:tab algn="l" pos="2730600"/>
                <a:tab algn="l" pos="3179880"/>
                <a:tab algn="l" pos="3629160"/>
                <a:tab algn="l" pos="4078440"/>
                <a:tab algn="l" pos="4527720"/>
                <a:tab algn="l" pos="4976640"/>
                <a:tab algn="l" pos="5425920"/>
                <a:tab algn="l" pos="5875200"/>
                <a:tab algn="l" pos="6324480"/>
                <a:tab algn="l" pos="6773760"/>
                <a:tab algn="l" pos="7223040"/>
                <a:tab algn="l" pos="7672320"/>
                <a:tab algn="l" pos="8121600"/>
                <a:tab algn="l" pos="8570880"/>
                <a:tab algn="l" pos="90201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</a:rPr>
              <a:t>Yeryüzünde birlik nasıl olacak? 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636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36360"/>
                <a:tab algn="l" pos="484200"/>
                <a:tab algn="l" pos="933480"/>
                <a:tab algn="l" pos="1382760"/>
                <a:tab algn="l" pos="1832040"/>
                <a:tab algn="l" pos="2281320"/>
                <a:tab algn="l" pos="2730600"/>
                <a:tab algn="l" pos="3179880"/>
                <a:tab algn="l" pos="3629160"/>
                <a:tab algn="l" pos="4078440"/>
                <a:tab algn="l" pos="4527720"/>
                <a:tab algn="l" pos="4976640"/>
                <a:tab algn="l" pos="5425920"/>
                <a:tab algn="l" pos="5875200"/>
                <a:tab algn="l" pos="6324480"/>
                <a:tab algn="l" pos="6773760"/>
                <a:tab algn="l" pos="7223040"/>
                <a:tab algn="l" pos="7672320"/>
                <a:tab algn="l" pos="8121600"/>
                <a:tab algn="l" pos="8570880"/>
                <a:tab algn="l" pos="90201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</a:rPr>
              <a:t>Bu ayetlerin ortasındaki sözler bize adım adım yol gösteriyor,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dur="indefinite" fill="hold">
                      <p:stCondLst>
                        <p:cond delay="indefinite"/>
                      </p:stCondLst>
                      <p:childTnLst>
                        <p:par>
                          <p:cTn id="5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7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dur="indefinite" nodeType="with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dur="indefinite" nodeType="after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dur="indefinite" fill="hold">
                      <p:stCondLst>
                        <p:cond delay="indefinite"/>
                      </p:stCondLst>
                      <p:childTnLst>
                        <p:par>
                          <p:cTn id="75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76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dur="indefinite" fill="hold">
                      <p:stCondLst>
                        <p:cond delay="indefinite"/>
                      </p:stCondLst>
                      <p:childTnLst>
                        <p:par>
                          <p:cTn id="81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82" dur="indefinite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dur="indefinite" nodeType="with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dur="indefinite" nodeType="after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dur="indefinite" fill="hold">
                      <p:stCondLst>
                        <p:cond delay="indefinite"/>
                      </p:stCondLst>
                      <p:childTnLst>
                        <p:par>
                          <p:cTn id="10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01" dur="indefinite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4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dur="indefinite" fill="hold">
                      <p:stCondLst>
                        <p:cond delay="indefinite"/>
                      </p:stCondLst>
                      <p:childTnLst>
                        <p:par>
                          <p:cTn id="10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07" dur="indefinite" nodeType="clickEffect" fill="hold" presetClass="entr" presetID="17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dur="indefinite" nodeType="after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6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1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"/>
          <p:cNvSpPr/>
          <p:nvPr/>
        </p:nvSpPr>
        <p:spPr>
          <a:xfrm>
            <a:off x="0" y="-22320"/>
            <a:ext cx="10120320" cy="654480"/>
          </a:xfrm>
          <a:prstGeom prst="rect">
            <a:avLst/>
          </a:prstGeom>
          <a:blipFill rotWithShape="0">
            <a:blip r:embed="rId1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397080" y="779040"/>
            <a:ext cx="9207360" cy="1692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 marL="363600" indent="-13968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tabLst>
                <a:tab algn="l" pos="0"/>
              </a:tabLst>
            </a:pPr>
            <a:r>
              <a:rPr b="1" lang="bg-BG" sz="19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4:7-8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tabLst>
                <a:tab algn="l" pos="0"/>
              </a:tabLst>
            </a:pPr>
            <a:r>
              <a:rPr b="1" lang="bg-BG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“ama</a:t>
            </a:r>
            <a:r>
              <a:rPr b="1" lang="tr-TR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bg-BG" sz="1900" strike="noStrike" u="none">
                <a:solidFill>
                  <a:srgbClr val="ff6600"/>
                </a:solidFill>
                <a:effectLst/>
                <a:uFillTx/>
                <a:latin typeface="Trebuchet MS"/>
                <a:ea typeface="DejaVu Sans"/>
              </a:rPr>
              <a:t>MESİH</a:t>
            </a:r>
            <a:r>
              <a:rPr b="1" lang="bg-BG" sz="1900" strike="noStrike" u="none">
                <a:solidFill>
                  <a:srgbClr val="ff3300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tr-TR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 birimize merhametinden verip derece derece </a:t>
            </a:r>
            <a:r>
              <a:rPr b="1" lang="tr-TR" sz="1900" strike="noStrike" u="none">
                <a:solidFill>
                  <a:srgbClr val="ff6600"/>
                </a:solidFill>
                <a:effectLst/>
                <a:uFillTx/>
                <a:latin typeface="Trebuchet MS"/>
                <a:ea typeface="DejaVu Sans"/>
              </a:rPr>
              <a:t>vergiler dağıtırdı</a:t>
            </a:r>
            <a:r>
              <a:rPr b="1" lang="tr-TR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.</a:t>
            </a:r>
            <a:r>
              <a:rPr b="1" lang="bg-BG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r>
              <a:rPr b="1" lang="bg-BG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8 Onun için şöyle deniliyor: "Ne vakıt yukarıya çıktı, mapusluğu mapusa attı, ve insanlara bahşişler dağıtırdı.“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3809880" y="2857680"/>
            <a:ext cx="5873040" cy="24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Burada ruh vergilerinini nereden geldiğini görüyoruz: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İsa Mesih onları imanlılara istediği gibi veriyor.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Mesihin yükselmesi Ona fırsat verdi, imanlılara vergiler versin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Onu göstermek içi Pavlus Mezmur 86'dan ayetler kullanıyor...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2"/>
          <a:srcRect l="0" t="6932" r="0" b="0"/>
          <a:stretch/>
        </p:blipFill>
        <p:spPr>
          <a:xfrm>
            <a:off x="675360" y="2655360"/>
            <a:ext cx="2857680" cy="279144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"/>
          <p:cNvSpPr/>
          <p:nvPr/>
        </p:nvSpPr>
        <p:spPr>
          <a:xfrm>
            <a:off x="244440" y="218880"/>
            <a:ext cx="3679560" cy="420912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18800" bIns="45000" anchor="t">
            <a:noAutofit/>
          </a:bodyPr>
          <a:p>
            <a:pPr algn="ctr">
              <a:lnSpc>
                <a:spcPct val="100000"/>
              </a:lnSpc>
              <a:spcBef>
                <a:spcPts val="115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ff3333"/>
                </a:solidFill>
                <a:effectLst/>
                <a:uFillTx/>
                <a:latin typeface="Trebuchet MS"/>
                <a:ea typeface="DejaVu Sans"/>
              </a:rPr>
              <a:t>Mezmur 68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87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  Kalksın Tanrı, dağılsın düşmanları,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Kaçsın önünden O'ndan nefret edenler!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15  Ey Başan Dağı, Tanrı Dağı!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Ey Başan Dağı, dorukları ulu dağ!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  Ey ulu dağlar, niçin yan gözle bakıyorsunuz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Tanrı'nın yerleşmek için seçtiği dağa?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Evet, RAB orada sonsuza dek oturacaktır.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4140360" y="148680"/>
            <a:ext cx="5687640" cy="3199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" descr=""/>
          <p:cNvPicPr/>
          <p:nvPr/>
        </p:nvPicPr>
        <p:blipFill>
          <a:blip r:embed="rId2"/>
          <a:srcRect l="8415" t="0" r="6871" b="0"/>
          <a:stretch/>
        </p:blipFill>
        <p:spPr>
          <a:xfrm>
            <a:off x="5364000" y="2484000"/>
            <a:ext cx="4259520" cy="2592000"/>
          </a:xfrm>
          <a:prstGeom prst="rect">
            <a:avLst/>
          </a:prstGeom>
          <a:noFill/>
          <a:ln w="0">
            <a:solidFill>
              <a:srgbClr val="f0e68c"/>
            </a:solidFill>
          </a:ln>
        </p:spPr>
      </p:pic>
      <p:sp>
        <p:nvSpPr>
          <p:cNvPr id="88" name=""/>
          <p:cNvSpPr/>
          <p:nvPr/>
        </p:nvSpPr>
        <p:spPr>
          <a:xfrm>
            <a:off x="4032000" y="4548600"/>
            <a:ext cx="3456000" cy="798120"/>
          </a:xfrm>
          <a:prstGeom prst="rect">
            <a:avLst/>
          </a:prstGeom>
          <a:solidFill>
            <a:srgbClr val="b222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20016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Tanrı Dağları:  Yunanistan'da Olimp - Lübnan'da Hermon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"/>
          <p:cNvSpPr txBox="1"/>
          <p:nvPr/>
        </p:nvSpPr>
        <p:spPr>
          <a:xfrm>
            <a:off x="396000" y="4608000"/>
            <a:ext cx="32400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1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Tanrılar kıskanıyor Yahve'yi, çünkü O kendine başka bir yer seçti: Siyon</a:t>
            </a:r>
            <a:endParaRPr b="1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</p:spTree>
  </p:cSld>
  <p:transition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"/>
          <p:cNvSpPr/>
          <p:nvPr/>
        </p:nvSpPr>
        <p:spPr>
          <a:xfrm>
            <a:off x="316440" y="218880"/>
            <a:ext cx="4759200" cy="2805120"/>
          </a:xfrm>
          <a:prstGeom prst="rect">
            <a:avLst/>
          </a:prstGeom>
          <a:solidFill>
            <a:srgbClr val="ff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18800" bIns="45000" anchor="t">
            <a:noAutofit/>
          </a:bodyPr>
          <a:p>
            <a:pPr algn="ctr">
              <a:lnSpc>
                <a:spcPct val="100000"/>
              </a:lnSpc>
              <a:spcBef>
                <a:spcPts val="115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ff3333"/>
                </a:solidFill>
                <a:effectLst/>
                <a:uFillTx/>
                <a:latin typeface="Trebuchet MS"/>
                <a:ea typeface="DejaVu Sans"/>
              </a:rPr>
              <a:t>Mezmur 68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87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Tanrı'nın savaş arabaları sayısızdır,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 kutsallık içinde Sina'dan geldi.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18</a:t>
            </a: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Sen yükseğe çıktın,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    tutsakları peşine taktın,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İnsanlardan, başkaldıranlardan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1" lang="bg-BG" sz="1800" strike="noStrike" u="none">
                <a:solidFill>
                  <a:srgbClr val="0000cc"/>
                </a:solidFill>
                <a:effectLst/>
                <a:uFillTx/>
                <a:latin typeface="Trebuchet MS"/>
                <a:ea typeface="DejaVu Sans"/>
              </a:rPr>
              <a:t>    bile armağanlar aldın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	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Oraya yerleşmek için, ya RAB Tanrı.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5114880" y="235080"/>
            <a:ext cx="4497120" cy="278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"/>
          <p:cNvSpPr/>
          <p:nvPr/>
        </p:nvSpPr>
        <p:spPr>
          <a:xfrm>
            <a:off x="288000" y="3312000"/>
            <a:ext cx="3456000" cy="259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Bu Mezmur'da Rab Yahve bir savaşçı olarak gösteriliyor: Halkın önünden Mısır'dan çı-kıp Siyon Tepesine yerleşene kadar, düşmanlarını perişan etti, onların mallarını yağma-ladı, başkalarına vermek için.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3888000" y="3312000"/>
            <a:ext cx="2664000" cy="259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İsrail tarihi: Mısır'daki kölelikten - Sina Dağı'ndaki antlaşmadan (a.17) - Süleyman'ın krallığına kadar (1.Krallar 4:21)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6948000" y="3312360"/>
            <a:ext cx="2808000" cy="259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016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Ama aynı zaman bu ayetler bir peygamberliktir.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016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200160"/>
                <a:tab algn="l" pos="647640"/>
                <a:tab algn="l" pos="1096920"/>
                <a:tab algn="l" pos="1546200"/>
                <a:tab algn="l" pos="1995480"/>
                <a:tab algn="l" pos="2444760"/>
                <a:tab algn="l" pos="2894040"/>
                <a:tab algn="l" pos="3343320"/>
                <a:tab algn="l" pos="3792600"/>
                <a:tab algn="l" pos="4241880"/>
                <a:tab algn="l" pos="4691160"/>
                <a:tab algn="l" pos="5140440"/>
                <a:tab algn="l" pos="5589720"/>
                <a:tab algn="l" pos="6039000"/>
                <a:tab algn="l" pos="6488280"/>
                <a:tab algn="l" pos="6937200"/>
                <a:tab algn="l" pos="7386480"/>
                <a:tab algn="l" pos="7835760"/>
                <a:tab algn="l" pos="8285040"/>
                <a:tab algn="l" pos="8734320"/>
                <a:tab algn="l" pos="9183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Pavlus, bu ayetleri Mesih'in yükselişi için kullanıyor: O da alçalmışken yükseltildi.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"/>
          <p:cNvSpPr/>
          <p:nvPr/>
        </p:nvSpPr>
        <p:spPr>
          <a:xfrm>
            <a:off x="3055320" y="1834560"/>
            <a:ext cx="4047840" cy="314568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9 (Şimdi - şu 'yukarıya çıktı' lafı herhalde demek istiyor ki, o aynı zamanda aşağı taraflara, hani dünyaya inmişti. Yoksa, ne anlamı olabilir ki? 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10  Evet, kim aşağı indi ve kim bütün göklerden daha yükseğe çıktı - o ikisi aynı kişidir. Maksat, her şeyi dolduran O olsun.)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rcRect l="0" t="0" r="0" b="5749"/>
          <a:stretch/>
        </p:blipFill>
        <p:spPr>
          <a:xfrm>
            <a:off x="218520" y="1934640"/>
            <a:ext cx="2598840" cy="288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7303320" y="1904760"/>
            <a:ext cx="2588040" cy="2887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"/>
          <p:cNvSpPr/>
          <p:nvPr/>
        </p:nvSpPr>
        <p:spPr>
          <a:xfrm rot="20344200">
            <a:off x="1009440" y="1028520"/>
            <a:ext cx="528840" cy="1309680"/>
          </a:xfrm>
          <a:prstGeom prst="downArrow">
            <a:avLst>
              <a:gd name="adj1" fmla="val 50000"/>
              <a:gd name="adj2" fmla="val 61888"/>
            </a:avLst>
          </a:prstGeom>
          <a:solidFill>
            <a:srgbClr val="ff6600"/>
          </a:solidFill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9" name=""/>
          <p:cNvSpPr/>
          <p:nvPr/>
        </p:nvSpPr>
        <p:spPr>
          <a:xfrm flipV="1" rot="1306200">
            <a:off x="8093520" y="997200"/>
            <a:ext cx="526680" cy="1314360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ffd320"/>
          </a:solidFill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0" name=""/>
          <p:cNvSpPr/>
          <p:nvPr/>
        </p:nvSpPr>
        <p:spPr>
          <a:xfrm>
            <a:off x="3491280" y="969840"/>
            <a:ext cx="3095640" cy="4896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t" anchorCtr="1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4:9-10</a:t>
            </a:r>
            <a:endParaRPr b="0" lang="bg-BG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3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120" dur="indefinite" restart="never" nodeType="tmRoot">
          <p:childTnLst>
            <p:seq>
              <p:cTn id="121" dur="indefinite" nodeType="mainSeq">
                <p:childTnLst>
                  <p:par>
                    <p:cTn id="122" dur="indefinite" fill="hold">
                      <p:stCondLst>
                        <p:cond delay="0"/>
                      </p:stCondLst>
                      <p:childTnLst>
                        <p:par>
                          <p:cTn id="123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24" dur="indefinite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dur="indefinite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12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dur="indefinite" nodeType="afterEffect" fill="hold" presetClass="entr" presetID="17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dur="indefinite" fill="hold">
                      <p:stCondLst>
                        <p:cond delay="indefinite"/>
                      </p:stCondLst>
                      <p:childTnLst>
                        <p:par>
                          <p:cTn id="14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43" dur="indefinite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145" dur="5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dur="indefinite" nodeType="after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dur="indefinite" nodeType="afterEffect" fill="hold" presetClass="entr" presetID="17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6707880" y="1882440"/>
            <a:ext cx="3174840" cy="167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" descr=""/>
          <p:cNvPicPr/>
          <p:nvPr/>
        </p:nvPicPr>
        <p:blipFill>
          <a:blip r:embed="rId2">
            <a:lum contrast="42000"/>
          </a:blip>
          <a:stretch/>
        </p:blipFill>
        <p:spPr>
          <a:xfrm>
            <a:off x="360360" y="1882440"/>
            <a:ext cx="3171240" cy="351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" descr=""/>
          <p:cNvPicPr/>
          <p:nvPr/>
        </p:nvPicPr>
        <p:blipFill>
          <a:blip r:embed="rId3"/>
          <a:stretch/>
        </p:blipFill>
        <p:spPr>
          <a:xfrm>
            <a:off x="6707880" y="3727800"/>
            <a:ext cx="3174840" cy="169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"/>
          <p:cNvSpPr/>
          <p:nvPr/>
        </p:nvSpPr>
        <p:spPr>
          <a:xfrm>
            <a:off x="3731400" y="1845360"/>
            <a:ext cx="2736360" cy="332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 anchorCtr="1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689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İsa burada yengiyi kazanmış bir </a:t>
            </a:r>
            <a:r>
              <a:rPr b="1" i="1" lang="bg-BG" sz="2000" strike="noStrike" u="none">
                <a:solidFill>
                  <a:srgbClr val="66ccff"/>
                </a:solidFill>
                <a:effectLst/>
                <a:uFillTx/>
                <a:latin typeface="Trebuchet MS"/>
                <a:ea typeface="DejaVu Sans"/>
              </a:rPr>
              <a:t>GENERAL</a:t>
            </a:r>
            <a:r>
              <a:rPr b="1" i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gibi gösteriliyor: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689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- Düşmanı yenip onun mallarını ele geçirdi.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689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- Sonra büyük alay içinde herkese o mallardan bola gani dağıtırdı.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2092320" y="2340000"/>
            <a:ext cx="64512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İSA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1099440" y="4751280"/>
            <a:ext cx="109476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Şeytan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4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0" y="698400"/>
            <a:ext cx="10080360" cy="7063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 anchorCtr="1">
            <a:spAutoFit/>
          </a:bodyPr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4:7  -  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“ama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bg-BG" sz="2000" strike="noStrike" u="none">
                <a:solidFill>
                  <a:srgbClr val="ff3300"/>
                </a:solidFill>
                <a:effectLst/>
                <a:uFillTx/>
                <a:latin typeface="Trebuchet MS"/>
                <a:ea typeface="DejaVu Sans"/>
              </a:rPr>
              <a:t>MESİH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 birimize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merhametinden verip derece derece vergiler dağıtırdı.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157" dur="indefinite" restart="never" nodeType="tmRoot">
          <p:childTnLst>
            <p:seq>
              <p:cTn id="158" dur="indefinite" nodeType="mainSeq">
                <p:childTnLst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dur="indefinite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6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7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6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2" dur="5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3" dur="5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"/>
          <p:cNvSpPr/>
          <p:nvPr/>
        </p:nvSpPr>
        <p:spPr>
          <a:xfrm>
            <a:off x="1984680" y="1588320"/>
            <a:ext cx="7024320" cy="68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70000"/>
              </a:lnSpc>
              <a:spcBef>
                <a:spcPts val="11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200" strike="noStrike" u="none">
                <a:solidFill>
                  <a:srgbClr val="ffcc00"/>
                </a:solidFill>
                <a:effectLst/>
                <a:uFillTx/>
                <a:latin typeface="Trebuchet MS"/>
                <a:ea typeface="DejaVu Sans"/>
              </a:rPr>
              <a:t>İsa Şeytanın elinden ne aldı da bize verdi?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11"/>
              </a:spcBef>
              <a:spcAft>
                <a:spcPts val="91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i="1" lang="bg-BG" sz="2200" strike="noStrike" u="none">
                <a:solidFill>
                  <a:srgbClr val="ffcc00"/>
                </a:solidFill>
                <a:effectLst/>
                <a:uFillTx/>
                <a:latin typeface="Trebuchet MS"/>
                <a:ea typeface="DejaVu Sans"/>
              </a:rPr>
              <a:t>-  ya da: </a:t>
            </a:r>
            <a:r>
              <a:rPr b="1" i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"Ruh vergisi aslında nedir?"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197640" y="4680720"/>
            <a:ext cx="5279760" cy="91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689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İnsan normal halinde EGOİST'tir, sade kendini düşünüyor, başkasına hizmet etmek istemiyor, </a:t>
            </a:r>
            <a:r>
              <a:rPr b="0" lang="bg-BG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BENCİLLİĞE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KÖLEDİR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5953680" y="4680720"/>
            <a:ext cx="38077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689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İsa Mesih bize bahşiş olarak kuvvet veriyor, başkasına </a:t>
            </a:r>
            <a:r>
              <a:rPr b="0" lang="bg-BG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HİZMET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edelim.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6865560" y="2894040"/>
            <a:ext cx="2698560" cy="1727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14" name=""/>
          <p:cNvGrpSpPr/>
          <p:nvPr/>
        </p:nvGrpSpPr>
        <p:grpSpPr>
          <a:xfrm>
            <a:off x="1545120" y="2894040"/>
            <a:ext cx="2652840" cy="1690200"/>
            <a:chOff x="1545120" y="2894040"/>
            <a:chExt cx="2652840" cy="1690200"/>
          </a:xfrm>
        </p:grpSpPr>
        <p:sp>
          <p:nvSpPr>
            <p:cNvPr id="115" name=""/>
            <p:cNvSpPr/>
            <p:nvPr/>
          </p:nvSpPr>
          <p:spPr>
            <a:xfrm>
              <a:off x="1545120" y="2894040"/>
              <a:ext cx="2651400" cy="1690200"/>
            </a:xfrm>
            <a:prstGeom prst="rect">
              <a:avLst/>
            </a:prstGeom>
            <a:solidFill>
              <a:srgbClr val="000000"/>
            </a:solidFill>
            <a:ln cap="sq"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>
                <a:lnSpc>
                  <a:spcPct val="100000"/>
                </a:lnSpc>
              </a:pP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116" name="" descr=""/>
            <p:cNvPicPr/>
            <p:nvPr/>
          </p:nvPicPr>
          <p:blipFill>
            <a:blip r:embed="rId2"/>
            <a:stretch/>
          </p:blipFill>
          <p:spPr>
            <a:xfrm>
              <a:off x="1545120" y="3131640"/>
              <a:ext cx="2652840" cy="13122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0" y="2508480"/>
            <a:ext cx="1984320" cy="10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" descr=""/>
          <p:cNvPicPr/>
          <p:nvPr/>
        </p:nvPicPr>
        <p:blipFill>
          <a:blip r:embed="rId4"/>
          <a:srcRect l="0" t="18890" r="0" b="16319"/>
          <a:stretch/>
        </p:blipFill>
        <p:spPr>
          <a:xfrm>
            <a:off x="5118840" y="2499120"/>
            <a:ext cx="1984320" cy="108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"/>
          <p:cNvSpPr/>
          <p:nvPr/>
        </p:nvSpPr>
        <p:spPr>
          <a:xfrm>
            <a:off x="0" y="698760"/>
            <a:ext cx="10080360" cy="7063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 anchorCtr="1">
            <a:spAutoFit/>
          </a:bodyPr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4:7  -  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“ama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bg-BG" sz="2000" strike="noStrike" u="none">
                <a:solidFill>
                  <a:srgbClr val="ff3300"/>
                </a:solidFill>
                <a:effectLst/>
                <a:uFillTx/>
                <a:latin typeface="Trebuchet MS"/>
                <a:ea typeface="DejaVu Sans"/>
              </a:rPr>
              <a:t>MESİH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 birimize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merhametinden verip derece derece vergiler dağıtırdı.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 flipH="1" flipV="1">
            <a:off x="4246920" y="2351880"/>
            <a:ext cx="1668240" cy="3364200"/>
          </a:xfrm>
          <a:prstGeom prst="line">
            <a:avLst/>
          </a:prstGeom>
          <a:ln w="36000">
            <a:solidFill>
              <a:srgbClr val="9999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1" name=""/>
          <p:cNvSpPr/>
          <p:nvPr/>
        </p:nvSpPr>
        <p:spPr>
          <a:xfrm flipH="1">
            <a:off x="-38880" y="2380680"/>
            <a:ext cx="10161360" cy="1440"/>
          </a:xfrm>
          <a:prstGeom prst="line">
            <a:avLst/>
          </a:prstGeom>
          <a:ln w="36000">
            <a:solidFill>
              <a:srgbClr val="9999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5360" bIns="-4536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2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5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206" dur="indefinite" restart="never" nodeType="tmRoot">
          <p:childTnLst>
            <p:seq>
              <p:cTn id="207" dur="indefinite" nodeType="mainSeq">
                <p:childTnLst>
                  <p:par>
                    <p:cTn id="208" dur="indefinite" fill="hold">
                      <p:stCondLst>
                        <p:cond delay="indefinite"/>
                      </p:stCondLst>
                      <p:childTnLst>
                        <p:par>
                          <p:cTn id="209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10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2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3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dur="indefinite" fill="hold">
                      <p:stCondLst>
                        <p:cond delay="indefinite"/>
                      </p:stCondLst>
                      <p:childTnLst>
                        <p:par>
                          <p:cTn id="215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16" dur="indefinite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8" dur="5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9" dur="5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dur="indefinite" fill="hold">
                      <p:stCondLst>
                        <p:cond delay="indefinite"/>
                      </p:stCondLst>
                      <p:childTnLst>
                        <p:par>
                          <p:cTn id="221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22" dur="indefinite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228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dur="indefinite" fill="hold">
                      <p:stCondLst>
                        <p:cond delay="indefinite"/>
                      </p:stCondLst>
                      <p:childTnLst>
                        <p:par>
                          <p:cTn id="23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35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dur="indefinite" fill="hold">
                      <p:stCondLst>
                        <p:cond delay="indefinite"/>
                      </p:stCondLst>
                      <p:childTnLst>
                        <p:par>
                          <p:cTn id="24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41" dur="indefinite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dur="indefinite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dur="indefinite" fill="hold">
                      <p:stCondLst>
                        <p:cond delay="indefinite"/>
                      </p:stCondLst>
                      <p:childTnLst>
                        <p:par>
                          <p:cTn id="253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54" dur="indefinite" nodeType="clickEffect" fill="hold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2164680" y="3036240"/>
            <a:ext cx="2474280" cy="2441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" descr=""/>
          <p:cNvPicPr/>
          <p:nvPr/>
        </p:nvPicPr>
        <p:blipFill>
          <a:blip r:embed="rId2"/>
          <a:stretch/>
        </p:blipFill>
        <p:spPr>
          <a:xfrm>
            <a:off x="5181840" y="3036240"/>
            <a:ext cx="2437560" cy="244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"/>
          <p:cNvSpPr/>
          <p:nvPr/>
        </p:nvSpPr>
        <p:spPr>
          <a:xfrm>
            <a:off x="0" y="-22320"/>
            <a:ext cx="10120320" cy="654480"/>
          </a:xfrm>
          <a:prstGeom prst="rect">
            <a:avLst/>
          </a:prstGeom>
          <a:blipFill rotWithShape="0">
            <a:blip r:embed="rId3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4000" strike="noStrike" u="none">
                <a:solidFill>
                  <a:srgbClr val="99ccff"/>
                </a:solidFill>
                <a:effectLst/>
                <a:uFillTx/>
                <a:latin typeface="Garamond"/>
                <a:ea typeface="DejaVu Sans"/>
              </a:rPr>
              <a:t>Görevlilere </a:t>
            </a:r>
            <a:r>
              <a:rPr b="1" lang="bg-BG" sz="4000" strike="noStrike" u="none">
                <a:solidFill>
                  <a:srgbClr val="99cc00"/>
                </a:solidFill>
                <a:effectLst/>
                <a:uFillTx/>
                <a:latin typeface="Garamond"/>
                <a:ea typeface="DejaVu Sans"/>
              </a:rPr>
              <a:t>kim görev verebilir?</a:t>
            </a:r>
            <a:endParaRPr b="0" lang="bg-BG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388440" y="1640880"/>
            <a:ext cx="9447120" cy="110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marL="182520" indent="-14112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- İsa Şeytanın gücünü kırıp bizi bencillikkten serbest etti.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82520" indent="-14112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- Artık başkalarına </a:t>
            </a:r>
            <a:r>
              <a:rPr b="1" lang="bg-BG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hizmet</a:t>
            </a: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edebiliriz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82520" indent="-141120">
              <a:lnSpc>
                <a:spcPct val="10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</a:tabLst>
            </a:pPr>
            <a:r>
              <a:rPr b="1" lang="bg-BG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- Demek, Rab hepimize toplulukta çalışma fırsatını verdi.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4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0" y="698400"/>
            <a:ext cx="10080360" cy="7063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 anchorCtr="1">
            <a:spAutoFit/>
          </a:bodyPr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4:7  -  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“ama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bg-BG" sz="2000" strike="noStrike" u="none">
                <a:solidFill>
                  <a:srgbClr val="ff3300"/>
                </a:solidFill>
                <a:effectLst/>
                <a:uFillTx/>
                <a:latin typeface="Trebuchet MS"/>
                <a:ea typeface="DejaVu Sans"/>
              </a:rPr>
              <a:t>MESİH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 birimize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merhametinden verip derece derece vergiler dağıtırdı.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258" dur="indefinite" restart="never" nodeType="tmRoot">
          <p:childTnLst>
            <p:seq>
              <p:cTn id="259" dur="indefinite" nodeType="mainSeq">
                <p:childTnLst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4" dur="5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5" dur="5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00"/>
                            </p:stCondLst>
                            <p:childTnLst>
                              <p:par>
                                <p:cTn id="267" dur="indefinite" nodeType="after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7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dur="indefinite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7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1" dur="5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2" dur="5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7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8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"/>
          <p:cNvSpPr/>
          <p:nvPr/>
        </p:nvSpPr>
        <p:spPr>
          <a:xfrm>
            <a:off x="554760" y="4247640"/>
            <a:ext cx="9208800" cy="129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8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600" strike="noStrike" u="sng">
                <a:solidFill>
                  <a:srgbClr val="e6e6ff"/>
                </a:solidFill>
                <a:effectLst/>
                <a:uFillTx/>
                <a:latin typeface="Arial"/>
                <a:ea typeface="DejaVu Sans"/>
              </a:rPr>
              <a:t>Rabbin işinde önemli bir prensip</a:t>
            </a:r>
            <a:r>
              <a:rPr b="0" lang="bg-BG" sz="1600" strike="noStrike" u="none">
                <a:solidFill>
                  <a:srgbClr val="e6e6ff"/>
                </a:solidFill>
                <a:effectLst/>
                <a:uFillTx/>
                <a:latin typeface="Arial"/>
                <a:ea typeface="DejaVu Sans"/>
              </a:rPr>
              <a:t>:</a:t>
            </a:r>
            <a:endParaRPr b="0" lang="bg-BG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İmanlılar ancak o ruhsal </a:t>
            </a:r>
            <a:r>
              <a:rPr b="0" lang="bg-BG" sz="3200" strike="noStrike" u="none">
                <a:solidFill>
                  <a:srgbClr val="00ffff"/>
                </a:solidFill>
                <a:effectLst/>
                <a:uFillTx/>
                <a:latin typeface="Arial"/>
                <a:ea typeface="DejaVu Sans"/>
              </a:rPr>
              <a:t>işi</a:t>
            </a: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yapsınlar, 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11"/>
              </a:spcBef>
              <a:spcAft>
                <a:spcPts val="862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hangisi için Rabden bir </a:t>
            </a:r>
            <a:r>
              <a:rPr b="0" lang="bg-BG" sz="3200" strike="noStrike" u="none">
                <a:solidFill>
                  <a:srgbClr val="ffd320"/>
                </a:solidFill>
                <a:effectLst/>
                <a:uFillTx/>
                <a:latin typeface="Arial"/>
                <a:ea typeface="DejaVu Sans"/>
              </a:rPr>
              <a:t>vergi</a:t>
            </a: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aldılarsa</a:t>
            </a:r>
            <a:r>
              <a:rPr b="0" lang="bg-BG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.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0" name="" descr=""/>
          <p:cNvPicPr/>
          <p:nvPr/>
        </p:nvPicPr>
        <p:blipFill>
          <a:blip r:embed="rId1"/>
          <a:srcRect l="0" t="9343" r="0" b="5456"/>
          <a:stretch/>
        </p:blipFill>
        <p:spPr>
          <a:xfrm>
            <a:off x="468000" y="1638000"/>
            <a:ext cx="8711640" cy="244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2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0" y="683280"/>
            <a:ext cx="10080360" cy="73656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 anchorCtr="1">
            <a:spAutoFit/>
          </a:bodyPr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Efesliler 4:7  -  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“ama Mesih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her birimize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3600" indent="-13968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merhametinden verip </a:t>
            </a:r>
            <a:r>
              <a:rPr b="1" lang="tr-TR" sz="2200" strike="noStrike" u="none">
                <a:solidFill>
                  <a:srgbClr val="ff0000"/>
                </a:solidFill>
                <a:effectLst/>
                <a:uFillTx/>
                <a:latin typeface="Trebuchet MS"/>
                <a:ea typeface="DejaVu Sans"/>
              </a:rPr>
              <a:t>DERECE DERECE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vergiler dağıtırdı.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“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  <p:timing>
    <p:tnLst>
      <p:par>
        <p:cTn id="289" dur="indefinite" restart="never" nodeType="tmRoot">
          <p:childTnLst>
            <p:seq>
              <p:cTn id="290" dur="indefinite" nodeType="mainSeq"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dur="indefinite" nodeType="afterEffect" fill="hold" presetClass="entr" presetID="17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dur="indefinite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3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1080000" y="1058400"/>
            <a:ext cx="4266360" cy="218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"/>
          <p:cNvSpPr/>
          <p:nvPr/>
        </p:nvSpPr>
        <p:spPr>
          <a:xfrm>
            <a:off x="226440" y="3390840"/>
            <a:ext cx="6901200" cy="20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ccff"/>
                </a:solidFill>
                <a:effectLst/>
                <a:uFillTx/>
                <a:latin typeface="Trebuchet MS"/>
                <a:ea typeface="DejaVu Sans"/>
              </a:rPr>
              <a:t>Çıkış 31:1-7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"Bak, Yahuda oymağından özellikle Besalel'i seçtim. Beceri, anlayış, bilgi ve her türlü ustalık vermek için onu </a:t>
            </a:r>
            <a:r>
              <a:rPr b="1" lang="bg-BG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RUHUMLA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doldurdum. ... Ayrıca Oholiav'ı onunla çalışması için görevlen-dirdim. Sana buyurduğum işlerin hepsini yapabilsinler diye öteki becerikli adamlara üstün yetenek verdim. Buluşma Çadırı'nı ... tam sana buyurduğum gibi yapsınlar.”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>
            <a:off x="321120" y="216000"/>
            <a:ext cx="9290520" cy="48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marL="92160">
              <a:lnSpc>
                <a:spcPct val="100000"/>
              </a:lnSpc>
              <a:tabLst>
                <a:tab algn="l" pos="0"/>
                <a:tab algn="l" pos="92160"/>
                <a:tab algn="l" pos="539640"/>
                <a:tab algn="l" pos="988920"/>
                <a:tab algn="l" pos="1438200"/>
                <a:tab algn="l" pos="1887480"/>
                <a:tab algn="l" pos="2336760"/>
                <a:tab algn="l" pos="2786040"/>
                <a:tab algn="l" pos="3235320"/>
                <a:tab algn="l" pos="3684600"/>
                <a:tab algn="l" pos="4133880"/>
                <a:tab algn="l" pos="4583160"/>
                <a:tab algn="l" pos="5032440"/>
                <a:tab algn="l" pos="5481720"/>
                <a:tab algn="l" pos="5931000"/>
                <a:tab algn="l" pos="6380280"/>
                <a:tab algn="l" pos="6829560"/>
                <a:tab algn="l" pos="7278840"/>
                <a:tab algn="l" pos="7728120"/>
                <a:tab algn="l" pos="8177040"/>
                <a:tab algn="l" pos="8626320"/>
                <a:tab algn="l" pos="90756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Constantia"/>
                <a:ea typeface="DejaVu Sans"/>
              </a:rPr>
              <a:t>Ruh vergileri bize ruhsal BİR İŞ BİTİRMEK için verildi !!!</a:t>
            </a:r>
            <a:endParaRPr b="0" lang="bg-BG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2"/>
          <a:stretch/>
        </p:blipFill>
        <p:spPr>
          <a:xfrm>
            <a:off x="6480000" y="1075680"/>
            <a:ext cx="3247920" cy="216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"/>
          <p:cNvSpPr/>
          <p:nvPr/>
        </p:nvSpPr>
        <p:spPr>
          <a:xfrm>
            <a:off x="7056000" y="3478320"/>
            <a:ext cx="2915640" cy="133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ccff"/>
                </a:solidFill>
                <a:effectLst/>
                <a:uFillTx/>
                <a:latin typeface="Trebuchet MS"/>
                <a:ea typeface="DejaVu Sans"/>
              </a:rPr>
              <a:t>Korint kilisesinin hatası: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34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Ruh vergilerini hizmet için kullanmadılar, ama ruhsal </a:t>
            </a:r>
            <a:r>
              <a:rPr b="1" lang="bg-BG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OYUNCAKLAR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gibi.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04" dur="indefinite" restart="never" nodeType="tmRoot">
          <p:childTnLst>
            <p:seq>
              <p:cTn id="305" dur="indefinite" nodeType="mainSeq">
                <p:childTnLst>
                  <p:par>
                    <p:cTn id="306" fill="hold">
                      <p:stCondLst>
                        <p:cond delay="0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dur="indefinite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1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00"/>
                            </p:stCondLst>
                            <p:childTnLst>
                              <p:par>
                                <p:cTn id="314" dur="indefinite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"/>
          <p:cNvSpPr/>
          <p:nvPr/>
        </p:nvSpPr>
        <p:spPr>
          <a:xfrm>
            <a:off x="237960" y="1368720"/>
            <a:ext cx="6825240" cy="409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7 Ama hepsinin yararı için Ruh kendini herkeste belli ediyor: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8 Birisine Ruh'tan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bilgi ile konuşmak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verildi.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aynı Ruh'a göre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anlayış ile konuşmak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verildi.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9 Gene başkasına aynı Ruh'la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iman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verildi.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da aynı Ruh'la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şifalama vergisi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verildi.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10 Başkasına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mucize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yapmak,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peygamberlik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ruhları fark etmek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türlü türlü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diller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15800" indent="-4158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başkasına gene o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dilleri çevirmek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verildi.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11 Bütün bunları yaptıran tek ve aynı Ruhtur.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O da bunları, kendisi nasıl uygun görürse, herkese veriyor.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1011600" y="793800"/>
            <a:ext cx="5792040" cy="4896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1.Kor 12:4-11</a:t>
            </a:r>
            <a:r>
              <a:rPr b="1" lang="bg-BG" sz="149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  </a:t>
            </a: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</a:t>
            </a:r>
            <a:r>
              <a:rPr b="1" lang="bg-BG" sz="2000" strike="noStrike" u="none">
                <a:solidFill>
                  <a:srgbClr val="40e0d0"/>
                </a:solidFill>
                <a:effectLst/>
                <a:uFillTx/>
                <a:latin typeface="Trebuchet MS"/>
                <a:ea typeface="DejaVu Sans"/>
              </a:rPr>
              <a:t>(53/54 senesinde yazıldı)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7078680" y="1704600"/>
            <a:ext cx="2857680" cy="1309680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Bunların hepsinde bir</a:t>
            </a:r>
            <a:r>
              <a:rPr b="1" lang="bg-BG" sz="2400" strike="noStrike" u="none">
                <a:solidFill>
                  <a:srgbClr val="000099"/>
                </a:solidFill>
                <a:effectLst/>
                <a:uFillTx/>
                <a:latin typeface="Constantia"/>
                <a:ea typeface="DejaVu Sans"/>
              </a:rPr>
              <a:t> MUCİZE </a:t>
            </a: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tarafı</a:t>
            </a:r>
            <a:r>
              <a:rPr b="1" lang="bg-BG" sz="2400" strike="noStrike" u="none">
                <a:solidFill>
                  <a:srgbClr val="000099"/>
                </a:solidFill>
                <a:effectLst/>
                <a:uFillTx/>
                <a:latin typeface="Constantia"/>
                <a:ea typeface="DejaVu Sans"/>
              </a:rPr>
              <a:t> VAR</a:t>
            </a: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dır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/>
          <a:srcRect l="12898" t="0" r="15484" b="0"/>
          <a:stretch/>
        </p:blipFill>
        <p:spPr>
          <a:xfrm>
            <a:off x="7009560" y="3114360"/>
            <a:ext cx="2936520" cy="179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2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"/>
          <p:cNvSpPr/>
          <p:nvPr/>
        </p:nvSpPr>
        <p:spPr>
          <a:xfrm>
            <a:off x="318600" y="1262520"/>
            <a:ext cx="6824880" cy="316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58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Gene de, bize verilen merhamete göre, ayrı ayrı vergilerimiz var: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eger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peygamberlik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ise, imanın derecesine göre olsun.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eger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hizmet etmek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ise, hizmet etmek olsun.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eger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öğretmek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ise, öğretmek olsun.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eger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kuraj vermek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ise, kuraj vermek olsun.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kim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para yardımı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yaparsa, onun eli açık olsun.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kim 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güdücülük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yaparsa, onu dikkatla yapsın.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kim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başkalarına acırsa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, onu sevinçle yapsın.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>
            <a:off x="1803960" y="743040"/>
            <a:ext cx="7159680" cy="4896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Romalılar 12:6-8   </a:t>
            </a:r>
            <a:r>
              <a:rPr b="1" lang="bg-BG" sz="2000" strike="noStrike" u="none">
                <a:solidFill>
                  <a:srgbClr val="40e0d0"/>
                </a:solidFill>
                <a:effectLst/>
                <a:uFillTx/>
                <a:latin typeface="Trebuchet MS"/>
                <a:ea typeface="DejaVu Sans"/>
              </a:rPr>
              <a:t>(56/57 senesinde yazıldı)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7150680" y="1501560"/>
            <a:ext cx="2712960" cy="1126080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ffcc00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Bunların çoğunda</a:t>
            </a:r>
            <a:r>
              <a:rPr b="1" lang="bg-BG" sz="2400" strike="noStrike" u="none">
                <a:solidFill>
                  <a:srgbClr val="000099"/>
                </a:solidFill>
                <a:effectLst/>
                <a:uFillTx/>
                <a:latin typeface="Constantia"/>
                <a:ea typeface="DejaVu Sans"/>
              </a:rPr>
              <a:t> MUCİZE </a:t>
            </a: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tarafı</a:t>
            </a:r>
            <a:r>
              <a:rPr b="1" lang="bg-BG" sz="2400" strike="noStrike" u="none">
                <a:solidFill>
                  <a:srgbClr val="000099"/>
                </a:solidFill>
                <a:effectLst/>
                <a:uFillTx/>
                <a:latin typeface="Constantia"/>
                <a:ea typeface="DejaVu Sans"/>
              </a:rPr>
              <a:t> YOK</a:t>
            </a:r>
            <a:r>
              <a:rPr b="1" lang="bg-BG" sz="2400" strike="noStrike" u="none">
                <a:solidFill>
                  <a:srgbClr val="000000"/>
                </a:solidFill>
                <a:effectLst/>
                <a:uFillTx/>
                <a:latin typeface="Constantia"/>
                <a:ea typeface="DejaVu Sans"/>
              </a:rPr>
              <a:t>tur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6825240" y="2739240"/>
            <a:ext cx="3067560" cy="154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"/>
          <p:cNvSpPr/>
          <p:nvPr/>
        </p:nvSpPr>
        <p:spPr>
          <a:xfrm>
            <a:off x="237960" y="4536000"/>
            <a:ext cx="9444960" cy="941040"/>
          </a:xfrm>
          <a:prstGeom prst="rect">
            <a:avLst/>
          </a:prstGeom>
          <a:solidFill>
            <a:srgbClr val="66ff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 vergileri mucizeli ve gösterişli olabilir, mucizesiz ve sıradan da olabilir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O konuda en önemli soru değil: “Allah bana nasıl bir mucize gücü verdi?“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1600" indent="-20160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201600"/>
                <a:tab algn="l" pos="649440"/>
                <a:tab algn="l" pos="1098720"/>
                <a:tab algn="l" pos="1547640"/>
                <a:tab algn="l" pos="1996920"/>
                <a:tab algn="l" pos="2446200"/>
                <a:tab algn="l" pos="2895480"/>
                <a:tab algn="l" pos="3344760"/>
                <a:tab algn="l" pos="3794040"/>
                <a:tab algn="l" pos="4243320"/>
                <a:tab algn="l" pos="4692600"/>
                <a:tab algn="l" pos="5141880"/>
                <a:tab algn="l" pos="5591160"/>
                <a:tab algn="l" pos="6040440"/>
                <a:tab algn="l" pos="6489720"/>
                <a:tab algn="l" pos="6939000"/>
                <a:tab algn="l" pos="7388280"/>
                <a:tab algn="l" pos="7837560"/>
                <a:tab algn="l" pos="8286840"/>
                <a:tab algn="l" pos="8736120"/>
                <a:tab algn="l" pos="91854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Ama: “Topluluktaki kardeşlerin ihtiyaçları nedir ven BEN onları nasıl karşılayacam?“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2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"/>
          <p:cNvSpPr/>
          <p:nvPr/>
        </p:nvSpPr>
        <p:spPr>
          <a:xfrm>
            <a:off x="325080" y="1657440"/>
            <a:ext cx="3001680" cy="327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19548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bilgi ile konuşmak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anlayış ile konuşmak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iman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şifalama vergisi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mucize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peygamberlik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ruhları fark etmek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diller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dilleri çevirmek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>
            <a:off x="7286760" y="1296000"/>
            <a:ext cx="2828880" cy="338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15000"/>
              </a:lnSpc>
              <a:spcBef>
                <a:spcPts val="11"/>
              </a:spcBef>
              <a:spcAft>
                <a:spcPts val="587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peygamberlik</a:t>
            </a: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hizmet etmek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öğretmek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kuraj vermek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para yardımı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güdücülük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8000" indent="-288000">
              <a:lnSpc>
                <a:spcPct val="115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  <a:ea typeface="DejaVu Sans"/>
              </a:rPr>
              <a:t>başkalarına acımak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>
            <a:off x="3147120" y="1404000"/>
            <a:ext cx="3512520" cy="345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en başt</a:t>
            </a: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a apostollar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ikinci olarak peygamberler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</a:rPr>
              <a:t>üçüncü olarak muallimler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1134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sonra mucizeler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daha sonra şifa vergileri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</a:rPr>
              <a:t>yardımcılık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87cefa"/>
                </a:solidFill>
                <a:effectLst/>
                <a:uFillTx/>
                <a:latin typeface="Trebuchet MS"/>
              </a:rPr>
              <a:t>organizasyonculuk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türlü türlü diller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>
            <a:off x="360000" y="252000"/>
            <a:ext cx="2699640" cy="13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1" lang="bg-BG" sz="1800" strike="noStrike" u="none">
                <a:solidFill>
                  <a:srgbClr val="eee8aa"/>
                </a:solidFill>
                <a:effectLst/>
                <a:uFillTx/>
                <a:latin typeface="Trebuchet MS"/>
              </a:rPr>
              <a:t>1.Kor 12:7-10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Ama hepsinin yararı için Ruh kendini herkeste belli ediyor: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3240000" y="252000"/>
            <a:ext cx="2807640" cy="135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1" lang="bg-BG" sz="1800" strike="noStrike" u="none">
                <a:solidFill>
                  <a:srgbClr val="eee8aa"/>
                </a:solidFill>
                <a:effectLst/>
                <a:uFillTx/>
                <a:latin typeface="Trebuchet MS"/>
              </a:rPr>
              <a:t>1.Kor 12:28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Allah da topluluğun içinde kimi kişilere şu vazifeleri verdi: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>
            <a:off x="7236000" y="252360"/>
            <a:ext cx="2735640" cy="135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1" lang="bg-BG" sz="1800" strike="noStrike" u="none">
                <a:solidFill>
                  <a:srgbClr val="eee8aa"/>
                </a:solidFill>
                <a:effectLst/>
                <a:uFillTx/>
                <a:latin typeface="Trebuchet MS"/>
              </a:rPr>
              <a:t>Rom 12:6-8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Gene de, bize verilen merhamete göre, ayrı ayrı vergilerimiz var: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6876000" y="-216000"/>
            <a:ext cx="360" cy="6156000"/>
          </a:xfrm>
          <a:prstGeom prst="line">
            <a:avLst/>
          </a:prstGeom>
          <a:ln w="76320">
            <a:solidFill>
              <a:srgbClr val="ffdb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27800" rIns="127800" tIns="82800" bIns="828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6" name=""/>
          <p:cNvSpPr/>
          <p:nvPr/>
        </p:nvSpPr>
        <p:spPr>
          <a:xfrm flipV="1">
            <a:off x="6588000" y="1944000"/>
            <a:ext cx="698760" cy="324000"/>
          </a:xfrm>
          <a:prstGeom prst="line">
            <a:avLst/>
          </a:prstGeom>
          <a:ln w="29160">
            <a:solidFill>
              <a:srgbClr val="ffff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4400" rIns="104400" tIns="59400" bIns="594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7" name=""/>
          <p:cNvSpPr/>
          <p:nvPr/>
        </p:nvSpPr>
        <p:spPr>
          <a:xfrm>
            <a:off x="6588360" y="2592000"/>
            <a:ext cx="698400" cy="72000"/>
          </a:xfrm>
          <a:prstGeom prst="line">
            <a:avLst/>
          </a:prstGeom>
          <a:ln w="29160">
            <a:solidFill>
              <a:srgbClr val="ffff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4400" rIns="104400" tIns="12600" bIns="126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8" name=""/>
          <p:cNvSpPr/>
          <p:nvPr/>
        </p:nvSpPr>
        <p:spPr>
          <a:xfrm flipV="1">
            <a:off x="6480000" y="3888000"/>
            <a:ext cx="806760" cy="324000"/>
          </a:xfrm>
          <a:prstGeom prst="line">
            <a:avLst/>
          </a:prstGeom>
          <a:ln w="29160">
            <a:solidFill>
              <a:srgbClr val="ffff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4400" rIns="104400" tIns="59400" bIns="594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9" name=""/>
          <p:cNvSpPr/>
          <p:nvPr/>
        </p:nvSpPr>
        <p:spPr>
          <a:xfrm>
            <a:off x="3276000" y="2844000"/>
            <a:ext cx="3132000" cy="360"/>
          </a:xfrm>
          <a:prstGeom prst="line">
            <a:avLst/>
          </a:prstGeom>
          <a:ln w="0">
            <a:solidFill>
              <a:srgbClr val="eee8aa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0" name=""/>
          <p:cNvSpPr/>
          <p:nvPr/>
        </p:nvSpPr>
        <p:spPr>
          <a:xfrm>
            <a:off x="3276000" y="3312000"/>
            <a:ext cx="3132000" cy="360"/>
          </a:xfrm>
          <a:prstGeom prst="line">
            <a:avLst/>
          </a:prstGeom>
          <a:ln w="0">
            <a:solidFill>
              <a:srgbClr val="eee8aa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1" name=""/>
          <p:cNvSpPr/>
          <p:nvPr/>
        </p:nvSpPr>
        <p:spPr>
          <a:xfrm>
            <a:off x="5904000" y="4644000"/>
            <a:ext cx="2591640" cy="686520"/>
          </a:xfrm>
          <a:prstGeom prst="rect">
            <a:avLst/>
          </a:prstGeom>
          <a:solidFill>
            <a:srgbClr val="00008b"/>
          </a:solidFill>
          <a:ln w="0">
            <a:solidFill>
              <a:srgbClr val="87cefa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600" strike="noStrike" u="none">
                <a:solidFill>
                  <a:srgbClr val="ffff00"/>
                </a:solidFill>
                <a:effectLst/>
                <a:uFillTx/>
                <a:latin typeface="Trebuchet MS"/>
              </a:rPr>
              <a:t>xxxxxx</a:t>
            </a:r>
            <a:r>
              <a:rPr b="0" lang="bg-BG" sz="16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 - mucizevi vergiler</a:t>
            </a:r>
            <a:endParaRPr b="0" lang="bg-BG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Aft>
                <a:spcPts val="283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600" strike="noStrike" u="none">
                <a:solidFill>
                  <a:srgbClr val="87cefa"/>
                </a:solidFill>
                <a:effectLst/>
                <a:uFillTx/>
                <a:latin typeface="Trebuchet MS"/>
              </a:rPr>
              <a:t>xxxxxx </a:t>
            </a:r>
            <a:r>
              <a:rPr b="0" lang="bg-BG" sz="16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- normal vergiler</a:t>
            </a:r>
            <a:endParaRPr b="0" lang="bg-BG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"/>
          <p:cNvSpPr/>
          <p:nvPr/>
        </p:nvSpPr>
        <p:spPr>
          <a:xfrm>
            <a:off x="685080" y="1518480"/>
            <a:ext cx="8890200" cy="252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r>
              <a:rPr b="1" lang="bg-BG" sz="2200" strike="noStrike" u="none">
                <a:solidFill>
                  <a:srgbClr val="66ff66"/>
                </a:solidFill>
                <a:effectLst/>
                <a:uFillTx/>
                <a:latin typeface="Trebuchet MS"/>
                <a:ea typeface="DejaVu Sans"/>
              </a:rPr>
              <a:t>1) Başka ruh vergileri var mı?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3440" indent="-42228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Müzik, tapınma önderi (İncilde geçmiyor - 1.Kor 14:26)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3440" indent="-42228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Kötü ruhları kovmak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3440" indent="-42228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Şehit olmak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3440" indent="-42228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Bekar kalmak (1.Kor 7:7)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3440" indent="-422280">
              <a:lnSpc>
                <a:spcPct val="100000"/>
              </a:lnSpc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216000"/>
                <a:tab algn="l" pos="663480"/>
                <a:tab algn="l" pos="1112760"/>
                <a:tab algn="l" pos="1562040"/>
                <a:tab algn="l" pos="2011320"/>
                <a:tab algn="l" pos="2460600"/>
                <a:tab algn="l" pos="2909880"/>
                <a:tab algn="l" pos="3359160"/>
                <a:tab algn="l" pos="3808440"/>
                <a:tab algn="l" pos="4257720"/>
                <a:tab algn="l" pos="4707000"/>
                <a:tab algn="l" pos="5156280"/>
                <a:tab algn="l" pos="5605560"/>
                <a:tab algn="l" pos="6054840"/>
                <a:tab algn="l" pos="6504120"/>
                <a:tab algn="l" pos="6953400"/>
                <a:tab algn="l" pos="7402680"/>
                <a:tab algn="l" pos="7851600"/>
                <a:tab algn="l" pos="8300880"/>
                <a:tab algn="l" pos="8750160"/>
                <a:tab algn="l" pos="91994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İncili ezberlemek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endParaRPr b="0" lang="bg-BG" sz="149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195480"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</a:tabLst>
            </a:pPr>
            <a:endParaRPr b="0" lang="bg-BG" sz="149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>
            <a:off x="1130400" y="922320"/>
            <a:ext cx="2362320" cy="4896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SORULAR:</a:t>
            </a:r>
            <a:endParaRPr b="0" lang="bg-BG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64" name=""/>
          <p:cNvGrpSpPr/>
          <p:nvPr/>
        </p:nvGrpSpPr>
        <p:grpSpPr>
          <a:xfrm>
            <a:off x="1332000" y="3940200"/>
            <a:ext cx="7451640" cy="1411920"/>
            <a:chOff x="1332000" y="3940200"/>
            <a:chExt cx="7451640" cy="1411920"/>
          </a:xfrm>
        </p:grpSpPr>
        <p:pic>
          <p:nvPicPr>
            <p:cNvPr id="165" name="" descr=""/>
            <p:cNvPicPr/>
            <p:nvPr/>
          </p:nvPicPr>
          <p:blipFill>
            <a:blip r:embed="rId1"/>
            <a:stretch/>
          </p:blipFill>
          <p:spPr>
            <a:xfrm>
              <a:off x="2793240" y="3940200"/>
              <a:ext cx="1431360" cy="141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6" name="" descr=""/>
            <p:cNvPicPr/>
            <p:nvPr/>
          </p:nvPicPr>
          <p:blipFill>
            <a:blip r:embed="rId2"/>
            <a:stretch/>
          </p:blipFill>
          <p:spPr>
            <a:xfrm>
              <a:off x="5860800" y="3940200"/>
              <a:ext cx="1446840" cy="141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7" name="" descr=""/>
            <p:cNvPicPr/>
            <p:nvPr/>
          </p:nvPicPr>
          <p:blipFill>
            <a:blip r:embed="rId3"/>
            <a:stretch/>
          </p:blipFill>
          <p:spPr>
            <a:xfrm>
              <a:off x="4356720" y="3940200"/>
              <a:ext cx="1427400" cy="141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8" name="" descr=""/>
            <p:cNvPicPr/>
            <p:nvPr/>
          </p:nvPicPr>
          <p:blipFill>
            <a:blip r:embed="rId4"/>
            <a:stretch/>
          </p:blipFill>
          <p:spPr>
            <a:xfrm>
              <a:off x="7360920" y="3940200"/>
              <a:ext cx="1422720" cy="141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9" name="" descr=""/>
            <p:cNvPicPr/>
            <p:nvPr/>
          </p:nvPicPr>
          <p:blipFill>
            <a:blip r:embed="rId5"/>
            <a:stretch/>
          </p:blipFill>
          <p:spPr>
            <a:xfrm>
              <a:off x="1332000" y="3940200"/>
              <a:ext cx="1422720" cy="1411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0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6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f5f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"/>
          <p:cNvSpPr/>
          <p:nvPr/>
        </p:nvSpPr>
        <p:spPr>
          <a:xfrm>
            <a:off x="403560" y="1332000"/>
            <a:ext cx="9285840" cy="22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66ff66"/>
                </a:solidFill>
                <a:effectLst/>
                <a:uFillTx/>
                <a:latin typeface="Trebuchet MS"/>
                <a:ea typeface="DejaVu Sans"/>
              </a:rPr>
              <a:t>2) Rom 12 ve 1.Kor 12'de geçen ruh vergileri listelerin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5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000" strike="noStrike" u="none">
                <a:solidFill>
                  <a:srgbClr val="66ff66"/>
                </a:solidFill>
                <a:effectLst/>
                <a:uFillTx/>
                <a:latin typeface="Trebuchet MS"/>
                <a:ea typeface="DejaVu Sans"/>
              </a:rPr>
              <a:t>    arasındaki bağlantı nedir?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56052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Romalılar mektubu, Pavlus'un en sistematik mektubudur ve standart imanlı hayatını anlatıyor. Demek daha geneldir.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560520" indent="-20016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1.Kor mektubu, bir kilisenin problemlerini çözmek için yazıldı. Demek, çok özel bir durum için konuşuyor</a:t>
            </a:r>
            <a:r>
              <a:rPr b="1" lang="bg-BG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.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1130400" y="713880"/>
            <a:ext cx="2362320" cy="4896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98000" rIns="198000" tIns="46800" bIns="46800" anchor="ctr">
            <a:sp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26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SORULAR:</a:t>
            </a:r>
            <a:endParaRPr b="0" lang="bg-BG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rcRect l="8603" t="0" r="0" b="0"/>
          <a:stretch/>
        </p:blipFill>
        <p:spPr>
          <a:xfrm>
            <a:off x="6804000" y="3456000"/>
            <a:ext cx="2925360" cy="203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4" name=""/>
          <p:cNvSpPr/>
          <p:nvPr/>
        </p:nvSpPr>
        <p:spPr>
          <a:xfrm>
            <a:off x="393120" y="3672000"/>
            <a:ext cx="6122520" cy="1805400"/>
          </a:xfrm>
          <a:prstGeom prst="rect">
            <a:avLst/>
          </a:prstGeom>
          <a:solidFill>
            <a:srgbClr val="ccccc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62000" rIns="90000" tIns="45000" bIns="45000" anchor="t">
            <a:noAutofit/>
          </a:bodyPr>
          <a:p>
            <a:pPr marL="198360" indent="-19836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99"/>
              </a:buClr>
              <a:buSzPct val="45000"/>
              <a:buFont typeface="Wingdings" charset="2"/>
              <a:buChar char=""/>
              <a:tabLst>
                <a:tab algn="l" pos="198360"/>
                <a:tab algn="l" pos="646200"/>
                <a:tab algn="l" pos="1095480"/>
                <a:tab algn="l" pos="1544760"/>
                <a:tab algn="l" pos="1994040"/>
                <a:tab algn="l" pos="2443320"/>
                <a:tab algn="l" pos="2892600"/>
                <a:tab algn="l" pos="3341520"/>
                <a:tab algn="l" pos="3790800"/>
                <a:tab algn="l" pos="4240080"/>
                <a:tab algn="l" pos="4689360"/>
                <a:tab algn="l" pos="5138640"/>
                <a:tab algn="l" pos="5587920"/>
                <a:tab algn="l" pos="6037200"/>
                <a:tab algn="l" pos="6486480"/>
                <a:tab algn="l" pos="6935760"/>
                <a:tab algn="l" pos="7385040"/>
                <a:tab algn="l" pos="7834320"/>
                <a:tab algn="l" pos="8283600"/>
                <a:tab algn="l" pos="8732880"/>
                <a:tab algn="l" pos="91821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99"/>
                </a:solidFill>
                <a:effectLst/>
                <a:uFillTx/>
                <a:latin typeface="Trebuchet MS"/>
                <a:ea typeface="DejaVu Sans"/>
              </a:rPr>
              <a:t>Bir doktor hastayı iyileştirmek için bazı şeyler buyuruyor: ilaçlar, diyetalar, hareketler.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8360" indent="-19836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99"/>
              </a:buClr>
              <a:buSzPct val="45000"/>
              <a:buFont typeface="Wingdings" charset="2"/>
              <a:buChar char=""/>
              <a:tabLst>
                <a:tab algn="l" pos="198360"/>
                <a:tab algn="l" pos="646200"/>
                <a:tab algn="l" pos="1095480"/>
                <a:tab algn="l" pos="1544760"/>
                <a:tab algn="l" pos="1994040"/>
                <a:tab algn="l" pos="2443320"/>
                <a:tab algn="l" pos="2892600"/>
                <a:tab algn="l" pos="3341520"/>
                <a:tab algn="l" pos="3790800"/>
                <a:tab algn="l" pos="4240080"/>
                <a:tab algn="l" pos="4689360"/>
                <a:tab algn="l" pos="5138640"/>
                <a:tab algn="l" pos="5587920"/>
                <a:tab algn="l" pos="6037200"/>
                <a:tab algn="l" pos="6486480"/>
                <a:tab algn="l" pos="6935760"/>
                <a:tab algn="l" pos="7385040"/>
                <a:tab algn="l" pos="7834320"/>
                <a:tab algn="l" pos="8283600"/>
                <a:tab algn="l" pos="8732880"/>
                <a:tab algn="l" pos="91821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99"/>
                </a:solidFill>
                <a:effectLst/>
                <a:uFillTx/>
                <a:latin typeface="Trebuchet MS"/>
                <a:ea typeface="DejaVu Sans"/>
              </a:rPr>
              <a:t>Ama bu buyruklar her insan için geçerli kılmak yanlış oluyor.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8360" indent="-19836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>
                <a:srgbClr val="000099"/>
              </a:buClr>
              <a:buSzPct val="45000"/>
              <a:buFont typeface="Wingdings" charset="2"/>
              <a:buChar char=""/>
              <a:tabLst>
                <a:tab algn="l" pos="198360"/>
                <a:tab algn="l" pos="646200"/>
                <a:tab algn="l" pos="1095480"/>
                <a:tab algn="l" pos="1544760"/>
                <a:tab algn="l" pos="1994040"/>
                <a:tab algn="l" pos="2443320"/>
                <a:tab algn="l" pos="2892600"/>
                <a:tab algn="l" pos="3341520"/>
                <a:tab algn="l" pos="3790800"/>
                <a:tab algn="l" pos="4240080"/>
                <a:tab algn="l" pos="4689360"/>
                <a:tab algn="l" pos="5138640"/>
                <a:tab algn="l" pos="5587920"/>
                <a:tab algn="l" pos="6037200"/>
                <a:tab algn="l" pos="6486480"/>
                <a:tab algn="l" pos="6935760"/>
                <a:tab algn="l" pos="7385040"/>
                <a:tab algn="l" pos="7834320"/>
                <a:tab algn="l" pos="8283600"/>
                <a:tab algn="l" pos="8732880"/>
                <a:tab algn="l" pos="918216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bg-BG" sz="1800" strike="noStrike" u="none">
                <a:solidFill>
                  <a:srgbClr val="000099"/>
                </a:solidFill>
                <a:effectLst/>
                <a:uFillTx/>
                <a:latin typeface="Trebuchet MS"/>
                <a:ea typeface="DejaVu Sans"/>
              </a:rPr>
              <a:t>Korint kilisesi de hasta idi. Pavlus'un onlara yazdığı konular, normal imanlı hayatının standardı yansıtmıyor.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360" y="-21960"/>
            <a:ext cx="10120320" cy="654480"/>
          </a:xfrm>
          <a:prstGeom prst="rect">
            <a:avLst/>
          </a:prstGeom>
          <a:blipFill rotWithShape="0">
            <a:blip r:embed="rId2"/>
            <a:srcRect/>
            <a:tile tx="0" ty="0" sx="100000" sy="100000" algn="ctr"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3200" strike="noStrike" u="none">
                <a:solidFill>
                  <a:srgbClr val="ffbf00"/>
                </a:solidFill>
                <a:effectLst/>
                <a:uFillTx/>
                <a:latin typeface="Constantia"/>
                <a:ea typeface="DejaVu Sans"/>
              </a:rPr>
              <a:t>Ruh vergileri nedir?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969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1"/>
          <a:stretch/>
        </p:blipFill>
        <p:spPr>
          <a:xfrm>
            <a:off x="432000" y="324000"/>
            <a:ext cx="4108320" cy="194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" descr=""/>
          <p:cNvPicPr/>
          <p:nvPr/>
        </p:nvPicPr>
        <p:blipFill>
          <a:blip r:embed="rId2"/>
          <a:srcRect l="15926" t="22046" r="4701" b="9913"/>
          <a:stretch/>
        </p:blipFill>
        <p:spPr>
          <a:xfrm>
            <a:off x="2268000" y="2052000"/>
            <a:ext cx="4104000" cy="205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"/>
          <p:cNvSpPr txBox="1"/>
          <p:nvPr/>
        </p:nvSpPr>
        <p:spPr>
          <a:xfrm>
            <a:off x="6696000" y="864000"/>
            <a:ext cx="2484000" cy="715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1" lang="bg-BG" sz="4400" strike="noStrike" u="none">
                <a:solidFill>
                  <a:srgbClr val="eee8aa"/>
                </a:solidFill>
                <a:effectLst/>
                <a:uFillTx/>
                <a:latin typeface="Arial"/>
              </a:rPr>
              <a:t>TALANT</a:t>
            </a:r>
            <a:endParaRPr b="1" lang="bg-BG" sz="4400" strike="noStrike" u="none">
              <a:solidFill>
                <a:srgbClr val="eee8aa"/>
              </a:solidFill>
              <a:effectLst/>
              <a:uFillTx/>
              <a:latin typeface="Arial"/>
            </a:endParaRPr>
          </a:p>
        </p:txBody>
      </p:sp>
      <p:sp>
        <p:nvSpPr>
          <p:cNvPr id="179" name=""/>
          <p:cNvSpPr txBox="1"/>
          <p:nvPr/>
        </p:nvSpPr>
        <p:spPr>
          <a:xfrm>
            <a:off x="648000" y="2052000"/>
            <a:ext cx="1188000" cy="43200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txBody>
          <a:bodyPr lIns="90000" rIns="90000" tIns="45000" bIns="45000" anchor="ctr" anchorCtr="1">
            <a:spAutoFit/>
          </a:bodyPr>
          <a:p>
            <a:pPr algn="ctr"/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 ağırlık</a:t>
            </a:r>
            <a:endParaRPr b="1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"/>
          <p:cNvSpPr txBox="1"/>
          <p:nvPr/>
        </p:nvSpPr>
        <p:spPr>
          <a:xfrm>
            <a:off x="2592000" y="3888000"/>
            <a:ext cx="1188000" cy="43200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txBody>
          <a:bodyPr lIns="90000" rIns="90000" tIns="45000" bIns="45000" anchor="ctr" anchorCtr="1">
            <a:spAutoFit/>
          </a:bodyPr>
          <a:p>
            <a:pPr algn="ctr"/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 para</a:t>
            </a:r>
            <a:endParaRPr b="1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1" name="" descr=""/>
          <p:cNvPicPr/>
          <p:nvPr/>
        </p:nvPicPr>
        <p:blipFill>
          <a:blip r:embed="rId3"/>
          <a:stretch/>
        </p:blipFill>
        <p:spPr>
          <a:xfrm>
            <a:off x="5555160" y="2844000"/>
            <a:ext cx="3408840" cy="2241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"/>
          <p:cNvSpPr txBox="1"/>
          <p:nvPr/>
        </p:nvSpPr>
        <p:spPr>
          <a:xfrm>
            <a:off x="5868000" y="4883040"/>
            <a:ext cx="1512000" cy="43200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pPr algn="ctr"/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 yetenek</a:t>
            </a:r>
            <a:endParaRPr b="1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fad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>
            <a:off x="360000" y="1548000"/>
            <a:ext cx="3959280" cy="331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12:2-3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 Biliyorsunuz, bir vakıt Allahsız milletlerden idiniz. Ve, sanki sizi dartan biri vardı. Konuşamayan putlara götürülürdünüz (ölüme götürülür gibi).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 Onun için size şunu bildireyim: Allahın Ruhundan konuşan hiç kimse "İsa lanet olsun!" diyemez. Ve Kutsal Ruh'tan olmadıkça kimse "Rab İsa!" diyemez.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Ruhsal vergiler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>
            <a:off x="360000" y="1548000"/>
            <a:ext cx="4391640" cy="255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12:5-6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4 Türlü türlü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vergiler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var, ama Ruh aynıdır.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5 Türlü türlü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hizmetler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var, ama Rab aynıdır.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6 Türlü türlü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mucizeler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var, ama Allah aynıdır. Herkeste işleyen ve her şeyi meydana getiren Odur.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Ruhsal vergiler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360000" y="1296000"/>
            <a:ext cx="4931640" cy="421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12:5-6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7 Ama hepsinin yararı için Ruh kendini herkeste belli ediyor: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 Birisine Ruh'tan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bilgi ile konuşmak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verildi. Başkasına aynı Ruh'a göre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anlayış ile konuşmak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verildi.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 Gene başkasına aynı Ruh'la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iman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verildi. Başkasına da aynı Ruh'la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şifalama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vergisi verildi.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 Başkasına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mucize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yapmak,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başkasına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peygamberlik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başkasına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ruhları fark etmek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başkasına türlü türlü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diller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başkasına gene o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dilleri çevirmek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verildi.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Ruhsal vergiler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360000" y="1296000"/>
            <a:ext cx="4931640" cy="151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12:11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Bütün bunları yaptıran tek ve aynı Ruhtur. O da bunları, kendisi nasıl uygun görürse, herkese veriyor.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1) Ruhsal vergiler birlik getiriyor (12:1-11)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360000" y="1296000"/>
            <a:ext cx="4931640" cy="323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12:12-13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 Beden birdir, ama parçaları çoktur. Hepsi de bir bedenin parçalarıdır. Ama ne kadar kalabalık olsunlar, gene de tek bir bedendirler. Mesih de öyledir.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 İster Yahudi ister Grek olsun,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ister köle ister serbest kişi olsun,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hepimiz tek bir Ruh ile tek bir bedenin içine vaftiz olduk.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Hepimiz de tek bir Ruhtan içtik.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540360"/>
                <a:tab algn="l" pos="900360"/>
                <a:tab algn="l" pos="1260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(12:12-26)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360000" y="1296000"/>
            <a:ext cx="6767640" cy="367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12:14-19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14 Beden gene tek bir parçadan değildir, ama çok parçalardandır.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15 Diyelim ayak şöyle konuşsun: "Madem bir el değilim, bedende yerim yok." O vakıt sahiden mi bedende onun yeri yok?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16 Ya da kulak şöyle konuşsun: "Madem bir göz değilim, bedende yerim yok." O vakıt sahiden mi bedende onun yeri yok?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17 Bütün beden göz olsaydı, işitmek nasıl olacaydı? Eger hepsi işitmek olsaydı, koklamak nasıl olacaydı?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18 Şimdi de Allah parçaların her birine, Onun istediği gibi, bedenin içinde kendi yerini verdi.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19 Eger hepsi aynı parça olsalardı, beden ne olacaydı?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540360"/>
                <a:tab algn="l" pos="900360"/>
                <a:tab algn="l" pos="1260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(12:12-26)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360000" y="1296000"/>
            <a:ext cx="6767640" cy="367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12:20-24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20 Şimdi de parçalar çok, ama beden birdir.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21 Göz ele diyemez ki, "Sen bana lazım değilsin". Ve gene, kafa ayaklara diyemez ki, "Siz bana lazım değilsiniz."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22 Tam tersi! Bedenin hangi parçalarını daha zayıf sayıyoruz, onlara daha fazla saygı gösteriyoruz.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23 Bedenin hangi parçaları daha az saygılı ise, onlara daha fazla saygı gösteriyoruz. Ve süslü olmayan parçalarımızı daha fazla süslüyoruz.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24 Ama süslü parçalarımızın zaten buna ihtiyaçları yok. Ama Allah bedeni öyle düzdü ki, daha düşük parçalara daha büyük saygınlık verdi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540360"/>
                <a:tab algn="l" pos="900360"/>
                <a:tab algn="l" pos="1260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(12:12-26)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360000" y="1296000"/>
            <a:ext cx="3419640" cy="3671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12:25-27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25 Öyle ki, bedende ayrılık olmasın, ama parçalar aynı derecede birbirlerine baksınlar: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26 Bir parça acı çekerse, bütün parçalar acı çekiyorlar. Bir parça şerefli olursa, bütün parçalar onunla seviniyor.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27 Mesihin bedeni sizsiniz, ve birbirinizin parçalarısınız.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7000"/>
              </a:lnSpc>
              <a:spcBef>
                <a:spcPts val="11"/>
              </a:spcBef>
              <a:spcAft>
                <a:spcPts val="11"/>
              </a:spcAft>
              <a:tabLst>
                <a:tab algn="l" pos="540360"/>
                <a:tab algn="l" pos="900360"/>
                <a:tab algn="l" pos="1260360"/>
              </a:tabLst>
            </a:pPr>
            <a:r>
              <a:rPr b="1" lang="de-DE" sz="2000" strike="noStrike" u="none">
                <a:solidFill>
                  <a:srgbClr val="00008b"/>
                </a:solidFill>
                <a:effectLst/>
                <a:uFillTx/>
                <a:latin typeface="Trebuchet MS"/>
                <a:ea typeface="DejaVu Sans"/>
              </a:rPr>
              <a:t>2) Bedenin içinde farklılık ve birlik var (12:12-27)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360000" y="1296000"/>
            <a:ext cx="3203640" cy="3779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12:28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Allah da topluluğun içinde kimi kişilere şu vazifeleri verdi: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en başta apostollar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ikinci olarak peygamberler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üçüncü olarak muallimler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sonra mucizeler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daha sonra şifa vergileri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yardımcılık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organizasyonculuk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- türlü türlü diller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Kimi ruh vergileri daha büyük (12:28-31)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>
            <a:off x="360000" y="1296000"/>
            <a:ext cx="3635640" cy="2483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12:29-31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apostol mu?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peygamber mi?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muallim mi?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mucize mı yapıyor?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Herkeste şifa vergisi mi var?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dillerde konuşabilir mi?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Herkes dilleri çevirebilir mi?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Kimi ruh vergileri daha büyük (12:28-31)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360000" y="1296000"/>
            <a:ext cx="2231640" cy="183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12:31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Uğraşın, daha iyi vergileri alasınız.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Ve şimdi size daha da üstün bir yol göstereyim: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>
            <a:off x="324000" y="755640"/>
            <a:ext cx="647892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3) Kimi ruh vergileri daha büyük (12:28-31)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>
            <a:off x="360000" y="1296000"/>
            <a:ext cx="5255640" cy="399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13:1-3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 Diyelim, insanların ve meleklerin dilleri ile konuşuyorum, ama sevgim yok. O vakıt gürültü yapan bir bakır ve öten bir zil olurum.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2 Ve diyelim bende peygamberlik var, bütün saklı şeyleri biliyorum ve her türlü bilgim var. Diyelim, bende sonsuz iman var, öyle ki, balkanları bile havaya kaldırıyorum. Ama sevgim yok. O vakıt bir hiçim.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3 Ve diyelim, her şeyimi fukaralara dağıtırıyorum, ya da bedenimi teslim ediyorum yaksınlar. Ama sevgim yok. O vakıt bunun bana hiç faydası olmaz.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324000" y="755640"/>
            <a:ext cx="863964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>
            <a:off x="360000" y="1296000"/>
            <a:ext cx="5903640" cy="399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13:4-7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sabırlıdır ve yavaştır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kıskanmaz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kendini yükseltirmez, yüksek gönüllü olmaz.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ayıp bir şey yapmaz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kendi faydasını aramaz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kolay kolay öfkelenmez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kötülüğün hesabını tutmaz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haksızlığa sevinmez, ama doğruluğa sevinir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Sevgi herşeyi örter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şeye inanır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şeye umut eder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buClr>
                <a:srgbClr val="000000"/>
              </a:buClr>
              <a:buSzPct val="5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her şeye dayanır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324000" y="755640"/>
            <a:ext cx="863964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360000" y="1296000"/>
            <a:ext cx="3851640" cy="399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13:8-10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8 Sevginin sonu olmayacak.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peygamberlikler dersen, onlar ortadan kalkacak.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Diller dersen, onlar bitecek.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Bilgi dersen, o da ortadan kalkacak.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9 Çünkü bilgimiz sade bir parçadır;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peygamberliklerimiz de sade bir parçadır.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10 Ama bütün olan geldi mi, parçalı olan şeyler ortadan kalkacak.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"/>
          <p:cNvSpPr/>
          <p:nvPr/>
        </p:nvSpPr>
        <p:spPr>
          <a:xfrm>
            <a:off x="324000" y="755640"/>
            <a:ext cx="863964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"/>
          <p:cNvSpPr/>
          <p:nvPr/>
        </p:nvSpPr>
        <p:spPr>
          <a:xfrm>
            <a:off x="0" y="0"/>
            <a:ext cx="10090440" cy="562320"/>
          </a:xfrm>
          <a:prstGeom prst="rect">
            <a:avLst/>
          </a:prstGeom>
          <a:solidFill>
            <a:srgbClr val="383d3c">
              <a:alpha val="9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24920" bIns="45000" anchor="ctr">
            <a:noAutofit/>
          </a:bodyPr>
          <a:p>
            <a:pPr marL="360360" indent="-360360" algn="ctr">
              <a:lnSpc>
                <a:spcPct val="83000"/>
              </a:lnSpc>
              <a:spcBef>
                <a:spcPts val="213"/>
              </a:spcBef>
              <a:spcAft>
                <a:spcPts val="213"/>
              </a:spcAft>
              <a:tabLst>
                <a:tab algn="l" pos="0"/>
              </a:tabLst>
            </a:pPr>
            <a:r>
              <a:rPr b="1" lang="de-DE" sz="24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8. Problem:   RUH VERGİLERİ  (b. 12-14)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"/>
          <p:cNvSpPr/>
          <p:nvPr/>
        </p:nvSpPr>
        <p:spPr>
          <a:xfrm>
            <a:off x="360000" y="1296000"/>
            <a:ext cx="3851640" cy="3995640"/>
          </a:xfrm>
          <a:prstGeom prst="rect">
            <a:avLst/>
          </a:prstGeom>
          <a:solidFill>
            <a:srgbClr val="ffefd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5184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8b4513"/>
                </a:solidFill>
                <a:effectLst/>
                <a:uFillTx/>
                <a:latin typeface="Trebuchet MS"/>
                <a:ea typeface="DejaVu Sans"/>
              </a:rPr>
              <a:t>1.Kor 13:11-13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11 Henüz kızan iken, kızan gibi konuşurdum, kızan gibi düşünürdüm. Ama erkek olunca, kızanca şeyleri geride braktım.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12 Şimdi herşeyi bulanık görüyoruz, bir bakır aynaya bakarmış gibi. Ama o vakıt yüz yüze görüşecez.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Şimdi ancak bir parça biliyorum. Ama o vakıt öyle bilecem ki, aynı nasıl Rab beni biliyor.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13 Şimdi, kalıcı olan üç şey var: iman, umut, sevgi. 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"/>
              </a:spcBef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bunun en büyüğü sevgidir.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324000" y="755640"/>
            <a:ext cx="8639640" cy="3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000080"/>
                </a:solidFill>
                <a:effectLst/>
                <a:uFillTx/>
                <a:latin typeface="Trebuchet MS"/>
                <a:ea typeface="DejaVu Sans"/>
              </a:rPr>
              <a:t>4) Sevgiyi aramak, ruhsal vergileri aramaktan daha önemli (13:1-13)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>
            <a:off x="7344000" y="4392360"/>
            <a:ext cx="25909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Ama </a:t>
            </a:r>
            <a:r>
              <a:rPr b="1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RABBİN SOFRASI</a:t>
            </a: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DejaVu Sans"/>
              </a:rPr>
              <a:t> konusunda bütün kilise yanlış anlayışta idi.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45983</TotalTime>
  <Application>LibreOffice/25.8.3.2$Windows_X86_64 LibreOffice_project/8ca8d55c161d602844f5428fa4b58097424e324e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2025-06-25T07:42:56Z</dcterms:created>
  <dc:creator/>
  <dc:description/>
  <dc:language>bg-BG</dc:language>
  <cp:lastModifiedBy/>
  <cp:lastPrinted>2025-11-22T14:01:31Z</cp:lastPrinted>
  <dcterms:modified xsi:type="dcterms:W3CDTF">2026-01-16T21:01:54Z</dcterms:modified>
  <cp:revision>388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