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presProps.xml" ContentType="application/vnd.openxmlformats-officedocument.presentationml.presProps+xml"/>
  <Override PartName="/ppt/media/image18.jpeg" ContentType="image/jpeg"/>
  <Override PartName="/ppt/media/image1.jpeg" ContentType="image/jpeg"/>
  <Override PartName="/ppt/media/image2.jpeg" ContentType="image/jpeg"/>
  <Override PartName="/ppt/media/image4.jpeg" ContentType="image/jpeg"/>
  <Override PartName="/ppt/media/image5.png" ContentType="image/png"/>
  <Override PartName="/ppt/media/image3.jpeg" ContentType="image/jpeg"/>
  <Override PartName="/ppt/media/image6.jpeg" ContentType="image/jpeg"/>
  <Override PartName="/ppt/media/image7.jpeg" ContentType="image/jpeg"/>
  <Override PartName="/ppt/media/image11.jpeg" ContentType="image/jpeg"/>
  <Override PartName="/ppt/media/image8.jpeg" ContentType="image/jpeg"/>
  <Override PartName="/ppt/media/image10.jpeg" ContentType="image/jpeg"/>
  <Override PartName="/ppt/media/image9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jpeg" ContentType="image/jpeg"/>
  <Override PartName="/ppt/media/image31.jpeg" ContentType="image/jpeg"/>
  <Override PartName="/ppt/media/image32.jpeg" ContentType="image/jpeg"/>
  <Override PartName="/ppt/media/image33.png" ContentType="image/png"/>
  <Override PartName="/ppt/media/image34.jpeg" ContentType="image/jpeg"/>
  <Override PartName="/ppt/media/image35.jpeg" ContentType="image/jpeg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_rels/slide22.xml.rels" ContentType="application/vnd.openxmlformats-package.relationships+xml"/>
  <Override PartName="/ppt/slides/_rels/slide18.xml.rels" ContentType="application/vnd.openxmlformats-package.relationships+xml"/>
  <Override PartName="/ppt/slides/_rels/slide1.xml.rels" ContentType="application/vnd.openxmlformats-package.relationships+xml"/>
  <Override PartName="/ppt/slides/_rels/slide20.xml.rels" ContentType="application/vnd.openxmlformats-package.relationships+xml"/>
  <Override PartName="/ppt/slides/_rels/slide2.xml.rels" ContentType="application/vnd.openxmlformats-package.relationships+xml"/>
  <Override PartName="/ppt/slides/_rels/slide2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9.xml.rels" ContentType="application/vnd.openxmlformats-package.relationshi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4" r:id="rId3"/>
    <p:sldMasterId id="2147483656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6.xml"/><Relationship Id="rId4" Type="http://schemas.openxmlformats.org/officeDocument/2006/relationships/slideMaster" Target="slideMasters/slideMaster7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3280" y="546480"/>
            <a:ext cx="903780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6240" cy="328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>
          <a:xfrm>
            <a:off x="3448080" y="5165640"/>
            <a:ext cx="31626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>
          <a:xfrm>
            <a:off x="7227360" y="5165640"/>
            <a:ext cx="23148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D8C8A80D-FA3B-47BC-9D84-D36423597B6A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>
          <a:xfrm>
            <a:off x="502920" y="5165640"/>
            <a:ext cx="23148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3280" y="546480"/>
            <a:ext cx="903780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6240" cy="328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3448080" y="5165640"/>
            <a:ext cx="31626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7227360" y="5165640"/>
            <a:ext cx="23148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036823B3-D37E-4CF9-8098-EB69C00D12C2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502920" y="5165640"/>
            <a:ext cx="23148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3280" y="546480"/>
            <a:ext cx="903780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6240" cy="328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ftr" idx="7"/>
          </p:nvPr>
        </p:nvSpPr>
        <p:spPr>
          <a:xfrm>
            <a:off x="3448080" y="5165640"/>
            <a:ext cx="31626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sldNum" idx="8"/>
          </p:nvPr>
        </p:nvSpPr>
        <p:spPr>
          <a:xfrm>
            <a:off x="7227360" y="5165640"/>
            <a:ext cx="23148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F7C8E9E4-03EC-4DC5-83D3-D736623319C9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dt" idx="9"/>
          </p:nvPr>
        </p:nvSpPr>
        <p:spPr>
          <a:xfrm>
            <a:off x="502920" y="5165640"/>
            <a:ext cx="23148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03280" y="546480"/>
            <a:ext cx="903780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ftr" idx="10"/>
          </p:nvPr>
        </p:nvSpPr>
        <p:spPr>
          <a:xfrm>
            <a:off x="3448080" y="5165640"/>
            <a:ext cx="31626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sldNum" idx="11"/>
          </p:nvPr>
        </p:nvSpPr>
        <p:spPr>
          <a:xfrm>
            <a:off x="7227360" y="5165640"/>
            <a:ext cx="23148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23D957B8-79C7-4096-A2CD-552565CB7F7D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dt" idx="12"/>
          </p:nvPr>
        </p:nvSpPr>
        <p:spPr>
          <a:xfrm>
            <a:off x="502920" y="5165640"/>
            <a:ext cx="23148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0200" cy="32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280" y="546480"/>
            <a:ext cx="903780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ftr" idx="13"/>
          </p:nvPr>
        </p:nvSpPr>
        <p:spPr>
          <a:xfrm>
            <a:off x="3448080" y="5165640"/>
            <a:ext cx="31626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sldNum" idx="14"/>
          </p:nvPr>
        </p:nvSpPr>
        <p:spPr>
          <a:xfrm>
            <a:off x="7227360" y="5165640"/>
            <a:ext cx="23148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8A7010C8-92DD-4CC5-8F07-8C6C1AFCB8FB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dt" idx="15"/>
          </p:nvPr>
        </p:nvSpPr>
        <p:spPr>
          <a:xfrm>
            <a:off x="502920" y="5165640"/>
            <a:ext cx="23148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0200" cy="32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3280" y="370800"/>
            <a:ext cx="903780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bg-BG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560" cy="32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A0CC819C-D2C5-481F-9D9C-56CFA2607BC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3280" y="546120"/>
            <a:ext cx="903780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ftr" idx="19"/>
          </p:nvPr>
        </p:nvSpPr>
        <p:spPr>
          <a:xfrm>
            <a:off x="3448080" y="5165640"/>
            <a:ext cx="31626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 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sldNum" idx="20"/>
          </p:nvPr>
        </p:nvSpPr>
        <p:spPr>
          <a:xfrm>
            <a:off x="7227360" y="5165640"/>
            <a:ext cx="23148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DC98FC48-CAB7-4270-93B1-91723A81D663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1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dt" idx="21"/>
          </p:nvPr>
        </p:nvSpPr>
        <p:spPr>
          <a:xfrm>
            <a:off x="502920" y="5165640"/>
            <a:ext cx="23148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0560" cy="32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03280" y="546120"/>
            <a:ext cx="903780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ftr" idx="22"/>
          </p:nvPr>
        </p:nvSpPr>
        <p:spPr>
          <a:xfrm>
            <a:off x="3448080" y="5165640"/>
            <a:ext cx="31626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sldNum" idx="23"/>
          </p:nvPr>
        </p:nvSpPr>
        <p:spPr>
          <a:xfrm>
            <a:off x="7227360" y="5165640"/>
            <a:ext cx="23148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CBF275D2-F533-4B7A-852B-AAD64177FADD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dt" idx="24"/>
          </p:nvPr>
        </p:nvSpPr>
        <p:spPr>
          <a:xfrm>
            <a:off x="502920" y="5165640"/>
            <a:ext cx="23148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0560" cy="32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3280" y="546120"/>
            <a:ext cx="903780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ftr" idx="25"/>
          </p:nvPr>
        </p:nvSpPr>
        <p:spPr>
          <a:xfrm>
            <a:off x="3448080" y="5165640"/>
            <a:ext cx="31626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sldNum" idx="26"/>
          </p:nvPr>
        </p:nvSpPr>
        <p:spPr>
          <a:xfrm>
            <a:off x="7227360" y="5165640"/>
            <a:ext cx="23148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69F13F3A-A5AE-40E3-844B-4501BE7EBD78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dt" idx="27"/>
          </p:nvPr>
        </p:nvSpPr>
        <p:spPr>
          <a:xfrm>
            <a:off x="502920" y="5165640"/>
            <a:ext cx="23148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0560" cy="32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3280" y="546120"/>
            <a:ext cx="903780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0200" cy="32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ftr" idx="28"/>
          </p:nvPr>
        </p:nvSpPr>
        <p:spPr>
          <a:xfrm>
            <a:off x="3448080" y="5165640"/>
            <a:ext cx="31626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sldNum" idx="29"/>
          </p:nvPr>
        </p:nvSpPr>
        <p:spPr>
          <a:xfrm>
            <a:off x="7227360" y="5165640"/>
            <a:ext cx="23148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8C9AF452-71DC-4D84-B6BD-94B965D251B6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dt" idx="30"/>
          </p:nvPr>
        </p:nvSpPr>
        <p:spPr>
          <a:xfrm>
            <a:off x="502920" y="5165640"/>
            <a:ext cx="23148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3" Type="http://schemas.openxmlformats.org/officeDocument/2006/relationships/slideLayout" Target="../slideLayouts/slideLayout8.xml"/><Relationship Id="rId4" Type="http://schemas.openxmlformats.org/officeDocument/2006/relationships/slideLayout" Target="../slideLayouts/slideLayout9.xml"/><Relationship Id="rId5" Type="http://schemas.openxmlformats.org/officeDocument/2006/relationships/slideLayout" Target="../slideLayouts/slideLayout1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3280" y="545760"/>
            <a:ext cx="903780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ftr" idx="16"/>
          </p:nvPr>
        </p:nvSpPr>
        <p:spPr>
          <a:xfrm>
            <a:off x="3448080" y="5165640"/>
            <a:ext cx="31626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sldNum" idx="17"/>
          </p:nvPr>
        </p:nvSpPr>
        <p:spPr>
          <a:xfrm>
            <a:off x="7227360" y="5165640"/>
            <a:ext cx="23148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04DD34D5-E604-40CB-A79B-970D7A9255F2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dt" idx="18"/>
          </p:nvPr>
        </p:nvSpPr>
        <p:spPr>
          <a:xfrm>
            <a:off x="502920" y="5165640"/>
            <a:ext cx="231480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2"/>
    <p:sldLayoutId id="2147483658" r:id="rId3"/>
    <p:sldLayoutId id="2147483659" r:id="rId4"/>
    <p:sldLayoutId id="2147483660" r:id="rId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image" Target="../media/image6.jpeg"/><Relationship Id="rId4" Type="http://schemas.openxmlformats.org/officeDocument/2006/relationships/slideLayout" Target="../slideLayouts/slideLayout8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8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9.jpeg"/><Relationship Id="rId3" Type="http://schemas.openxmlformats.org/officeDocument/2006/relationships/image" Target="../media/image3.jpeg"/><Relationship Id="rId4" Type="http://schemas.openxmlformats.org/officeDocument/2006/relationships/slideLayout" Target="../slideLayouts/slideLayout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jpeg"/><Relationship Id="rId3" Type="http://schemas.openxmlformats.org/officeDocument/2006/relationships/image" Target="../media/image12.jpeg"/><Relationship Id="rId4" Type="http://schemas.openxmlformats.org/officeDocument/2006/relationships/slideLayout" Target="../slideLayouts/slideLayout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7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jpeg"/><Relationship Id="rId3" Type="http://schemas.openxmlformats.org/officeDocument/2006/relationships/slideLayout" Target="../slideLayouts/slideLayout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7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7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7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image" Target="../media/image21.jpeg"/><Relationship Id="rId3" Type="http://schemas.openxmlformats.org/officeDocument/2006/relationships/slideLayout" Target="../slideLayouts/slideLayout7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jpeg"/><Relationship Id="rId3" Type="http://schemas.openxmlformats.org/officeDocument/2006/relationships/slideLayout" Target="../slideLayouts/slideLayout7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image" Target="../media/image25.jpeg"/><Relationship Id="rId3" Type="http://schemas.openxmlformats.org/officeDocument/2006/relationships/image" Target="../media/image26.jpeg"/><Relationship Id="rId4" Type="http://schemas.openxmlformats.org/officeDocument/2006/relationships/slideLayout" Target="../slideLayouts/slideLayout7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image" Target="../media/image28.jpeg"/><Relationship Id="rId3" Type="http://schemas.openxmlformats.org/officeDocument/2006/relationships/slideLayout" Target="../slideLayouts/slideLayout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slideLayout" Target="../slideLayouts/slideLayout7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slideLayout" Target="../slideLayouts/slideLayout7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slideLayout" Target="../slideLayouts/slideLayout8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slideLayout" Target="../slideLayouts/slideLayout7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image" Target="../media/image34.jpeg"/><Relationship Id="rId3" Type="http://schemas.openxmlformats.org/officeDocument/2006/relationships/slideLayout" Target="../slideLayouts/slideLayout7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slideLayout" Target="../slideLayouts/slideLayout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0088640" cy="5681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" name=""/>
          <p:cNvSpPr/>
          <p:nvPr/>
        </p:nvSpPr>
        <p:spPr>
          <a:xfrm>
            <a:off x="3311640" y="852480"/>
            <a:ext cx="5753160" cy="65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34280" bIns="45000" anchor="t">
            <a:noAutofit/>
          </a:bodyPr>
          <a:p>
            <a:pPr>
              <a:lnSpc>
                <a:spcPct val="84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4400" strike="noStrike" u="none">
                <a:solidFill>
                  <a:srgbClr val="0000cd"/>
                </a:solidFill>
                <a:effectLst/>
                <a:uFillTx/>
                <a:latin typeface="Palatino Linotype"/>
                <a:ea typeface="DejaVu Sans"/>
              </a:rPr>
              <a:t>1. Korintliler</a:t>
            </a:r>
            <a:r>
              <a:rPr b="1" lang="de-DE" sz="4000" strike="noStrike" u="none">
                <a:solidFill>
                  <a:srgbClr val="000000"/>
                </a:solidFill>
                <a:effectLst/>
                <a:uFillTx/>
                <a:latin typeface="Palatino Linotype"/>
                <a:ea typeface="DejaVu Sans"/>
              </a:rPr>
              <a:t> </a:t>
            </a:r>
            <a:r>
              <a:rPr b="1" lang="de-DE" sz="4000" strike="noStrike" u="none">
                <a:solidFill>
                  <a:srgbClr val="696969"/>
                </a:solidFill>
                <a:effectLst/>
                <a:uFillTx/>
                <a:latin typeface="Palatino Linotype"/>
                <a:ea typeface="DejaVu Sans"/>
              </a:rPr>
              <a:t>mektubu</a:t>
            </a:r>
            <a:endParaRPr b="0" lang="bg-BG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"/>
          <p:cNvSpPr/>
          <p:nvPr/>
        </p:nvSpPr>
        <p:spPr>
          <a:xfrm>
            <a:off x="3780000" y="304920"/>
            <a:ext cx="5033880" cy="51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1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b22222"/>
                </a:solidFill>
                <a:effectLst/>
                <a:uFillTx/>
                <a:latin typeface="Tahoma"/>
                <a:ea typeface="DejaVu Sans"/>
              </a:rPr>
              <a:t>Kaos Kilisesi Korint</a:t>
            </a:r>
            <a:endParaRPr b="0" lang="bg-BG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"/>
          <p:cNvSpPr/>
          <p:nvPr/>
        </p:nvSpPr>
        <p:spPr>
          <a:xfrm>
            <a:off x="2268000" y="4823280"/>
            <a:ext cx="7555320" cy="641520"/>
          </a:xfrm>
          <a:prstGeom prst="rect">
            <a:avLst/>
          </a:prstGeom>
          <a:solidFill>
            <a:srgbClr val="f0e68c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5800" bIns="45000" anchor="ctr">
            <a:noAutofit/>
          </a:bodyPr>
          <a:p>
            <a:pPr algn="ctr">
              <a:lnSpc>
                <a:spcPct val="97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Ders 12 – RUHSAL VERGİLER </a:t>
            </a:r>
            <a:r>
              <a:rPr b="1" lang="de-DE" sz="2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(bölüm 12-14) </a:t>
            </a:r>
            <a:endParaRPr b="0" lang="bg-BG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"/>
          <p:cNvGrpSpPr/>
          <p:nvPr/>
        </p:nvGrpSpPr>
        <p:grpSpPr>
          <a:xfrm>
            <a:off x="2313000" y="620640"/>
            <a:ext cx="4510440" cy="4510440"/>
            <a:chOff x="2313000" y="620640"/>
            <a:chExt cx="4510440" cy="4510440"/>
          </a:xfrm>
        </p:grpSpPr>
        <p:sp>
          <p:nvSpPr>
            <p:cNvPr id="59" name=""/>
            <p:cNvSpPr/>
            <p:nvPr/>
          </p:nvSpPr>
          <p:spPr>
            <a:xfrm>
              <a:off x="3932280" y="828720"/>
              <a:ext cx="239760" cy="328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60840" bIns="45000" anchor="t">
              <a:noAutofit/>
            </a:bodyPr>
            <a:p>
              <a:pPr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0" lang="de-DE" sz="18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DejaVu Sans"/>
                </a:rPr>
                <a:t>„</a:t>
              </a:r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60" name="" descr=""/>
            <p:cNvPicPr/>
            <p:nvPr/>
          </p:nvPicPr>
          <p:blipFill>
            <a:blip r:embed="rId1"/>
            <a:stretch/>
          </p:blipFill>
          <p:spPr>
            <a:xfrm>
              <a:off x="2313000" y="620640"/>
              <a:ext cx="4510440" cy="45104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61" name=""/>
            <p:cNvSpPr/>
            <p:nvPr/>
          </p:nvSpPr>
          <p:spPr>
            <a:xfrm>
              <a:off x="4687920" y="830160"/>
              <a:ext cx="522360" cy="412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2" name=""/>
            <p:cNvSpPr/>
            <p:nvPr/>
          </p:nvSpPr>
          <p:spPr>
            <a:xfrm>
              <a:off x="5372280" y="1082520"/>
              <a:ext cx="522360" cy="413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2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3" name=""/>
            <p:cNvSpPr/>
            <p:nvPr/>
          </p:nvSpPr>
          <p:spPr>
            <a:xfrm>
              <a:off x="5948280" y="1622520"/>
              <a:ext cx="522720" cy="412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3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4" name=""/>
            <p:cNvSpPr/>
            <p:nvPr/>
          </p:nvSpPr>
          <p:spPr>
            <a:xfrm>
              <a:off x="6200640" y="2343240"/>
              <a:ext cx="522720" cy="412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4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5" name=""/>
            <p:cNvSpPr/>
            <p:nvPr/>
          </p:nvSpPr>
          <p:spPr>
            <a:xfrm>
              <a:off x="6200640" y="3027240"/>
              <a:ext cx="522720" cy="413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5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6" name=""/>
            <p:cNvSpPr/>
            <p:nvPr/>
          </p:nvSpPr>
          <p:spPr>
            <a:xfrm>
              <a:off x="5911920" y="3747960"/>
              <a:ext cx="522360" cy="413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6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7" name=""/>
            <p:cNvSpPr/>
            <p:nvPr/>
          </p:nvSpPr>
          <p:spPr>
            <a:xfrm>
              <a:off x="5335560" y="4216320"/>
              <a:ext cx="522720" cy="412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2f4f4f"/>
                  </a:solidFill>
                  <a:effectLst/>
                  <a:uFillTx/>
                  <a:latin typeface="Arial"/>
                  <a:ea typeface="DejaVu Sans"/>
                </a:rPr>
                <a:t>7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8" name=""/>
            <p:cNvSpPr/>
            <p:nvPr/>
          </p:nvSpPr>
          <p:spPr>
            <a:xfrm>
              <a:off x="4687920" y="4503600"/>
              <a:ext cx="522360" cy="413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8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9" name=""/>
            <p:cNvSpPr/>
            <p:nvPr/>
          </p:nvSpPr>
          <p:spPr>
            <a:xfrm>
              <a:off x="3932280" y="4505400"/>
              <a:ext cx="522360" cy="412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9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0" name=""/>
            <p:cNvSpPr/>
            <p:nvPr/>
          </p:nvSpPr>
          <p:spPr>
            <a:xfrm>
              <a:off x="3247920" y="4253040"/>
              <a:ext cx="522720" cy="412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10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1" name=""/>
            <p:cNvSpPr/>
            <p:nvPr/>
          </p:nvSpPr>
          <p:spPr>
            <a:xfrm>
              <a:off x="2708280" y="3713040"/>
              <a:ext cx="522360" cy="413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11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2" name=""/>
            <p:cNvSpPr/>
            <p:nvPr/>
          </p:nvSpPr>
          <p:spPr>
            <a:xfrm>
              <a:off x="2421000" y="3065400"/>
              <a:ext cx="522360" cy="412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12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3" name=""/>
            <p:cNvSpPr/>
            <p:nvPr/>
          </p:nvSpPr>
          <p:spPr>
            <a:xfrm>
              <a:off x="2384280" y="2309760"/>
              <a:ext cx="522720" cy="412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13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4" name=""/>
            <p:cNvSpPr/>
            <p:nvPr/>
          </p:nvSpPr>
          <p:spPr>
            <a:xfrm>
              <a:off x="2671920" y="1625760"/>
              <a:ext cx="522360" cy="412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14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5" name=""/>
            <p:cNvSpPr/>
            <p:nvPr/>
          </p:nvSpPr>
          <p:spPr>
            <a:xfrm>
              <a:off x="3247920" y="1122480"/>
              <a:ext cx="522720" cy="412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2f4f4f"/>
                  </a:solidFill>
                  <a:effectLst/>
                  <a:uFillTx/>
                  <a:latin typeface="Arial"/>
                  <a:ea typeface="DejaVu Sans"/>
                </a:rPr>
                <a:t>15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6" name=""/>
            <p:cNvSpPr/>
            <p:nvPr/>
          </p:nvSpPr>
          <p:spPr>
            <a:xfrm>
              <a:off x="3932280" y="835200"/>
              <a:ext cx="522360" cy="412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16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77" name=""/>
          <p:cNvSpPr/>
          <p:nvPr/>
        </p:nvSpPr>
        <p:spPr>
          <a:xfrm>
            <a:off x="5759280" y="569880"/>
            <a:ext cx="1938600" cy="79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Bölünmeler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1-4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"/>
          <p:cNvSpPr/>
          <p:nvPr/>
        </p:nvSpPr>
        <p:spPr>
          <a:xfrm>
            <a:off x="6559560" y="3552840"/>
            <a:ext cx="3081600" cy="79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    Zina  </a:t>
            </a: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5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  Dava açmak  </a:t>
            </a: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6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"/>
          <p:cNvSpPr/>
          <p:nvPr/>
        </p:nvSpPr>
        <p:spPr>
          <a:xfrm>
            <a:off x="5616720" y="4884840"/>
            <a:ext cx="179388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Evlilik  </a:t>
            </a: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7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"/>
          <p:cNvSpPr/>
          <p:nvPr/>
        </p:nvSpPr>
        <p:spPr>
          <a:xfrm>
            <a:off x="2268360" y="5100480"/>
            <a:ext cx="276588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Kurban eti  </a:t>
            </a: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8-10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"/>
          <p:cNvSpPr/>
          <p:nvPr/>
        </p:nvSpPr>
        <p:spPr>
          <a:xfrm>
            <a:off x="900000" y="4367160"/>
            <a:ext cx="197352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Başörtü  </a:t>
            </a: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11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"/>
          <p:cNvSpPr/>
          <p:nvPr/>
        </p:nvSpPr>
        <p:spPr>
          <a:xfrm>
            <a:off x="-144360" y="3959280"/>
            <a:ext cx="294660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Rabbin sofrası </a:t>
            </a: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11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"/>
          <p:cNvSpPr/>
          <p:nvPr/>
        </p:nvSpPr>
        <p:spPr>
          <a:xfrm>
            <a:off x="252360" y="1979640"/>
            <a:ext cx="2046600" cy="79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Ruh vergileri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12-14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"/>
          <p:cNvSpPr/>
          <p:nvPr/>
        </p:nvSpPr>
        <p:spPr>
          <a:xfrm>
            <a:off x="1547640" y="671400"/>
            <a:ext cx="172296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Diriliş  </a:t>
            </a: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15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"/>
          <p:cNvSpPr/>
          <p:nvPr/>
        </p:nvSpPr>
        <p:spPr>
          <a:xfrm>
            <a:off x="-252360" y="179280"/>
            <a:ext cx="503424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Para toplaması + yolculuk  </a:t>
            </a: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16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"/>
          <p:cNvSpPr/>
          <p:nvPr/>
        </p:nvSpPr>
        <p:spPr>
          <a:xfrm>
            <a:off x="7128000" y="1789200"/>
            <a:ext cx="2694240" cy="1185840"/>
          </a:xfrm>
          <a:prstGeom prst="rect">
            <a:avLst/>
          </a:prstGeom>
          <a:solidFill>
            <a:srgbClr val="ffefd5"/>
          </a:solidFill>
          <a:ln w="36720">
            <a:solidFill>
              <a:srgbClr val="a9a9a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73080" tIns="193320" bIns="0" anchor="ctr">
            <a:noAutofit/>
          </a:bodyPr>
          <a:p>
            <a:pPr algn="ctr">
              <a:lnSpc>
                <a:spcPct val="84000"/>
              </a:lnSpc>
              <a:spcBef>
                <a:spcPts val="88"/>
              </a:spcBef>
              <a:spcAft>
                <a:spcPts val="95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3200" strike="noStrike" u="none">
                <a:solidFill>
                  <a:srgbClr val="008080"/>
                </a:solidFill>
                <a:effectLst/>
                <a:uFillTx/>
                <a:latin typeface="Palatino Linotype"/>
                <a:ea typeface="DejaVu Sans"/>
              </a:rPr>
              <a:t>1.Korintliler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84000"/>
              </a:lnSpc>
              <a:spcBef>
                <a:spcPts val="88"/>
              </a:spcBef>
              <a:spcAft>
                <a:spcPts val="95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4200" strike="noStrike" u="none">
                <a:solidFill>
                  <a:srgbClr val="0000cd"/>
                </a:solidFill>
                <a:effectLst/>
                <a:uFillTx/>
                <a:latin typeface="Palatino Linotype"/>
                <a:ea typeface="DejaVu Sans"/>
              </a:rPr>
              <a:t>İSKELET</a:t>
            </a:r>
            <a:endParaRPr b="0" lang="bg-BG" sz="4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dur="indefinite" fill="hold">
                      <p:stCondLst>
                        <p:cond delay="indefinite"/>
                      </p:stCondLst>
                      <p:childTnLst>
                        <p:par>
                          <p:cTn id="4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5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dur="indefinite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dur="indefinite" fill="hold">
                      <p:stCondLst>
                        <p:cond delay="indefinite"/>
                      </p:stCondLst>
                      <p:childTnLst>
                        <p:par>
                          <p:cTn id="10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11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dur="indefinite" fill="hold">
                      <p:stCondLst>
                        <p:cond delay="indefinite"/>
                      </p:stCondLst>
                      <p:childTnLst>
                        <p:par>
                          <p:cTn id="14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15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dur="indefinite" fill="hold">
                      <p:stCondLst>
                        <p:cond delay="indefinite"/>
                      </p:stCondLst>
                      <p:childTnLst>
                        <p:par>
                          <p:cTn id="18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19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dur="indefinite" fill="hold">
                      <p:stCondLst>
                        <p:cond delay="indefinite"/>
                      </p:stCondLst>
                      <p:childTnLst>
                        <p:par>
                          <p:cTn id="22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3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dur="indefinite" fill="hold">
                      <p:stCondLst>
                        <p:cond delay="indefinite"/>
                      </p:stCondLst>
                      <p:childTnLst>
                        <p:par>
                          <p:cTn id="26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7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dur="indefinite" fill="hold">
                      <p:stCondLst>
                        <p:cond delay="indefinite"/>
                      </p:stCondLst>
                      <p:childTnLst>
                        <p:par>
                          <p:cTn id="30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31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dur="indefinite" fill="hold">
                      <p:stCondLst>
                        <p:cond delay="indefinite"/>
                      </p:stCondLst>
                      <p:childTnLst>
                        <p:par>
                          <p:cTn id="34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35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dur="indefinite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dur="indefinite" fill="hold">
                      <p:stCondLst>
                        <p:cond delay="indefinite"/>
                      </p:stCondLst>
                      <p:childTnLst>
                        <p:par>
                          <p:cTn id="40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41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dur="indefinite" fill="hold">
                      <p:stCondLst>
                        <p:cond delay="indefinite"/>
                      </p:stCondLst>
                      <p:childTnLst>
                        <p:par>
                          <p:cTn id="44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45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tile tx="0" ty="0" sx="100000" sy="100000" algn="ctr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"/>
          <p:cNvSpPr/>
          <p:nvPr/>
        </p:nvSpPr>
        <p:spPr>
          <a:xfrm>
            <a:off x="216000" y="179280"/>
            <a:ext cx="9678960" cy="57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3280" bIns="45000" anchor="t">
            <a:noAutofit/>
          </a:bodyPr>
          <a:p>
            <a:pPr>
              <a:lnSpc>
                <a:spcPct val="100000"/>
              </a:lnSpc>
              <a:spcBef>
                <a:spcPts val="11"/>
              </a:spcBef>
              <a:spcAft>
                <a:spcPts val="1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2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8. Problem: RUH VERGİLERİ (Bölüm 12-14)</a:t>
            </a:r>
            <a:endParaRPr b="0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49360" indent="-540000">
              <a:lnSpc>
                <a:spcPct val="100000"/>
              </a:lnSpc>
              <a:spcBef>
                <a:spcPts val="11"/>
              </a:spcBef>
              <a:spcAft>
                <a:spcPts val="300"/>
              </a:spcAft>
              <a:tabLst>
                <a:tab algn="l" pos="0"/>
              </a:tabLst>
            </a:pP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"/>
          <p:cNvSpPr/>
          <p:nvPr/>
        </p:nvSpPr>
        <p:spPr>
          <a:xfrm>
            <a:off x="541800" y="1009440"/>
            <a:ext cx="8852040" cy="323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3280" bIns="45000" anchor="t">
            <a:noAutofit/>
          </a:bodyPr>
          <a:p>
            <a:pPr>
              <a:lnSpc>
                <a:spcPct val="100000"/>
              </a:lnSpc>
              <a:spcAft>
                <a:spcPts val="1134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8b0000"/>
                </a:solidFill>
                <a:effectLst/>
                <a:uFillTx/>
                <a:latin typeface="Trebuchet MS"/>
                <a:ea typeface="DejaVu Sans"/>
              </a:rPr>
              <a:t>Soru: Ruh vergileri nasıl kullanmalıyız ?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Cevap: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1) Ruh vergileri birlik getiriyor (12:1-11)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2) Bedenin içinde farklılık ve birlik var (12:12-27)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3) Kimi ruh vergileri daha büyük (12:28-31)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4) Sevgiyi aramak, ruhsal vergileri aramaktan daha önemli (13:1-13)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5) Peygamberlik, dillerden daha önemlidir (14:1-25)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6) Toplantıda karışıklık olmasın - pratik uygulamalar (14:26-40)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7" dur="indefinite" restart="never" nodeType="tmRoot">
          <p:childTnLst>
            <p:seq>
              <p:cTn id="48" dur="indefinite" nodeType="mainSeq">
                <p:childTnLst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"/>
          <p:cNvSpPr txBox="1"/>
          <p:nvPr/>
        </p:nvSpPr>
        <p:spPr>
          <a:xfrm>
            <a:off x="1800000" y="972000"/>
            <a:ext cx="3384000" cy="1223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1" lang="bg-BG" sz="2000" strike="noStrike" u="none">
                <a:solidFill>
                  <a:srgbClr val="0000cd"/>
                </a:solidFill>
                <a:effectLst/>
                <a:uFillTx/>
                <a:latin typeface="Arial"/>
              </a:rPr>
              <a:t>... ama kavga ve bencillik dolu bir kilisenin barışması için yazıldı !!</a:t>
            </a:r>
            <a:endParaRPr b="1" lang="bg-BG" sz="2000" strike="noStrike" u="none">
              <a:solidFill>
                <a:srgbClr val="0000cd"/>
              </a:solidFill>
              <a:effectLst/>
              <a:uFillTx/>
              <a:latin typeface="Arial"/>
            </a:endParaRPr>
          </a:p>
        </p:txBody>
      </p:sp>
      <p:sp>
        <p:nvSpPr>
          <p:cNvPr id="90" name=""/>
          <p:cNvSpPr/>
          <p:nvPr/>
        </p:nvSpPr>
        <p:spPr>
          <a:xfrm>
            <a:off x="360" y="0"/>
            <a:ext cx="10088640" cy="5605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1.Kor bölüm 13 - "SEVGİ bölümü"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91" name="" descr=""/>
          <p:cNvPicPr/>
          <p:nvPr/>
        </p:nvPicPr>
        <p:blipFill>
          <a:blip r:embed="rId1"/>
          <a:stretch/>
        </p:blipFill>
        <p:spPr>
          <a:xfrm>
            <a:off x="5328000" y="845280"/>
            <a:ext cx="4450680" cy="4482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2" name="" descr=""/>
          <p:cNvPicPr/>
          <p:nvPr/>
        </p:nvPicPr>
        <p:blipFill>
          <a:blip r:embed="rId2"/>
          <a:stretch/>
        </p:blipFill>
        <p:spPr>
          <a:xfrm>
            <a:off x="864000" y="2268000"/>
            <a:ext cx="4731480" cy="2483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3" name="" descr=""/>
          <p:cNvPicPr/>
          <p:nvPr/>
        </p:nvPicPr>
        <p:blipFill>
          <a:blip r:embed="rId3"/>
          <a:srcRect l="0" t="3793" r="0" b="3265"/>
          <a:stretch/>
        </p:blipFill>
        <p:spPr>
          <a:xfrm>
            <a:off x="1044000" y="535320"/>
            <a:ext cx="8531640" cy="5126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4" name=""/>
          <p:cNvSpPr txBox="1"/>
          <p:nvPr/>
        </p:nvSpPr>
        <p:spPr>
          <a:xfrm>
            <a:off x="4392000" y="3276000"/>
            <a:ext cx="2772000" cy="1044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1" lang="bg-BG" sz="2000" strike="noStrike" u="none">
                <a:solidFill>
                  <a:srgbClr val="0000cd"/>
                </a:solidFill>
                <a:effectLst/>
                <a:uFillTx/>
                <a:latin typeface="Arial"/>
              </a:rPr>
              <a:t>Bu meşhur "Sevgi bölümü" romantik aşk için yazılmadı ...</a:t>
            </a:r>
            <a:endParaRPr b="1" lang="bg-BG" sz="2000" strike="noStrike" u="none">
              <a:solidFill>
                <a:srgbClr val="0000cd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3" dur="indefinite" restart="never" nodeType="tmRoot">
          <p:childTnLst>
            <p:seq>
              <p:cTn id="54" dur="indefinite" nodeType="mainSeq">
                <p:childTnLst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nodeType="clickEffect" fill="hold" presetClass="exit" presetID="14" presetSubtype="10">
                                  <p:stCondLst>
                                    <p:cond delay="0"/>
                                  </p:stCondLst>
                                  <p:childTnLst>
                                    <p:animEffect filter="randombar(horizontal)" transition="out">
                                      <p:cBhvr additive="repl">
                                        <p:cTn id="5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nodeType="with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" descr=""/>
          <p:cNvPicPr/>
          <p:nvPr/>
        </p:nvPicPr>
        <p:blipFill>
          <a:blip r:embed="rId1"/>
          <a:srcRect l="10865" t="14461" r="5550" b="11830"/>
          <a:stretch/>
        </p:blipFill>
        <p:spPr>
          <a:xfrm>
            <a:off x="1656000" y="324000"/>
            <a:ext cx="7197120" cy="518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6" name=""/>
          <p:cNvSpPr/>
          <p:nvPr/>
        </p:nvSpPr>
        <p:spPr>
          <a:xfrm>
            <a:off x="2772000" y="1240920"/>
            <a:ext cx="4967640" cy="106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b="1" lang="bg-BG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1.Kor 12 - Ruhsal vergiler: hizmet ve birlik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"/>
          <p:cNvSpPr/>
          <p:nvPr/>
        </p:nvSpPr>
        <p:spPr>
          <a:xfrm>
            <a:off x="2736000" y="3924000"/>
            <a:ext cx="4967640" cy="106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b="1" lang="bg-BG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1.Kor 14 - Ruhsal vergiler nasıl uygulansın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"/>
          <p:cNvSpPr/>
          <p:nvPr/>
        </p:nvSpPr>
        <p:spPr>
          <a:xfrm>
            <a:off x="2736000" y="2700360"/>
            <a:ext cx="4967640" cy="106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b="1" lang="bg-BG" sz="3200" strike="noStrike" u="none">
                <a:solidFill>
                  <a:srgbClr val="ffff00"/>
                </a:solidFill>
                <a:effectLst/>
                <a:uFillTx/>
                <a:latin typeface="Arial"/>
              </a:rPr>
              <a:t>1.Kor 13 - 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bg-BG" sz="3200" strike="noStrike" u="none">
                <a:solidFill>
                  <a:srgbClr val="ffff00"/>
                </a:solidFill>
                <a:effectLst/>
                <a:uFillTx/>
                <a:latin typeface="Arial"/>
              </a:rPr>
              <a:t>Sevgi daha önemli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"/>
          <p:cNvSpPr/>
          <p:nvPr/>
        </p:nvSpPr>
        <p:spPr>
          <a:xfrm>
            <a:off x="0" y="0"/>
            <a:ext cx="10088640" cy="5605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" name=""/>
          <p:cNvSpPr/>
          <p:nvPr/>
        </p:nvSpPr>
        <p:spPr>
          <a:xfrm>
            <a:off x="324000" y="755640"/>
            <a:ext cx="8637840" cy="3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4) Sevgiyi aramak, ruhsal vergileri aramaktan daha önemli (13:1-13)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"/>
          <p:cNvSpPr/>
          <p:nvPr/>
        </p:nvSpPr>
        <p:spPr>
          <a:xfrm>
            <a:off x="4140000" y="1661400"/>
            <a:ext cx="3347640" cy="277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567"/>
              </a:spcAft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"meleklerin dili"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bu deyim, mümkün olmayan, abartılmış bir şey gösteriyor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Tavlada: </a:t>
            </a:r>
            <a:r>
              <a:rPr b="0" i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"Amerikan düşeş bile seni kurtaramaz"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Karizmatiklerin "dillerde konuşma" uygulaması melek dili değildir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2" name="" descr=""/>
          <p:cNvPicPr/>
          <p:nvPr/>
        </p:nvPicPr>
        <p:blipFill>
          <a:blip r:embed="rId1"/>
          <a:srcRect l="0" t="0" r="0" b="9085"/>
          <a:stretch/>
        </p:blipFill>
        <p:spPr>
          <a:xfrm>
            <a:off x="7783560" y="1865160"/>
            <a:ext cx="1828080" cy="107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3" name="" descr=""/>
          <p:cNvPicPr/>
          <p:nvPr/>
        </p:nvPicPr>
        <p:blipFill>
          <a:blip r:embed="rId2"/>
          <a:srcRect l="4458" t="11756" r="1870" b="11777"/>
          <a:stretch/>
        </p:blipFill>
        <p:spPr>
          <a:xfrm>
            <a:off x="7560360" y="3017520"/>
            <a:ext cx="2267280" cy="1403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4" name=""/>
          <p:cNvSpPr/>
          <p:nvPr/>
        </p:nvSpPr>
        <p:spPr>
          <a:xfrm>
            <a:off x="8028000" y="1676880"/>
            <a:ext cx="115164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>
            <a:spAutoFit/>
          </a:bodyPr>
          <a:p>
            <a:pPr algn="ctr">
              <a:lnSpc>
                <a:spcPct val="100000"/>
              </a:lnSpc>
            </a:pPr>
            <a:r>
              <a:rPr b="1" lang="bg-BG" sz="1800" strike="noStrike" u="none">
                <a:solidFill>
                  <a:srgbClr val="006400"/>
                </a:solidFill>
                <a:effectLst/>
                <a:uFillTx/>
                <a:latin typeface="Arial"/>
              </a:rPr>
              <a:t>düşeş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"/>
          <p:cNvSpPr/>
          <p:nvPr/>
        </p:nvSpPr>
        <p:spPr>
          <a:xfrm>
            <a:off x="7452000" y="4484160"/>
            <a:ext cx="237564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>
            <a:spAutoFit/>
          </a:bodyPr>
          <a:p>
            <a:pPr algn="ctr">
              <a:lnSpc>
                <a:spcPct val="100000"/>
              </a:lnSpc>
            </a:pPr>
            <a:r>
              <a:rPr b="1" lang="bg-BG" sz="1800" strike="noStrike" u="none">
                <a:solidFill>
                  <a:srgbClr val="0000cd"/>
                </a:solidFill>
                <a:effectLst/>
                <a:uFillTx/>
                <a:latin typeface="Arial"/>
              </a:rPr>
              <a:t>"Amerikan  Düşeş"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"/>
          <p:cNvSpPr/>
          <p:nvPr/>
        </p:nvSpPr>
        <p:spPr>
          <a:xfrm>
            <a:off x="432000" y="1440000"/>
            <a:ext cx="3131640" cy="1043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13:1   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Diyelim, insanların ve meleklerin dilleri ile konuşuyorum ...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"/>
          <p:cNvSpPr/>
          <p:nvPr/>
        </p:nvSpPr>
        <p:spPr>
          <a:xfrm>
            <a:off x="324000" y="2697480"/>
            <a:ext cx="3671640" cy="2297880"/>
          </a:xfrm>
          <a:prstGeom prst="rect">
            <a:avLst/>
          </a:prstGeom>
          <a:blipFill rotWithShape="0">
            <a:blip r:embed="rId3"/>
            <a:srcRect/>
            <a:tile tx="0" ty="0" sx="100000" sy="100000" algn="ctr"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567"/>
              </a:spcAft>
            </a:pPr>
            <a:r>
              <a:rPr b="1" lang="bg-BG" sz="1800" strike="noStrike" u="non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'mübalağa' - abartmalı deyimler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"sağ gözünü çıkar, sağ elini kes"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"deve iğne deliğinden geçer"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"balkana konuş, denize atılacak"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"sağ elin sol elinin ne yaptığını bilmesin"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"/>
          <p:cNvSpPr/>
          <p:nvPr/>
        </p:nvSpPr>
        <p:spPr>
          <a:xfrm>
            <a:off x="360" y="0"/>
            <a:ext cx="10088640" cy="5605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"/>
          <p:cNvSpPr/>
          <p:nvPr/>
        </p:nvSpPr>
        <p:spPr>
          <a:xfrm>
            <a:off x="0" y="0"/>
            <a:ext cx="10088640" cy="5605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" name=""/>
          <p:cNvSpPr/>
          <p:nvPr/>
        </p:nvSpPr>
        <p:spPr>
          <a:xfrm>
            <a:off x="324000" y="755640"/>
            <a:ext cx="8637840" cy="3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4) Sevgiyi aramak, ruhsal vergileri aramaktan daha önemli (13:1-13)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"/>
          <p:cNvSpPr/>
          <p:nvPr/>
        </p:nvSpPr>
        <p:spPr>
          <a:xfrm>
            <a:off x="324000" y="2588760"/>
            <a:ext cx="4103640" cy="284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567"/>
              </a:spcAft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Mezmur 150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 Boru çalarak O'na övgüler </a:t>
            </a:r>
            <a:r>
              <a:rPr b="0" i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sunun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! Çenkle ve lirle O'na övgüler </a:t>
            </a:r>
            <a:r>
              <a:rPr b="0" i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sunun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! 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4  Tef ve dansla O'na övgüler </a:t>
            </a:r>
            <a:r>
              <a:rPr b="0" i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sunun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! Saz ve neyle O'na övgüler </a:t>
            </a:r>
            <a:r>
              <a:rPr b="0" i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sunun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! 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5  Zillerle O'na övgüler </a:t>
            </a:r>
            <a:r>
              <a:rPr b="0" i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sunun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! Çınlayan zillerle O'na övgüler </a:t>
            </a:r>
            <a:r>
              <a:rPr b="0" i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sunun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!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6  </a:t>
            </a:r>
            <a:r>
              <a:rPr b="0" lang="bg-BG" sz="1800" strike="noStrike" u="sng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Bütün canlı varlıklar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RAB'be övgüler sunsun! RAB'be övgüler </a:t>
            </a:r>
            <a:r>
              <a:rPr b="0" i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sunun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! 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"/>
          <p:cNvSpPr/>
          <p:nvPr/>
        </p:nvSpPr>
        <p:spPr>
          <a:xfrm>
            <a:off x="324000" y="1387800"/>
            <a:ext cx="3671640" cy="10238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13:1   ...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ama sevgim yok. O vakıt gürültü yapan bir bakır ve öten bir zil olurum.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3" name="" descr=""/>
          <p:cNvPicPr/>
          <p:nvPr/>
        </p:nvPicPr>
        <p:blipFill>
          <a:blip r:embed="rId1"/>
          <a:stretch/>
        </p:blipFill>
        <p:spPr>
          <a:xfrm>
            <a:off x="7452000" y="3740400"/>
            <a:ext cx="2389680" cy="1659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4" name="" descr=""/>
          <p:cNvPicPr/>
          <p:nvPr/>
        </p:nvPicPr>
        <p:blipFill>
          <a:blip r:embed="rId2"/>
          <a:stretch/>
        </p:blipFill>
        <p:spPr>
          <a:xfrm>
            <a:off x="7884000" y="1512000"/>
            <a:ext cx="1936080" cy="2112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5" name="" descr=""/>
          <p:cNvPicPr/>
          <p:nvPr/>
        </p:nvPicPr>
        <p:blipFill>
          <a:blip r:embed="rId3"/>
          <a:stretch/>
        </p:blipFill>
        <p:spPr>
          <a:xfrm flipH="1">
            <a:off x="4869360" y="3054600"/>
            <a:ext cx="2798640" cy="2453040"/>
          </a:xfrm>
          <a:prstGeom prst="rect">
            <a:avLst/>
          </a:prstGeom>
          <a:noFill/>
          <a:ln w="19080">
            <a:solidFill>
              <a:srgbClr val="ffffff"/>
            </a:solidFill>
            <a:round/>
          </a:ln>
        </p:spPr>
      </p:pic>
      <p:sp>
        <p:nvSpPr>
          <p:cNvPr id="116" name=""/>
          <p:cNvSpPr/>
          <p:nvPr/>
        </p:nvSpPr>
        <p:spPr>
          <a:xfrm>
            <a:off x="4104000" y="1202040"/>
            <a:ext cx="3887640" cy="180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Cansız şeyler bile birtakım ses çıkarıyorlar, ama bu Rabbin gözünde anlamsızdır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0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Ancak insan Rabbi övebilir. Can-sız şeyleri kullanıp onları canlandırıyor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" descr=""/>
          <p:cNvPicPr/>
          <p:nvPr/>
        </p:nvPicPr>
        <p:blipFill>
          <a:blip r:embed="rId1"/>
          <a:stretch/>
        </p:blipFill>
        <p:spPr>
          <a:xfrm>
            <a:off x="2880" y="432000"/>
            <a:ext cx="10077480" cy="5238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"/>
          <p:cNvSpPr/>
          <p:nvPr/>
        </p:nvSpPr>
        <p:spPr>
          <a:xfrm>
            <a:off x="432000" y="1404000"/>
            <a:ext cx="2159640" cy="1835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13:2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Ve diyelim bende peygamberlik var, bütün saklı şeyleri biliyorum ve her türlü bilgim var...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"/>
          <p:cNvSpPr/>
          <p:nvPr/>
        </p:nvSpPr>
        <p:spPr>
          <a:xfrm>
            <a:off x="324000" y="755640"/>
            <a:ext cx="8637840" cy="3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4) Sevgiyi aramak, ruhsal vergileri aramaktan daha önemli (13:1-13)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0" name=""/>
          <p:cNvSpPr/>
          <p:nvPr/>
        </p:nvSpPr>
        <p:spPr>
          <a:xfrm>
            <a:off x="0" y="0"/>
            <a:ext cx="10088640" cy="5605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"/>
          <p:cNvSpPr/>
          <p:nvPr/>
        </p:nvSpPr>
        <p:spPr>
          <a:xfrm>
            <a:off x="324000" y="755640"/>
            <a:ext cx="8637840" cy="3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4) Sevgiyi aramak, ruhsal vergileri aramaktan daha önemli (13:1-13)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2" name="" descr=""/>
          <p:cNvPicPr/>
          <p:nvPr/>
        </p:nvPicPr>
        <p:blipFill>
          <a:blip r:embed="rId1"/>
          <a:srcRect l="8508" t="0" r="10641" b="0"/>
          <a:stretch/>
        </p:blipFill>
        <p:spPr>
          <a:xfrm>
            <a:off x="2052000" y="1135800"/>
            <a:ext cx="4103280" cy="4479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3" name=""/>
          <p:cNvSpPr/>
          <p:nvPr/>
        </p:nvSpPr>
        <p:spPr>
          <a:xfrm>
            <a:off x="6048000" y="1404360"/>
            <a:ext cx="3779640" cy="34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850"/>
              </a:spcAft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Mat 17:20 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Çünkü size doğru bir şey söyleyeyim: sade bir hardal tanesi kadar imanınız oldu mu, bu balkana diyeceniz 'Buradan kalk, oraya git' ve gidecek. Sizin için mümkün olmayan bir şey yok.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Mat 21:21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"Size doğru bir şey söyleyeyim: imanınız oldu mu, ve hiç şüpe etmediniz mi, bu ağaca yapılanı yapmakla kalmayacanız. O vakıt bu balkana diyeceniz: 'Sökül, denize atıl!' ve o iş olacak.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"/>
          <p:cNvSpPr/>
          <p:nvPr/>
        </p:nvSpPr>
        <p:spPr>
          <a:xfrm>
            <a:off x="0" y="0"/>
            <a:ext cx="10088640" cy="5605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" name=""/>
          <p:cNvSpPr/>
          <p:nvPr/>
        </p:nvSpPr>
        <p:spPr>
          <a:xfrm>
            <a:off x="360000" y="1404000"/>
            <a:ext cx="1907640" cy="2159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13:2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Diyelim, bende sonsuz iman var, öyle ki, balkanları bile havaya kaldırıyorum.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" descr=""/>
          <p:cNvPicPr/>
          <p:nvPr/>
        </p:nvPicPr>
        <p:blipFill>
          <a:blip r:embed="rId1"/>
          <a:srcRect l="0" t="0" r="0" b="7623"/>
          <a:stretch/>
        </p:blipFill>
        <p:spPr>
          <a:xfrm>
            <a:off x="0" y="560880"/>
            <a:ext cx="10080000" cy="5126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7" name=""/>
          <p:cNvSpPr/>
          <p:nvPr/>
        </p:nvSpPr>
        <p:spPr>
          <a:xfrm>
            <a:off x="0" y="0"/>
            <a:ext cx="10088640" cy="5605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" name=""/>
          <p:cNvSpPr/>
          <p:nvPr/>
        </p:nvSpPr>
        <p:spPr>
          <a:xfrm>
            <a:off x="576000" y="776880"/>
            <a:ext cx="2123640" cy="971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13:2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… Ama sevgim yok. O vakıt bir hiçim.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9" name="" descr=""/>
          <p:cNvPicPr/>
          <p:nvPr/>
        </p:nvPicPr>
        <p:blipFill>
          <a:blip r:embed="rId2"/>
          <a:stretch/>
        </p:blipFill>
        <p:spPr>
          <a:xfrm>
            <a:off x="7128000" y="3996360"/>
            <a:ext cx="2748960" cy="1511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" descr=""/>
          <p:cNvPicPr/>
          <p:nvPr/>
        </p:nvPicPr>
        <p:blipFill>
          <a:blip r:embed="rId1"/>
          <a:stretch/>
        </p:blipFill>
        <p:spPr>
          <a:xfrm>
            <a:off x="3600" y="396000"/>
            <a:ext cx="10080000" cy="5291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1" name=""/>
          <p:cNvSpPr/>
          <p:nvPr/>
        </p:nvSpPr>
        <p:spPr>
          <a:xfrm>
            <a:off x="4716000" y="3852000"/>
            <a:ext cx="1691640" cy="1583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13:3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Ve diyelim, her şeyimi fukaralara dağıtırıyorum,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"/>
          <p:cNvSpPr/>
          <p:nvPr/>
        </p:nvSpPr>
        <p:spPr>
          <a:xfrm>
            <a:off x="360000" y="791640"/>
            <a:ext cx="8637840" cy="3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fffafa"/>
                </a:solidFill>
                <a:effectLst/>
                <a:uFillTx/>
                <a:latin typeface="Trebuchet MS"/>
                <a:ea typeface="DejaVu Sans"/>
              </a:rPr>
              <a:t>4) Sevgiyi aramak, ruhsal vergileri aramaktan daha önemli (13:1-13)</a:t>
            </a:r>
            <a:endParaRPr b="0" lang="bg-BG" sz="2000" strike="noStrike" u="none">
              <a:solidFill>
                <a:srgbClr val="fffafa"/>
              </a:solidFill>
              <a:effectLst/>
              <a:uFillTx/>
              <a:latin typeface="Arial"/>
            </a:endParaRPr>
          </a:p>
        </p:txBody>
      </p:sp>
      <p:sp>
        <p:nvSpPr>
          <p:cNvPr id="133" name=""/>
          <p:cNvSpPr/>
          <p:nvPr/>
        </p:nvSpPr>
        <p:spPr>
          <a:xfrm>
            <a:off x="6624000" y="4932360"/>
            <a:ext cx="2589120" cy="62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80000"/>
              </a:lnSpc>
            </a:pPr>
            <a:r>
              <a:rPr b="1" lang="bg-BG" sz="22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Asisili</a:t>
            </a:r>
            <a:endParaRPr b="0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80000"/>
              </a:lnSpc>
            </a:pPr>
            <a:r>
              <a:rPr b="1" lang="bg-BG" sz="22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Françesko</a:t>
            </a:r>
            <a:endParaRPr b="0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"/>
          <p:cNvSpPr/>
          <p:nvPr/>
        </p:nvSpPr>
        <p:spPr>
          <a:xfrm>
            <a:off x="0" y="0"/>
            <a:ext cx="10088640" cy="5605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" descr=""/>
          <p:cNvPicPr/>
          <p:nvPr/>
        </p:nvPicPr>
        <p:blipFill>
          <a:blip r:embed="rId1"/>
          <a:stretch/>
        </p:blipFill>
        <p:spPr>
          <a:xfrm>
            <a:off x="2505240" y="1296000"/>
            <a:ext cx="7575120" cy="4374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6" name=""/>
          <p:cNvSpPr/>
          <p:nvPr/>
        </p:nvSpPr>
        <p:spPr>
          <a:xfrm>
            <a:off x="0" y="0"/>
            <a:ext cx="10088640" cy="5605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" name=""/>
          <p:cNvSpPr/>
          <p:nvPr/>
        </p:nvSpPr>
        <p:spPr>
          <a:xfrm>
            <a:off x="123120" y="1296000"/>
            <a:ext cx="2144880" cy="2123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13:3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 da bedenimi teslim ediyorum yaksınlar.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sevgim yok - o vakıt bunun bana hiç faydası olmaz.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"/>
          <p:cNvSpPr/>
          <p:nvPr/>
        </p:nvSpPr>
        <p:spPr>
          <a:xfrm>
            <a:off x="324000" y="755640"/>
            <a:ext cx="8637840" cy="3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4) Sevgiyi aramak, ruhsal vergileri aramaktan daha önemli (13:1-13)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"/>
          <p:cNvSpPr/>
          <p:nvPr/>
        </p:nvSpPr>
        <p:spPr>
          <a:xfrm>
            <a:off x="5364000" y="4896000"/>
            <a:ext cx="2267640" cy="638280"/>
          </a:xfrm>
          <a:prstGeom prst="rect">
            <a:avLst/>
          </a:prstGeom>
          <a:solidFill>
            <a:srgbClr val="f0fff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b="1" lang="bg-BG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İzmirli POLİKARP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69-155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"/>
          <p:cNvSpPr/>
          <p:nvPr/>
        </p:nvSpPr>
        <p:spPr>
          <a:xfrm>
            <a:off x="180000" y="3528000"/>
            <a:ext cx="2268000" cy="201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</a:rPr>
              <a:t>Yuhanna'nın öğren-cisi - devlet ona birkaç defa hayatını kurtarmaya fırsat verdi... gene de İsa'ya sadık kalmaya karar verdi.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Trebuchet M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"/>
          <p:cNvSpPr/>
          <p:nvPr/>
        </p:nvSpPr>
        <p:spPr>
          <a:xfrm>
            <a:off x="0" y="0"/>
            <a:ext cx="10088640" cy="5605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" name=""/>
          <p:cNvSpPr/>
          <p:nvPr/>
        </p:nvSpPr>
        <p:spPr>
          <a:xfrm>
            <a:off x="324000" y="1404000"/>
            <a:ext cx="3419640" cy="1043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13:3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sevgim yok - o vakıt bunun bana hiç faydası olmaz.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"/>
          <p:cNvSpPr/>
          <p:nvPr/>
        </p:nvSpPr>
        <p:spPr>
          <a:xfrm>
            <a:off x="324000" y="755640"/>
            <a:ext cx="8637840" cy="3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4) Sevgiyi aramak, ruhsal vergileri aramaktan daha önemli (13:1-13)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"/>
          <p:cNvSpPr/>
          <p:nvPr/>
        </p:nvSpPr>
        <p:spPr>
          <a:xfrm>
            <a:off x="4032000" y="1296000"/>
            <a:ext cx="5796000" cy="420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Açıklama 2 - EFES kilisesi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"Ben senin işlerini biliyorum.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- Ve biliyorum ne kadar </a:t>
            </a:r>
            <a:r>
              <a:rPr b="1" lang="bg-BG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çok işliyorsun</a:t>
            </a:r>
            <a:r>
              <a:rPr b="0" lang="bg-BG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,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- ne kadar </a:t>
            </a:r>
            <a:r>
              <a:rPr b="1" lang="bg-BG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dayanıyorsun</a:t>
            </a:r>
            <a:r>
              <a:rPr b="0" lang="bg-BG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.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- Ve biliyorum, sen kötü kişilere hiç dayanamıyorsun. Kim kendini apostol getiriyor, ama aslında değildir, işte öyle kişileri sen denedin ve onları </a:t>
            </a:r>
            <a:r>
              <a:rPr b="1" lang="bg-BG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yalancı buldun</a:t>
            </a:r>
            <a:r>
              <a:rPr b="0" lang="bg-BG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- </a:t>
            </a:r>
            <a:r>
              <a:rPr b="0" lang="bg-BG" sz="14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2</a:t>
            </a:r>
            <a:r>
              <a:rPr b="0" lang="bg-BG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 Sende sabır var. Benim adımdan için hep </a:t>
            </a:r>
            <a:r>
              <a:rPr b="1" lang="bg-BG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taşıdın ve yorulmadın</a:t>
            </a:r>
            <a:r>
              <a:rPr b="0" lang="bg-BG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Gene de sana karşı bir şeyim var: sen birinci sevgini braktın.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4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Onun için hatırla nereden düştün, tövbe et ve en birinci yaptığın işleri yerine getir. Öbür türlü, eger sen tövbe etmesen, ben sana tezlerde gelecem ve </a:t>
            </a:r>
            <a:r>
              <a:rPr b="0" lang="bg-BG" sz="1800" strike="noStrike" u="sng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senin mumluğunu yerinden kaldıracam.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5" name="" descr=""/>
          <p:cNvPicPr/>
          <p:nvPr/>
        </p:nvPicPr>
        <p:blipFill>
          <a:blip r:embed="rId1"/>
          <a:srcRect l="4925" t="0" r="12274" b="0"/>
          <a:stretch/>
        </p:blipFill>
        <p:spPr>
          <a:xfrm>
            <a:off x="324000" y="2956320"/>
            <a:ext cx="3384720" cy="2335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6" name=""/>
          <p:cNvSpPr/>
          <p:nvPr/>
        </p:nvSpPr>
        <p:spPr>
          <a:xfrm>
            <a:off x="8244000" y="1243440"/>
            <a:ext cx="1655640" cy="916560"/>
          </a:xfrm>
          <a:prstGeom prst="roundRect">
            <a:avLst/>
          </a:prstGeom>
          <a:solidFill>
            <a:srgbClr val="f0e68c"/>
          </a:solidFill>
          <a:ln w="0">
            <a:solidFill>
              <a:srgbClr val="3465a4"/>
            </a:solidFill>
          </a:ln>
        </p:spPr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Böyle kilisede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sevgi nasıl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soğabilir?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"/>
          <p:cNvSpPr/>
          <p:nvPr/>
        </p:nvSpPr>
        <p:spPr>
          <a:xfrm>
            <a:off x="0" y="0"/>
            <a:ext cx="10088640" cy="5605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" name=""/>
          <p:cNvSpPr/>
          <p:nvPr/>
        </p:nvSpPr>
        <p:spPr>
          <a:xfrm>
            <a:off x="360000" y="1440000"/>
            <a:ext cx="4391640" cy="2339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56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200" strike="noStrike" u="none">
                <a:solidFill>
                  <a:srgbClr val="0000ff"/>
                </a:solidFill>
                <a:effectLst/>
                <a:uFillTx/>
                <a:latin typeface="Trebuchet MS"/>
                <a:ea typeface="DejaVu Sans"/>
              </a:rPr>
              <a:t>FİLİYA sevgisi</a:t>
            </a:r>
            <a:endParaRPr b="0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birşeyi beğenmek, hoşuna gitmek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ahbaplık, dostluk, 'kafa denge'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zevk almak meselesi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her zaman güzel, kuvvetli, zengin ve iyi olanı sever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karşılıklı bir sevgidir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"/>
          <p:cNvSpPr/>
          <p:nvPr/>
        </p:nvSpPr>
        <p:spPr>
          <a:xfrm>
            <a:off x="324000" y="755640"/>
            <a:ext cx="3671640" cy="3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pPr algn="ctr"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4500"/>
                </a:solidFill>
                <a:effectLst/>
                <a:uFillTx/>
                <a:latin typeface="Palatino Linotype"/>
                <a:ea typeface="DejaVu Sans"/>
              </a:rPr>
              <a:t>Dört çeşit SEVGİ</a:t>
            </a:r>
            <a:endParaRPr b="0" lang="bg-BG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0" name="" descr=""/>
          <p:cNvPicPr/>
          <p:nvPr/>
        </p:nvPicPr>
        <p:blipFill>
          <a:blip r:embed="rId1"/>
          <a:stretch/>
        </p:blipFill>
        <p:spPr>
          <a:xfrm>
            <a:off x="5400000" y="1012320"/>
            <a:ext cx="4233960" cy="2800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1" name="" descr=""/>
          <p:cNvPicPr/>
          <p:nvPr/>
        </p:nvPicPr>
        <p:blipFill>
          <a:blip r:embed="rId2"/>
          <a:stretch/>
        </p:blipFill>
        <p:spPr>
          <a:xfrm>
            <a:off x="3604320" y="3240000"/>
            <a:ext cx="2443320" cy="226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2" name=""/>
          <p:cNvSpPr/>
          <p:nvPr/>
        </p:nvSpPr>
        <p:spPr>
          <a:xfrm>
            <a:off x="1836000" y="4860000"/>
            <a:ext cx="2159640" cy="363960"/>
          </a:xfrm>
          <a:prstGeom prst="rect">
            <a:avLst/>
          </a:prstGeom>
          <a:solidFill>
            <a:srgbClr val="7cfc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Davut'la YONATAN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"/>
          <p:cNvSpPr/>
          <p:nvPr/>
        </p:nvSpPr>
        <p:spPr>
          <a:xfrm>
            <a:off x="6192000" y="4356000"/>
            <a:ext cx="377964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1.Sam 20:17   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Davut'a beslediği sevgiden ötürü Yonatan ona bir daha ant içirtti. Çünkü onu canı kadar seviyordu. 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"/>
          <p:cNvSpPr/>
          <p:nvPr/>
        </p:nvSpPr>
        <p:spPr>
          <a:xfrm>
            <a:off x="0" y="0"/>
            <a:ext cx="10088640" cy="5605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5" name=""/>
          <p:cNvSpPr/>
          <p:nvPr/>
        </p:nvSpPr>
        <p:spPr>
          <a:xfrm>
            <a:off x="360000" y="1440000"/>
            <a:ext cx="5363640" cy="2123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56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200" strike="noStrike" u="none">
                <a:solidFill>
                  <a:srgbClr val="0000ff"/>
                </a:solidFill>
                <a:effectLst/>
                <a:uFillTx/>
                <a:latin typeface="Trebuchet MS"/>
                <a:ea typeface="DejaVu Sans"/>
              </a:rPr>
              <a:t>EROS sevgisi</a:t>
            </a:r>
            <a:endParaRPr b="0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Kadın ve erkek arasındaki sevgi, aşk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insanın bedeninin içinde programlanmış bir hareket (hormonlar)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Rab, Adem'i bu ihtiyaçla yarattı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karşılıklı bir sevgidir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"/>
          <p:cNvSpPr/>
          <p:nvPr/>
        </p:nvSpPr>
        <p:spPr>
          <a:xfrm>
            <a:off x="324000" y="755640"/>
            <a:ext cx="3671640" cy="3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pPr algn="ctr"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4500"/>
                </a:solidFill>
                <a:effectLst/>
                <a:uFillTx/>
                <a:latin typeface="Palatino Linotype"/>
                <a:ea typeface="DejaVu Sans"/>
              </a:rPr>
              <a:t>Dört çeşit SEVGİ</a:t>
            </a:r>
            <a:endParaRPr b="0" lang="bg-BG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"/>
          <p:cNvSpPr/>
          <p:nvPr/>
        </p:nvSpPr>
        <p:spPr>
          <a:xfrm>
            <a:off x="6840000" y="4284000"/>
            <a:ext cx="284364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1.Sam 18:20   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Bu arada Saul'un öbür kızı Mikal Davut'a gönül vermişti.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8" name="" descr=""/>
          <p:cNvPicPr/>
          <p:nvPr/>
        </p:nvPicPr>
        <p:blipFill>
          <a:blip r:embed="rId1"/>
          <a:srcRect l="0" t="7176" r="0" b="3110"/>
          <a:stretch/>
        </p:blipFill>
        <p:spPr>
          <a:xfrm>
            <a:off x="6156000" y="810360"/>
            <a:ext cx="3671640" cy="3293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9" name="" descr=""/>
          <p:cNvPicPr/>
          <p:nvPr/>
        </p:nvPicPr>
        <p:blipFill>
          <a:blip r:embed="rId2"/>
          <a:stretch/>
        </p:blipFill>
        <p:spPr>
          <a:xfrm>
            <a:off x="3240000" y="3132000"/>
            <a:ext cx="3311640" cy="248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0" name=""/>
          <p:cNvSpPr/>
          <p:nvPr/>
        </p:nvSpPr>
        <p:spPr>
          <a:xfrm>
            <a:off x="1764000" y="4320000"/>
            <a:ext cx="2159640" cy="363960"/>
          </a:xfrm>
          <a:prstGeom prst="rect">
            <a:avLst/>
          </a:prstGeom>
          <a:solidFill>
            <a:srgbClr val="7cfc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Davut'la MİKAL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"/>
          <p:cNvSpPr/>
          <p:nvPr/>
        </p:nvSpPr>
        <p:spPr>
          <a:xfrm>
            <a:off x="0" y="0"/>
            <a:ext cx="10088640" cy="5605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2" name=""/>
          <p:cNvSpPr/>
          <p:nvPr/>
        </p:nvSpPr>
        <p:spPr>
          <a:xfrm>
            <a:off x="360000" y="1440000"/>
            <a:ext cx="5363640" cy="2123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56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200" strike="noStrike" u="none">
                <a:solidFill>
                  <a:srgbClr val="0000ff"/>
                </a:solidFill>
                <a:effectLst/>
                <a:uFillTx/>
                <a:latin typeface="Trebuchet MS"/>
                <a:ea typeface="DejaVu Sans"/>
              </a:rPr>
              <a:t>STORGE sevgisi</a:t>
            </a:r>
            <a:endParaRPr b="0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cins sevgisi, kendi grubunu korumak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yakın olanlar için fedakarlık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bu bir çeşit reklekstir, onu düşünmeden yapıyoruz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karşılıklı bir sevgidir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"/>
          <p:cNvSpPr/>
          <p:nvPr/>
        </p:nvSpPr>
        <p:spPr>
          <a:xfrm>
            <a:off x="324000" y="755640"/>
            <a:ext cx="3671640" cy="3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pPr algn="ctr"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4500"/>
                </a:solidFill>
                <a:effectLst/>
                <a:uFillTx/>
                <a:latin typeface="Palatino Linotype"/>
                <a:ea typeface="DejaVu Sans"/>
              </a:rPr>
              <a:t>Dört çeşit SEVGİ</a:t>
            </a:r>
            <a:endParaRPr b="0" lang="bg-BG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"/>
          <p:cNvSpPr/>
          <p:nvPr/>
        </p:nvSpPr>
        <p:spPr>
          <a:xfrm>
            <a:off x="144000" y="3744000"/>
            <a:ext cx="431964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2.Sam 18:33 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Kral sarsıldı. Giriş kapısının üstündeki odaya çıkıp ağladı. Giderken, "Ah oğlum Avşalom! Ah oğlum, oğlum Avşalom!" diye inliyordu, "Keşke senin yerine ben ölseydim, oğlum! Ah oğlum Avşalom!" 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5" name="" descr=""/>
          <p:cNvPicPr/>
          <p:nvPr/>
        </p:nvPicPr>
        <p:blipFill>
          <a:blip r:embed="rId1"/>
          <a:srcRect l="13632" t="0" r="7" b="0"/>
          <a:stretch/>
        </p:blipFill>
        <p:spPr>
          <a:xfrm>
            <a:off x="6554520" y="2700000"/>
            <a:ext cx="3381120" cy="1834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6" name="" descr=""/>
          <p:cNvPicPr/>
          <p:nvPr/>
        </p:nvPicPr>
        <p:blipFill>
          <a:blip r:embed="rId2"/>
          <a:stretch/>
        </p:blipFill>
        <p:spPr>
          <a:xfrm>
            <a:off x="6119280" y="756000"/>
            <a:ext cx="2520360" cy="2335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7" name="" descr=""/>
          <p:cNvPicPr/>
          <p:nvPr/>
        </p:nvPicPr>
        <p:blipFill>
          <a:blip r:embed="rId3"/>
          <a:stretch/>
        </p:blipFill>
        <p:spPr>
          <a:xfrm>
            <a:off x="4536000" y="3237120"/>
            <a:ext cx="1856160" cy="2270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8" name=""/>
          <p:cNvSpPr/>
          <p:nvPr/>
        </p:nvSpPr>
        <p:spPr>
          <a:xfrm>
            <a:off x="5328000" y="5035320"/>
            <a:ext cx="2159640" cy="363960"/>
          </a:xfrm>
          <a:prstGeom prst="rect">
            <a:avLst/>
          </a:prstGeom>
          <a:solidFill>
            <a:srgbClr val="7cfc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Davut'la AVŞALOM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"/>
          <p:cNvSpPr/>
          <p:nvPr/>
        </p:nvSpPr>
        <p:spPr>
          <a:xfrm>
            <a:off x="0" y="0"/>
            <a:ext cx="10088640" cy="5605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0" name=""/>
          <p:cNvSpPr/>
          <p:nvPr/>
        </p:nvSpPr>
        <p:spPr>
          <a:xfrm>
            <a:off x="252000" y="1368000"/>
            <a:ext cx="5471640" cy="2339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56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200" strike="noStrike" u="none">
                <a:solidFill>
                  <a:srgbClr val="0000ff"/>
                </a:solidFill>
                <a:effectLst/>
                <a:uFillTx/>
                <a:latin typeface="Trebuchet MS"/>
                <a:ea typeface="DejaVu Sans"/>
              </a:rPr>
              <a:t>AGAPE sevgisi</a:t>
            </a:r>
            <a:endParaRPr b="0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karşılıksız sevgi, karar veren sevgi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İncil’de sevgi sözü hep bu anlamda kullanılıyor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başkasının ihtiyacını görüp bu ihtiyacı karşılamaya karar vermek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kendini feda eden sevgi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bu sevgi duygularına bağlı değildir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"/>
          <p:cNvSpPr/>
          <p:nvPr/>
        </p:nvSpPr>
        <p:spPr>
          <a:xfrm>
            <a:off x="324000" y="755640"/>
            <a:ext cx="3671640" cy="3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pPr algn="ctr"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4500"/>
                </a:solidFill>
                <a:effectLst/>
                <a:uFillTx/>
                <a:latin typeface="Palatino Linotype"/>
                <a:ea typeface="DejaVu Sans"/>
              </a:rPr>
              <a:t>Dört çeşit SEVGİ</a:t>
            </a:r>
            <a:endParaRPr b="0" lang="bg-BG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"/>
          <p:cNvSpPr/>
          <p:nvPr/>
        </p:nvSpPr>
        <p:spPr>
          <a:xfrm>
            <a:off x="4212000" y="3790440"/>
            <a:ext cx="5796000" cy="173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1.Sam 24:8,11 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O zaman Davut da mağaradan çıktı. Saul'a, "Efendim kral!" diye seslendi. Saul arkasına bakınca, Davut eğilip yüzüstü yere kapandı. ... Ey baba, cüppenin eteğinden kesilmiş, elimdeki şu parçaya bak; evet, bak! Cüppenden bir parça kestim, ama seni öldürmedim.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3" name="" descr=""/>
          <p:cNvPicPr/>
          <p:nvPr/>
        </p:nvPicPr>
        <p:blipFill>
          <a:blip r:embed="rId1"/>
          <a:srcRect l="6654" t="0" r="11672" b="0"/>
          <a:stretch/>
        </p:blipFill>
        <p:spPr>
          <a:xfrm>
            <a:off x="5832000" y="1093320"/>
            <a:ext cx="4211640" cy="2578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4" name="" descr=""/>
          <p:cNvPicPr/>
          <p:nvPr/>
        </p:nvPicPr>
        <p:blipFill>
          <a:blip r:embed="rId2"/>
          <a:stretch/>
        </p:blipFill>
        <p:spPr>
          <a:xfrm>
            <a:off x="1666080" y="3883680"/>
            <a:ext cx="2437920" cy="1624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5" name=""/>
          <p:cNvSpPr/>
          <p:nvPr/>
        </p:nvSpPr>
        <p:spPr>
          <a:xfrm>
            <a:off x="216360" y="4604040"/>
            <a:ext cx="1727640" cy="363960"/>
          </a:xfrm>
          <a:prstGeom prst="rect">
            <a:avLst/>
          </a:prstGeom>
          <a:solidFill>
            <a:srgbClr val="7cfc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Davut'la SAUL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"/>
          <p:cNvSpPr/>
          <p:nvPr/>
        </p:nvSpPr>
        <p:spPr>
          <a:xfrm>
            <a:off x="4968000" y="1263240"/>
            <a:ext cx="4427640" cy="2795040"/>
          </a:xfrm>
          <a:prstGeom prst="rect">
            <a:avLst/>
          </a:prstGeom>
          <a:solidFill>
            <a:srgbClr val="eee8a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44000" rIns="90000" tIns="45000" bIns="45000" anchor="ctr">
            <a:spAutoFit/>
          </a:bodyPr>
          <a:p>
            <a:pPr marL="216000" indent="-21600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400" strike="noStrike" u="none">
                <a:solidFill>
                  <a:srgbClr val="000000"/>
                </a:solidFill>
                <a:effectLst/>
                <a:uFillTx/>
                <a:latin typeface="Trebuchet MS"/>
              </a:rPr>
              <a:t>İnsanın sevgisi sevilmeye değer bir şey bulup ondan tutuşuyor.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400" strike="noStrike" u="none">
                <a:solidFill>
                  <a:srgbClr val="000000"/>
                </a:solidFill>
                <a:effectLst/>
                <a:uFillTx/>
                <a:latin typeface="Trebuchet MS"/>
              </a:rPr>
              <a:t>Allahın sevgisi ise seveceği şey hazır bulmuyor, ama sevilmeye değer şeyi yaratıyor.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7" name="" descr=""/>
          <p:cNvPicPr/>
          <p:nvPr/>
        </p:nvPicPr>
        <p:blipFill>
          <a:blip r:embed="rId1"/>
          <a:stretch/>
        </p:blipFill>
        <p:spPr>
          <a:xfrm>
            <a:off x="339840" y="270720"/>
            <a:ext cx="3809160" cy="5091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8" name=""/>
          <p:cNvSpPr/>
          <p:nvPr/>
        </p:nvSpPr>
        <p:spPr>
          <a:xfrm>
            <a:off x="4572000" y="519840"/>
            <a:ext cx="5183640" cy="59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pPr algn="ctr"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3200" strike="noStrike" u="none">
                <a:solidFill>
                  <a:srgbClr val="00ff00"/>
                </a:solidFill>
                <a:effectLst/>
                <a:uFillTx/>
                <a:latin typeface="Palatino Linotype"/>
                <a:ea typeface="DejaVu Sans"/>
              </a:rPr>
              <a:t>İnsanın ve Allahın sevgisi</a:t>
            </a:r>
            <a:endParaRPr b="0" lang="bg-BG" sz="3200" strike="noStrike" u="none">
              <a:solidFill>
                <a:srgbClr val="00ff00"/>
              </a:solidFill>
              <a:effectLst/>
              <a:highlight>
                <a:srgbClr val="ff0000"/>
              </a:highlight>
              <a:uFillTx/>
              <a:latin typeface="Arial"/>
            </a:endParaRPr>
          </a:p>
        </p:txBody>
      </p:sp>
      <p:sp>
        <p:nvSpPr>
          <p:cNvPr id="179" name=""/>
          <p:cNvSpPr/>
          <p:nvPr/>
        </p:nvSpPr>
        <p:spPr>
          <a:xfrm>
            <a:off x="5364000" y="4608000"/>
            <a:ext cx="3455640" cy="6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bg-BG" sz="1800" strike="noStrike" u="none">
                <a:solidFill>
                  <a:srgbClr val="fff0f5"/>
                </a:solidFill>
                <a:effectLst/>
                <a:uFillTx/>
                <a:latin typeface="Arial"/>
              </a:rPr>
              <a:t>Martin Luther </a:t>
            </a:r>
            <a:endParaRPr b="0" lang="bg-BG" sz="1800" strike="noStrike" u="none">
              <a:solidFill>
                <a:srgbClr val="fff0f5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fff0f5"/>
                </a:solidFill>
                <a:effectLst/>
                <a:uFillTx/>
                <a:latin typeface="Arial"/>
              </a:rPr>
              <a:t>1518 - Heidelberg Tartışması</a:t>
            </a:r>
            <a:endParaRPr b="0" lang="bg-BG" sz="1800" strike="noStrike" u="none">
              <a:solidFill>
                <a:srgbClr val="fff0f5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"/>
          <p:cNvSpPr/>
          <p:nvPr/>
        </p:nvSpPr>
        <p:spPr>
          <a:xfrm>
            <a:off x="0" y="0"/>
            <a:ext cx="10088640" cy="5605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" name=""/>
          <p:cNvSpPr/>
          <p:nvPr/>
        </p:nvSpPr>
        <p:spPr>
          <a:xfrm>
            <a:off x="360000" y="1944000"/>
            <a:ext cx="3419640" cy="2915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13:4-7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5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Sevgi kıskanmaz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5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Sevgi kendini yükseltirmez, yüksek gönüllü olmaz.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5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Sevgi ayıp bir şey yapmaz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5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kendi faydasını aramaz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5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kolay kolay öfkelenmez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5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kötülüğün hesabını tutmaz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5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Sevgi haksızlığa sevinmez,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"/>
          <p:cNvSpPr/>
          <p:nvPr/>
        </p:nvSpPr>
        <p:spPr>
          <a:xfrm>
            <a:off x="324000" y="1152000"/>
            <a:ext cx="3455640" cy="791640"/>
          </a:xfrm>
          <a:prstGeom prst="rect">
            <a:avLst/>
          </a:prstGeom>
          <a:blipFill rotWithShape="0">
            <a:blip r:embed="rId1"/>
            <a:srcRect/>
            <a:tile tx="0" ty="0" sx="100000" sy="100000" algn="ctr"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>
            <a:noAutofit/>
          </a:bodyPr>
          <a:p>
            <a:pPr algn="ctr"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Sevginin tarifi: 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olumsuz</a:t>
            </a: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 özellikler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"/>
          <p:cNvSpPr/>
          <p:nvPr/>
        </p:nvSpPr>
        <p:spPr>
          <a:xfrm>
            <a:off x="4394520" y="864000"/>
            <a:ext cx="2697120" cy="146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Kıskanmak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:</a:t>
            </a:r>
            <a:br>
              <a:rPr sz="1800"/>
            </a:b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"Onda daha fazla Ruh vergileri var"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"O benden daha güzel ilahi çalıyor"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"/>
          <p:cNvSpPr/>
          <p:nvPr/>
        </p:nvSpPr>
        <p:spPr>
          <a:xfrm>
            <a:off x="4394880" y="2412360"/>
            <a:ext cx="280476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Yükseklik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:</a:t>
            </a:r>
            <a:br>
              <a:rPr sz="1800"/>
            </a:b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"Bakın, ne kadar güzel dilde konuşuyorum"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"/>
          <p:cNvSpPr/>
          <p:nvPr/>
        </p:nvSpPr>
        <p:spPr>
          <a:xfrm>
            <a:off x="4428000" y="3444480"/>
            <a:ext cx="255564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Ayıp bir şey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:</a:t>
            </a:r>
            <a:br>
              <a:rPr sz="1800"/>
            </a:b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"Ne konuşuyor? Ona bir sağ, bir sol..."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"/>
          <p:cNvSpPr/>
          <p:nvPr/>
        </p:nvSpPr>
        <p:spPr>
          <a:xfrm>
            <a:off x="4395600" y="4465080"/>
            <a:ext cx="280404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Kendi faydanı aramak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:</a:t>
            </a:r>
            <a:br>
              <a:rPr sz="1800"/>
            </a:b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"Çok popüler oldum. Herkes beni sayıyor"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"/>
          <p:cNvSpPr/>
          <p:nvPr/>
        </p:nvSpPr>
        <p:spPr>
          <a:xfrm>
            <a:off x="7200000" y="864000"/>
            <a:ext cx="2375640" cy="146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Öfkelenmek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:</a:t>
            </a:r>
            <a:br>
              <a:rPr sz="1800"/>
            </a:b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"O da ne sanıyor kendini? O Kifasçılara gösterecem kimin sözü geçiyor burada"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"/>
          <p:cNvSpPr/>
          <p:nvPr/>
        </p:nvSpPr>
        <p:spPr>
          <a:xfrm>
            <a:off x="7238160" y="2700720"/>
            <a:ext cx="280512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Kin (kötülüğün hesabı)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:</a:t>
            </a:r>
            <a:br>
              <a:rPr sz="1800"/>
            </a:b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"O geçen hafta da benimle şükürleşmedi. Onu mars yapacam"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"/>
          <p:cNvSpPr/>
          <p:nvPr/>
        </p:nvSpPr>
        <p:spPr>
          <a:xfrm>
            <a:off x="7238520" y="4213080"/>
            <a:ext cx="280512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Haksızlığa sevinmek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:</a:t>
            </a:r>
            <a:br>
              <a:rPr sz="1800"/>
            </a:b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"Oh, adam günaha düştü. Rab onu şamarlıyor... iyi geldi bana"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"/>
          <p:cNvSpPr/>
          <p:nvPr/>
        </p:nvSpPr>
        <p:spPr>
          <a:xfrm>
            <a:off x="0" y="0"/>
            <a:ext cx="10088640" cy="5605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" name=""/>
          <p:cNvSpPr/>
          <p:nvPr/>
        </p:nvSpPr>
        <p:spPr>
          <a:xfrm>
            <a:off x="540000" y="2016000"/>
            <a:ext cx="3131640" cy="2267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13:4-7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5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Sevgi sabırlıdır ve yavaştır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5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ama doğruluğa sevinir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5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Sevgi herşeyi örter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5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her şeye inanır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5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her şeye umut eder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5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her şeye dayanır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"/>
          <p:cNvSpPr/>
          <p:nvPr/>
        </p:nvSpPr>
        <p:spPr>
          <a:xfrm>
            <a:off x="4106520" y="4536000"/>
            <a:ext cx="550512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Herşeye umut eder: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"Evet, şu anda durum kötü. Ama dua edecem ileride değişsin, değil kardeş hemen uzaklaştırılsın"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"/>
          <p:cNvSpPr/>
          <p:nvPr/>
        </p:nvSpPr>
        <p:spPr>
          <a:xfrm>
            <a:off x="540360" y="1296000"/>
            <a:ext cx="3131280" cy="755640"/>
          </a:xfrm>
          <a:prstGeom prst="rect">
            <a:avLst/>
          </a:prstGeom>
          <a:blipFill rotWithShape="0">
            <a:blip r:embed="rId1"/>
            <a:srcRect/>
            <a:tile tx="0" ty="0" sx="100000" sy="100000" algn="ctr"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>
            <a:noAutofit/>
          </a:bodyPr>
          <a:p>
            <a:pPr algn="ctr"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Sevginin tarifi: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olumlu</a:t>
            </a: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 özellikler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"/>
          <p:cNvSpPr/>
          <p:nvPr/>
        </p:nvSpPr>
        <p:spPr>
          <a:xfrm>
            <a:off x="4106520" y="1728000"/>
            <a:ext cx="593712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Herşeyi örter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:</a:t>
            </a:r>
            <a:br>
              <a:rPr sz="1800"/>
            </a:b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değil: hasıraltı etmek, günahı görmemezlikten gelmek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ama: yarayı saran bezler gibi. Daha fazla zarar olmasın diye kişiyi kötülükten uzak tutmak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"/>
          <p:cNvSpPr/>
          <p:nvPr/>
        </p:nvSpPr>
        <p:spPr>
          <a:xfrm>
            <a:off x="4104000" y="3024000"/>
            <a:ext cx="5183640" cy="146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Herşeyi inanır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:</a:t>
            </a:r>
            <a:br>
              <a:rPr sz="1800"/>
            </a:b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"Belki yapmadı, belki söylentidir"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yaptı: "Dur bakalım hangi durumda yaptı?"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"Bakalım, kendisinin kafasından mı çıktı, yoksa birisi onu aldattı mı?" ... v.s.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"/>
          <p:cNvSpPr/>
          <p:nvPr/>
        </p:nvSpPr>
        <p:spPr>
          <a:xfrm>
            <a:off x="4106880" y="720360"/>
            <a:ext cx="593712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Sabırlı ve yavaş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:</a:t>
            </a:r>
            <a:br>
              <a:rPr sz="1800"/>
            </a:b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Efes 4:2  -   Tam bir alçakgönüllülükle, tatlılıkla ve sabırla yaşayın. Sevgide birbirinizi taşıyın.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"/>
          <p:cNvSpPr/>
          <p:nvPr/>
        </p:nvSpPr>
        <p:spPr>
          <a:xfrm>
            <a:off x="0" y="0"/>
            <a:ext cx="10088640" cy="5605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8" name=""/>
          <p:cNvSpPr/>
          <p:nvPr/>
        </p:nvSpPr>
        <p:spPr>
          <a:xfrm>
            <a:off x="468000" y="1440000"/>
            <a:ext cx="4499640" cy="3455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13:8-10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8 Sevginin sonu olmayacak.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peygamberlikler dersen, onlar ortadan kalkacak.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Diller dersen, onlar bitecek.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Bilgi dersen, o da ortadan kalkacak.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 Çünkü bilgimiz sadece kısmendir;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peygamberliklerimiz de sadece kısmendir.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10 Ama </a:t>
            </a:r>
            <a:r>
              <a:rPr b="1" lang="de-DE" sz="1800" strike="noStrike" u="sng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bütün olan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geldi mi, parçalı olan şeyler ortadan kalkacak.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"/>
          <p:cNvSpPr/>
          <p:nvPr/>
        </p:nvSpPr>
        <p:spPr>
          <a:xfrm>
            <a:off x="324000" y="755640"/>
            <a:ext cx="8637840" cy="3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4) Sevgiyi aramak, ruhsal vergileri aramaktan daha önemli (13:1-13)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"/>
          <p:cNvSpPr/>
          <p:nvPr/>
        </p:nvSpPr>
        <p:spPr>
          <a:xfrm>
            <a:off x="5366520" y="3924000"/>
            <a:ext cx="4317480" cy="924840"/>
          </a:xfrm>
          <a:prstGeom prst="rect">
            <a:avLst/>
          </a:prstGeom>
          <a:noFill/>
          <a:ln w="1260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6120" rIns="96120" tIns="51120" bIns="51120" anchor="t">
            <a:spAutoFit/>
          </a:bodyPr>
          <a:p>
            <a:pPr>
              <a:lnSpc>
                <a:spcPct val="100000"/>
              </a:lnSpc>
            </a:pPr>
            <a:r>
              <a:rPr b="1" lang="bg-BG" sz="18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"Bütün olan"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Grekçe: "to teleion"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son olan, mükemmel olan, hedef olan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"/>
          <p:cNvSpPr/>
          <p:nvPr/>
        </p:nvSpPr>
        <p:spPr>
          <a:xfrm>
            <a:off x="6804000" y="1404000"/>
            <a:ext cx="2052000" cy="1004400"/>
          </a:xfrm>
          <a:prstGeom prst="rect">
            <a:avLst/>
          </a:prstGeom>
          <a:solidFill>
            <a:srgbClr val="f0e68c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bg-BG" sz="20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peygamberlik</a:t>
            </a:r>
            <a:endParaRPr b="1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bg-BG" sz="20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diller</a:t>
            </a:r>
            <a:endParaRPr b="1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bg-BG" sz="20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bilgili sözler</a:t>
            </a:r>
            <a:endParaRPr b="1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"/>
          <p:cNvSpPr txBox="1"/>
          <p:nvPr/>
        </p:nvSpPr>
        <p:spPr>
          <a:xfrm>
            <a:off x="5400000" y="1404000"/>
            <a:ext cx="1296000" cy="1008000"/>
          </a:xfrm>
          <a:prstGeom prst="rect">
            <a:avLst/>
          </a:prstGeom>
          <a:solidFill>
            <a:srgbClr val="ffd700"/>
          </a:solidFill>
          <a:ln w="6480">
            <a:solidFill>
              <a:srgbClr val="000000"/>
            </a:solidFill>
            <a:round/>
          </a:ln>
        </p:spPr>
        <p:txBody>
          <a:bodyPr lIns="93240" rIns="93240" tIns="48240" bIns="48240" anchor="ctr" anchorCtr="1">
            <a:noAutofit/>
          </a:bodyPr>
          <a:p>
            <a:pPr algn="ctr"/>
            <a:r>
              <a:rPr b="1" lang="bg-BG" sz="2000" strike="noStrike" u="none">
                <a:solidFill>
                  <a:srgbClr val="0000ff"/>
                </a:solidFill>
                <a:effectLst/>
                <a:uFillTx/>
                <a:latin typeface="Arial"/>
              </a:rPr>
              <a:t>SEVGİ</a:t>
            </a:r>
            <a:endParaRPr b="1" lang="bg-BG" sz="2000" strike="noStrike" u="none">
              <a:solidFill>
                <a:srgbClr val="0000ff"/>
              </a:solidFill>
              <a:effectLst/>
              <a:uFillTx/>
              <a:latin typeface="Arial"/>
            </a:endParaRPr>
          </a:p>
        </p:txBody>
      </p:sp>
      <p:sp>
        <p:nvSpPr>
          <p:cNvPr id="203" name=""/>
          <p:cNvSpPr/>
          <p:nvPr/>
        </p:nvSpPr>
        <p:spPr>
          <a:xfrm rot="5400000">
            <a:off x="7686000" y="1746000"/>
            <a:ext cx="324000" cy="1728000"/>
          </a:xfrm>
          <a:custGeom>
            <a:avLst/>
            <a:gdLst>
              <a:gd name="textAreaLeft" fmla="*/ 207000 w 324000"/>
              <a:gd name="textAreaRight" fmla="*/ 324360 w 324000"/>
              <a:gd name="textAreaTop" fmla="*/ 45000 h 1728000"/>
              <a:gd name="textAreaBottom" fmla="*/ 1683000 h 1728000"/>
              <a:gd name="GluePoint1X" fmla="*/ 21600 w 21600"/>
              <a:gd name="GluePoint1Y" fmla="*/ 0 h 21600"/>
              <a:gd name="GluePoint2X" fmla="*/ 0 w 21600"/>
              <a:gd name="GluePoint2Y" fmla="*/ 10800 h 21600"/>
              <a:gd name="GluePoint3X" fmla="*/ 21600 w 21600"/>
              <a:gd name="GluePoint3Y" fmla="*/ 21600 h 216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textAreaLeft" t="textAreaTop" r="textAreaRight" b="textAreaBottom"/>
            <a:pathLst>
              <a:path w="21600" h="21600">
                <a:moveTo>
                  <a:pt x="21600" y="0"/>
                </a:moveTo>
                <a:cubicBezTo>
                  <a:pt x="16200" y="0"/>
                  <a:pt x="10800" y="900"/>
                  <a:pt x="10800" y="1800"/>
                </a:cubicBezTo>
                <a:lnTo>
                  <a:pt x="10800" y="9000"/>
                </a:lnTo>
                <a:cubicBezTo>
                  <a:pt x="10800" y="9900"/>
                  <a:pt x="5400" y="10800"/>
                  <a:pt x="0" y="10800"/>
                </a:cubicBezTo>
                <a:cubicBezTo>
                  <a:pt x="5400" y="10800"/>
                  <a:pt x="10800" y="11700"/>
                  <a:pt x="10800" y="12600"/>
                </a:cubicBezTo>
                <a:lnTo>
                  <a:pt x="10800" y="19800"/>
                </a:lnTo>
                <a:cubicBezTo>
                  <a:pt x="10800" y="20700"/>
                  <a:pt x="16200" y="21600"/>
                  <a:pt x="21600" y="21600"/>
                </a:cubicBezTo>
              </a:path>
            </a:pathLst>
          </a:custGeom>
          <a:noFill/>
          <a:ln w="1908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360" rIns="99360" tIns="54360" bIns="54360" anchor="ctr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"/>
          <p:cNvSpPr txBox="1"/>
          <p:nvPr/>
        </p:nvSpPr>
        <p:spPr>
          <a:xfrm>
            <a:off x="6588000" y="2772000"/>
            <a:ext cx="2484000" cy="612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1.Kor 12:8-10'da ruh vergileri olarak geçiyor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"/>
          <p:cNvSpPr/>
          <p:nvPr/>
        </p:nvSpPr>
        <p:spPr>
          <a:xfrm>
            <a:off x="432000" y="821880"/>
            <a:ext cx="7236000" cy="161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</a:rPr>
              <a:t>1. Yeni Antlaşma'nın (İncilin) tamamlanması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</a:rPr>
              <a:t>"Mucizeli ruh vergileri geçici idi. Yuhanna'nın ölümüyle apostolların sözleri tamamlandı; artık ona bir şey eklenemez." (Vahiy 22:18)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bg-BG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</a:rPr>
              <a:t>2. Kilisenin ruhsal olgunlaşması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</a:rPr>
              <a:t>Efes 4:13 - Mesihin doluluğunun tam ölçüsüne varacaz.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"/>
          <p:cNvSpPr/>
          <p:nvPr/>
        </p:nvSpPr>
        <p:spPr>
          <a:xfrm>
            <a:off x="0" y="9720"/>
            <a:ext cx="10080720" cy="595800"/>
          </a:xfrm>
          <a:prstGeom prst="rect">
            <a:avLst/>
          </a:prstGeom>
          <a:solidFill>
            <a:srgbClr val="ffe4b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pPr algn="ctr"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b22222"/>
                </a:solidFill>
                <a:effectLst/>
                <a:uFillTx/>
                <a:latin typeface="Palatino Linotype"/>
                <a:ea typeface="DejaVu Sans"/>
              </a:rPr>
              <a:t>1.Kor 13:10 - "tamam olan" sözü nasıl yorumlanıyor?</a:t>
            </a:r>
            <a:endParaRPr b="0" lang="bg-BG" sz="2800" strike="noStrike" u="none">
              <a:solidFill>
                <a:srgbClr val="b22222"/>
              </a:solidFill>
              <a:effectLst/>
              <a:uFillTx/>
              <a:latin typeface="Arial"/>
            </a:endParaRPr>
          </a:p>
        </p:txBody>
      </p:sp>
      <p:pic>
        <p:nvPicPr>
          <p:cNvPr id="207" name="" descr=""/>
          <p:cNvPicPr/>
          <p:nvPr/>
        </p:nvPicPr>
        <p:blipFill>
          <a:blip r:embed="rId1"/>
          <a:srcRect l="13460" t="0" r="20681" b="0"/>
          <a:stretch/>
        </p:blipFill>
        <p:spPr>
          <a:xfrm>
            <a:off x="6480360" y="2052000"/>
            <a:ext cx="3347640" cy="3348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8" name=""/>
          <p:cNvSpPr/>
          <p:nvPr/>
        </p:nvSpPr>
        <p:spPr>
          <a:xfrm>
            <a:off x="432000" y="2520000"/>
            <a:ext cx="5292000" cy="28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</a:rPr>
              <a:t>3. Mesih'in ikinci gelişi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</a:rPr>
              <a:t>"Mucizeli ruh vergileri bütün kilise çağında devam edecek. Mesih gelince onlara ihtiyaç kalmayacak"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bg-BG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</a:rPr>
              <a:t>4. İmanlıların dirilişi ve yüceltilmesi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</a:rPr>
              <a:t>"1.Kor 15 hemen sonraki konudur!"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bg-BG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</a:rPr>
              <a:t>5. Bin senelik krallık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</a:rPr>
              <a:t>6. Son durum, cennetteki sonsuz yaşam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</a:rPr>
              <a:t>"Asıl tam olmak, mükemmellik orada olacak"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"/>
          <p:cNvSpPr/>
          <p:nvPr/>
        </p:nvSpPr>
        <p:spPr>
          <a:xfrm>
            <a:off x="0" y="0"/>
            <a:ext cx="10088640" cy="5605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" name=""/>
          <p:cNvSpPr/>
          <p:nvPr/>
        </p:nvSpPr>
        <p:spPr>
          <a:xfrm>
            <a:off x="324000" y="755640"/>
            <a:ext cx="8637840" cy="3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4) Sevgiyi aramak, ruhsal vergileri aramaktan daha önemli (13:1-13)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"/>
          <p:cNvSpPr/>
          <p:nvPr/>
        </p:nvSpPr>
        <p:spPr>
          <a:xfrm>
            <a:off x="4356000" y="1387800"/>
            <a:ext cx="4932000" cy="146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Korintlilerin düşünce tarzı çocuksu idi. Ruh vergilerini kendi zevkleri için kullanmaya düşündüler. Pavlus onlara öğüt veriyor olgunlaşsınlar, sonsuzca kalıcı olan şeyler, yani sevgi için uğraşsınlar.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2" name="" descr=""/>
          <p:cNvPicPr/>
          <p:nvPr/>
        </p:nvPicPr>
        <p:blipFill>
          <a:blip r:embed="rId1"/>
          <a:srcRect l="0" t="10071" r="0" b="16636"/>
          <a:stretch/>
        </p:blipFill>
        <p:spPr>
          <a:xfrm>
            <a:off x="324000" y="3132360"/>
            <a:ext cx="5068080" cy="237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3" name=""/>
          <p:cNvSpPr/>
          <p:nvPr/>
        </p:nvSpPr>
        <p:spPr>
          <a:xfrm>
            <a:off x="5582880" y="2972160"/>
            <a:ext cx="4353120" cy="242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1134"/>
              </a:spcAft>
            </a:pPr>
            <a:r>
              <a:rPr b="0" lang="bg-BG" sz="1800" strike="noStrike" u="non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Size sanki Mesihte bebek olanlara konuşurmuş gibi konuştum. Size süt içirdim, sizi etle besleyemedim. Çünkü daha onu yemeye hazır değildiniz. Şimdi bile hazır değilsiniz ki! (1.Kor 3:1-2)</a:t>
            </a:r>
            <a:endParaRPr b="0" lang="bg-BG" sz="1800" strike="noStrike" u="none">
              <a:solidFill>
                <a:srgbClr val="00008b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134"/>
              </a:spcAft>
            </a:pPr>
            <a:r>
              <a:rPr b="0" lang="bg-BG" sz="1800" strike="noStrike" u="non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Kardeşler, anlayışta artık kızanlar olma-yın, ama kötülükte bebekler olun. Anla-yışta büyük insanlar olun. (</a:t>
            </a:r>
            <a:r>
              <a:rPr b="0" lang="bg-BG" sz="1800" strike="noStrike" u="non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1.Kor 14:20)</a:t>
            </a:r>
            <a:endParaRPr b="0" lang="bg-BG" sz="1800" strike="noStrike" u="none">
              <a:solidFill>
                <a:srgbClr val="00008b"/>
              </a:solidFill>
              <a:effectLst/>
              <a:uFillTx/>
              <a:latin typeface="Arial"/>
            </a:endParaRPr>
          </a:p>
        </p:txBody>
      </p:sp>
      <p:sp>
        <p:nvSpPr>
          <p:cNvPr id="214" name=""/>
          <p:cNvSpPr/>
          <p:nvPr/>
        </p:nvSpPr>
        <p:spPr>
          <a:xfrm>
            <a:off x="540000" y="1332000"/>
            <a:ext cx="3744000" cy="147996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13:11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Henüz kızan iken, kızan gibi konuşurdum, kızan gibi düşünürdüm. Ama erkek olunca, kızanca şeyleri geride braktım.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"/>
          <p:cNvSpPr/>
          <p:nvPr/>
        </p:nvSpPr>
        <p:spPr>
          <a:xfrm>
            <a:off x="0" y="0"/>
            <a:ext cx="10088640" cy="5605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" name=""/>
          <p:cNvSpPr/>
          <p:nvPr/>
        </p:nvSpPr>
        <p:spPr>
          <a:xfrm>
            <a:off x="360000" y="1296000"/>
            <a:ext cx="4176000" cy="183600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13:12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Şimdi herşeyi bulanık görüyoruz, bir bakır aynaya bakarmış gibi. Ama o vakıt yüz yüze görüşecez. Şimdi ancak bir parça biliyorum. Ama o vakıt öyle bilecem ki, aynı nasıl Rab beni biliyor.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"/>
          <p:cNvSpPr/>
          <p:nvPr/>
        </p:nvSpPr>
        <p:spPr>
          <a:xfrm>
            <a:off x="324000" y="755640"/>
            <a:ext cx="8637840" cy="3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4) Sevgiyi aramak, ruhsal vergileri aramaktan daha önemli (13:1-13)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"/>
          <p:cNvSpPr/>
          <p:nvPr/>
        </p:nvSpPr>
        <p:spPr>
          <a:xfrm>
            <a:off x="360000" y="3213720"/>
            <a:ext cx="4104000" cy="222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850"/>
              </a:spcAft>
            </a:pP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"bileceğim"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850"/>
              </a:spcAf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şimdiki zamanda Rabden duymak için görümler, rüyalar, peygamberlik sözlerine muhtacız.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850"/>
              </a:spcAf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ama o göründüğü zaman direkt, hiç konuşmadan sadece görmekle Ondan bilgi alacaz.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9" name="" descr=""/>
          <p:cNvPicPr/>
          <p:nvPr/>
        </p:nvPicPr>
        <p:blipFill>
          <a:blip r:embed="rId1"/>
          <a:stretch/>
        </p:blipFill>
        <p:spPr>
          <a:xfrm>
            <a:off x="4716000" y="1296000"/>
            <a:ext cx="4911120" cy="1964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0" name="" descr=""/>
          <p:cNvPicPr/>
          <p:nvPr/>
        </p:nvPicPr>
        <p:blipFill>
          <a:blip r:embed="rId2"/>
          <a:stretch/>
        </p:blipFill>
        <p:spPr>
          <a:xfrm>
            <a:off x="4968000" y="2808000"/>
            <a:ext cx="2700000" cy="2700000"/>
          </a:xfrm>
          <a:prstGeom prst="rect">
            <a:avLst/>
          </a:prstGeom>
          <a:noFill/>
          <a:ln w="12600">
            <a:solidFill>
              <a:srgbClr val="eee8aa"/>
            </a:solidFill>
            <a:round/>
          </a:ln>
        </p:spPr>
      </p:pic>
      <p:sp>
        <p:nvSpPr>
          <p:cNvPr id="221" name=""/>
          <p:cNvSpPr/>
          <p:nvPr/>
        </p:nvSpPr>
        <p:spPr>
          <a:xfrm>
            <a:off x="7814880" y="3636000"/>
            <a:ext cx="2193120" cy="146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Bugünkü aynalar gümüşten yapılıyor ve 100% yansıtıyor. Eskiden bronz kullanılırdı.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" descr=""/>
          <p:cNvPicPr/>
          <p:nvPr/>
        </p:nvPicPr>
        <p:blipFill>
          <a:blip r:embed="rId1"/>
          <a:stretch/>
        </p:blipFill>
        <p:spPr>
          <a:xfrm>
            <a:off x="792000" y="2601000"/>
            <a:ext cx="2844000" cy="2898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3" name=""/>
          <p:cNvSpPr/>
          <p:nvPr/>
        </p:nvSpPr>
        <p:spPr>
          <a:xfrm>
            <a:off x="0" y="0"/>
            <a:ext cx="10088640" cy="5605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4" name=""/>
          <p:cNvSpPr/>
          <p:nvPr/>
        </p:nvSpPr>
        <p:spPr>
          <a:xfrm>
            <a:off x="324000" y="1404360"/>
            <a:ext cx="3996000" cy="1295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8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13:13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Şimdi, kalıcı olan üç şey var: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iman, umut, sevgi.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bunun en büyüğü sevgidir.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"/>
          <p:cNvSpPr/>
          <p:nvPr/>
        </p:nvSpPr>
        <p:spPr>
          <a:xfrm>
            <a:off x="324000" y="755640"/>
            <a:ext cx="8637840" cy="3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4) Sevgiyi aramak, ruhsal vergileri aramaktan daha önemli (13:1-13)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"/>
          <p:cNvSpPr/>
          <p:nvPr/>
        </p:nvSpPr>
        <p:spPr>
          <a:xfrm>
            <a:off x="4680360" y="1512000"/>
            <a:ext cx="5039640" cy="370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bg-BG" sz="1800" strike="noStrike" u="non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Iman: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İbr 11:1 İman, umut ettiğin şeylere güvenmektir, görmediğin şeylerden emin olmaktır.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bg-BG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bg-BG" sz="1800" strike="noStrike" u="non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Umut: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Rom 8:25 Ama görmediğimiz bir şeye umut ettik mi, onu sabırla bekliyoruz.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134"/>
              </a:spcAf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Hem iman, hem de umut eksiktir, hep bir şeyi beklemek demektir. O yüzden sonsuz değil.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134"/>
              </a:spcAf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Ancak sevgi sonsuzdur. Sonsuzlukta Rable hiç bitmeyen bir sevgi bağı yaşayacaz.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47079</TotalTime>
  <Application>LibreOffice/25.8.3.2$Windows_X86_64 LibreOffice_project/8ca8d55c161d602844f5428fa4b58097424e324e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2025-06-25T07:42:56Z</dcterms:created>
  <dc:creator/>
  <dc:description/>
  <dc:language>bg-BG</dc:language>
  <cp:lastModifiedBy/>
  <cp:lastPrinted>2026-01-18T09:32:11Z</cp:lastPrinted>
  <dcterms:modified xsi:type="dcterms:W3CDTF">2026-03-07T19:16:56Z</dcterms:modified>
  <cp:revision>424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