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png" ContentType="image/png"/>
  <Override PartName="/ppt/media/image13.png" ContentType="image/png"/>
  <Override PartName="/ppt/media/image14.jpeg" ContentType="image/jpeg"/>
  <Override PartName="/ppt/media/image15.jpeg" ContentType="image/jpeg"/>
  <Override PartName="/ppt/media/image16.png" ContentType="image/png"/>
  <Override PartName="/ppt/media/image17.jpeg" ContentType="image/jpeg"/>
  <Override PartName="/ppt/media/image1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6840" y="274680"/>
            <a:ext cx="8194680" cy="110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de-DE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6840" y="1599840"/>
            <a:ext cx="8194680" cy="449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862"/>
              </a:spcBef>
              <a:spcAft>
                <a:spcPts val="62"/>
              </a:spcAft>
              <a:buNone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EDA90B-1C6A-4612-BD15-2B3C00A030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6840" y="274680"/>
            <a:ext cx="8194680" cy="110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de-DE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6840" y="1599840"/>
            <a:ext cx="8194680" cy="449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343080" indent="-343080" algn="ctr">
              <a:spcBef>
                <a:spcPts val="862"/>
              </a:spcBef>
              <a:spcAft>
                <a:spcPts val="62"/>
              </a:spcAft>
              <a:buNone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15817F6-545F-4CDE-BC71-05C238030A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FC11C90-CA6B-4E2E-9238-D1F5A2CB5E6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840" y="274680"/>
            <a:ext cx="8194680" cy="110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de-DE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6840" y="1599840"/>
            <a:ext cx="8194680" cy="449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8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43080" indent="-343080">
              <a:spcBef>
                <a:spcPts val="862"/>
              </a:spcBef>
              <a:spcAft>
                <a:spcPts val="62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de-DE" sz="32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7200" y="6245280"/>
            <a:ext cx="2098800" cy="44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  <a:defRPr b="0" lang="de-DE" sz="18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Arial"/>
              </a:rPr>
              <a:t>&lt;date/time&gt;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3720" y="6245280"/>
            <a:ext cx="2860920" cy="44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  <a:defRPr b="0" lang="de-DE" sz="18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uFillTx/>
                <a:latin typeface="Arial"/>
              </a:rPr>
              <a:t>&lt;footer&gt;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5280"/>
            <a:ext cx="2098800" cy="44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  <a:defRPr b="0" lang="de-DE" sz="18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fld id="{341D3532-B335-41C9-8695-9467B31457E5}" type="slidenum">
              <a:rPr b="0" lang="de-DE" sz="1800" strike="noStrike" u="none">
                <a:solidFill>
                  <a:srgbClr val="000000"/>
                </a:solidFill>
                <a:uFillTx/>
                <a:latin typeface="Arial"/>
              </a:rPr>
              <a:t>&lt;number&gt;</a:t>
            </a:fld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e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"/>
          <p:cNvPicPr/>
          <p:nvPr/>
        </p:nvPicPr>
        <p:blipFill>
          <a:blip r:embed="rId1"/>
          <a:srcRect l="0" t="47" r="6248" b="0"/>
          <a:stretch/>
        </p:blipFill>
        <p:spPr>
          <a:xfrm>
            <a:off x="2700360" y="0"/>
            <a:ext cx="6480000" cy="6854760"/>
          </a:xfrm>
          <a:prstGeom prst="rect">
            <a:avLst/>
          </a:prstGeom>
          <a:ln w="0">
            <a:noFill/>
          </a:ln>
        </p:spPr>
      </p:pic>
      <p:sp>
        <p:nvSpPr>
          <p:cNvPr id="10" name=""/>
          <p:cNvSpPr/>
          <p:nvPr/>
        </p:nvSpPr>
        <p:spPr>
          <a:xfrm>
            <a:off x="503280" y="723960"/>
            <a:ext cx="3816360" cy="286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343080" indent="-316080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43080"/>
                <a:tab algn="l" pos="790560"/>
                <a:tab algn="l" pos="1239840"/>
                <a:tab algn="l" pos="1689120"/>
                <a:tab algn="l" pos="2138400"/>
                <a:tab algn="l" pos="2587680"/>
                <a:tab algn="l" pos="3036960"/>
                <a:tab algn="l" pos="3486240"/>
                <a:tab algn="l" pos="3935520"/>
                <a:tab algn="l" pos="4384800"/>
                <a:tab algn="l" pos="4834080"/>
                <a:tab algn="l" pos="5283360"/>
                <a:tab algn="l" pos="5732640"/>
                <a:tab algn="l" pos="6181560"/>
                <a:tab algn="l" pos="6630840"/>
                <a:tab algn="l" pos="7080120"/>
                <a:tab algn="l" pos="7529400"/>
                <a:tab algn="l" pos="7978680"/>
                <a:tab algn="l" pos="8427960"/>
                <a:tab algn="l" pos="8877240"/>
                <a:tab algn="l" pos="932652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6000" strike="noStrike" u="none">
                <a:solidFill>
                  <a:srgbClr val="ff4500"/>
                </a:solidFill>
                <a:uFillTx/>
                <a:latin typeface="Palatino Linotype"/>
              </a:rPr>
              <a:t>Önder </a:t>
            </a:r>
            <a:endParaRPr b="0" lang="de-DE" sz="6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16080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43080"/>
                <a:tab algn="l" pos="790560"/>
                <a:tab algn="l" pos="1239840"/>
                <a:tab algn="l" pos="1689120"/>
                <a:tab algn="l" pos="2138400"/>
                <a:tab algn="l" pos="2587680"/>
                <a:tab algn="l" pos="3036960"/>
                <a:tab algn="l" pos="3486240"/>
                <a:tab algn="l" pos="3935520"/>
                <a:tab algn="l" pos="4384800"/>
                <a:tab algn="l" pos="4834080"/>
                <a:tab algn="l" pos="5283360"/>
                <a:tab algn="l" pos="5732640"/>
                <a:tab algn="l" pos="6181560"/>
                <a:tab algn="l" pos="6630840"/>
                <a:tab algn="l" pos="7080120"/>
                <a:tab algn="l" pos="7529400"/>
                <a:tab algn="l" pos="7978680"/>
                <a:tab algn="l" pos="8427960"/>
                <a:tab algn="l" pos="8877240"/>
                <a:tab algn="l" pos="932652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6000" strike="noStrike" u="none">
                <a:solidFill>
                  <a:srgbClr val="ff4500"/>
                </a:solidFill>
                <a:uFillTx/>
                <a:latin typeface="Palatino Linotype"/>
              </a:rPr>
              <a:t>olmanın   </a:t>
            </a:r>
            <a:endParaRPr b="0" lang="de-DE" sz="6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16080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343080"/>
                <a:tab algn="l" pos="790560"/>
                <a:tab algn="l" pos="1239840"/>
                <a:tab algn="l" pos="1689120"/>
                <a:tab algn="l" pos="2138400"/>
                <a:tab algn="l" pos="2587680"/>
                <a:tab algn="l" pos="3036960"/>
                <a:tab algn="l" pos="3486240"/>
                <a:tab algn="l" pos="3935520"/>
                <a:tab algn="l" pos="4384800"/>
                <a:tab algn="l" pos="4834080"/>
                <a:tab algn="l" pos="5283360"/>
                <a:tab algn="l" pos="5732640"/>
                <a:tab algn="l" pos="6181560"/>
                <a:tab algn="l" pos="6630840"/>
                <a:tab algn="l" pos="7080120"/>
                <a:tab algn="l" pos="7529400"/>
                <a:tab algn="l" pos="7978680"/>
                <a:tab algn="l" pos="8427960"/>
                <a:tab algn="l" pos="8877240"/>
                <a:tab algn="l" pos="932652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6000" strike="noStrike" u="none">
                <a:solidFill>
                  <a:srgbClr val="ff4500"/>
                </a:solidFill>
                <a:uFillTx/>
                <a:latin typeface="Palatino Linotype"/>
              </a:rPr>
              <a:t>şartları</a:t>
            </a:r>
            <a:endParaRPr b="0" lang="de-DE" sz="6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/>
          <p:nvPr/>
        </p:nvSpPr>
        <p:spPr>
          <a:xfrm>
            <a:off x="108000" y="1815120"/>
            <a:ext cx="9144000" cy="469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marL="92160">
              <a:lnSpc>
                <a:spcPct val="100000"/>
              </a:lnSpc>
              <a:spcBef>
                <a:spcPts val="62"/>
              </a:spcBef>
              <a:spcAft>
                <a:spcPts val="638"/>
              </a:spcAft>
              <a:tabLst>
                <a:tab algn="l" pos="0"/>
                <a:tab algn="l" pos="92160"/>
                <a:tab algn="l" pos="539640"/>
                <a:tab algn="l" pos="988920"/>
                <a:tab algn="l" pos="1438200"/>
                <a:tab algn="l" pos="1887480"/>
                <a:tab algn="l" pos="2336760"/>
                <a:tab algn="l" pos="2786040"/>
                <a:tab algn="l" pos="3235320"/>
                <a:tab algn="l" pos="3684600"/>
                <a:tab algn="l" pos="4133880"/>
                <a:tab algn="l" pos="4583160"/>
                <a:tab algn="l" pos="5032440"/>
                <a:tab algn="l" pos="5481720"/>
                <a:tab algn="l" pos="5931000"/>
                <a:tab algn="l" pos="6380280"/>
                <a:tab algn="l" pos="6829560"/>
                <a:tab algn="l" pos="7278840"/>
                <a:tab algn="l" pos="7728120"/>
                <a:tab algn="l" pos="8177040"/>
                <a:tab algn="l" pos="8626320"/>
                <a:tab algn="l" pos="9075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Hezekiel 34</a:t>
            </a:r>
            <a:r>
              <a:rPr b="1" lang="en-US" sz="2000" strike="noStrike" u="none">
                <a:solidFill>
                  <a:srgbClr val="ffff00"/>
                </a:solidFill>
                <a:uFillTx/>
                <a:latin typeface="Trebuchet MS"/>
              </a:rPr>
              <a:t>:</a:t>
            </a: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2-10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92160">
              <a:lnSpc>
                <a:spcPct val="100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92160"/>
                <a:tab algn="l" pos="539640"/>
                <a:tab algn="l" pos="988920"/>
                <a:tab algn="l" pos="1438200"/>
                <a:tab algn="l" pos="1887480"/>
                <a:tab algn="l" pos="2336760"/>
                <a:tab algn="l" pos="2786040"/>
                <a:tab algn="l" pos="3235320"/>
                <a:tab algn="l" pos="3684600"/>
                <a:tab algn="l" pos="4133880"/>
                <a:tab algn="l" pos="4583160"/>
                <a:tab algn="l" pos="5032440"/>
                <a:tab algn="l" pos="5481720"/>
                <a:tab algn="l" pos="5931000"/>
                <a:tab algn="l" pos="6380280"/>
                <a:tab algn="l" pos="6829560"/>
                <a:tab algn="l" pos="7278840"/>
                <a:tab algn="l" pos="7728120"/>
                <a:tab algn="l" pos="8177040"/>
                <a:tab algn="l" pos="8626320"/>
                <a:tab algn="l" pos="9075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"İnsanoğlu, İsrail'in çobanlarına karşı peygamberlik et ve onlara, bu çobanlara şöyle de: 'Egemen RAB diyor ki: Vay kendi kendini güden İsrail çobanlarına! Ço</a:t>
            </a: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banların sürüyü gütmesi gerekmez mi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?</a:t>
            </a: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Z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ayıfları güçlendirmediniz, hastaları iyileştirmediniz, yaralıların yarasını sarmadınız. Yolunu şaşıranları geri getirmediniz, kayıpları aramadınız. Ancak sertlik ve şiddetle onlara egemen oldunuz.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92160">
              <a:lnSpc>
                <a:spcPct val="100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92160"/>
                <a:tab algn="l" pos="539640"/>
                <a:tab algn="l" pos="988920"/>
                <a:tab algn="l" pos="1438200"/>
                <a:tab algn="l" pos="1887480"/>
                <a:tab algn="l" pos="2336760"/>
                <a:tab algn="l" pos="2786040"/>
                <a:tab algn="l" pos="3235320"/>
                <a:tab algn="l" pos="3684600"/>
                <a:tab algn="l" pos="4133880"/>
                <a:tab algn="l" pos="4583160"/>
                <a:tab algn="l" pos="5032440"/>
                <a:tab algn="l" pos="5481720"/>
                <a:tab algn="l" pos="5931000"/>
                <a:tab algn="l" pos="6380280"/>
                <a:tab algn="l" pos="6829560"/>
                <a:tab algn="l" pos="7278840"/>
                <a:tab algn="l" pos="7728120"/>
                <a:tab algn="l" pos="8177040"/>
                <a:tab algn="l" pos="8626320"/>
                <a:tab algn="l" pos="9075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  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Çobanları olmadığı için dağıldılar, yabanıl hayvanlara yem oldular. Koyunlarım bütün dağlarda, yüksek tepelerde başıboş dolandılar. Koyunlarım yeryüzüne dağıldı. Onları ne arayan var, ne soran.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92160">
              <a:lnSpc>
                <a:spcPct val="100000"/>
              </a:lnSpc>
              <a:spcBef>
                <a:spcPts val="62"/>
              </a:spcBef>
              <a:spcAft>
                <a:spcPts val="913"/>
              </a:spcAft>
              <a:tabLst>
                <a:tab algn="l" pos="0"/>
                <a:tab algn="l" pos="92160"/>
                <a:tab algn="l" pos="539640"/>
                <a:tab algn="l" pos="988920"/>
                <a:tab algn="l" pos="1438200"/>
                <a:tab algn="l" pos="1887480"/>
                <a:tab algn="l" pos="2336760"/>
                <a:tab algn="l" pos="2786040"/>
                <a:tab algn="l" pos="3235320"/>
                <a:tab algn="l" pos="3684600"/>
                <a:tab algn="l" pos="4133880"/>
                <a:tab algn="l" pos="4583160"/>
                <a:tab algn="l" pos="5032440"/>
                <a:tab algn="l" pos="5481720"/>
                <a:tab algn="l" pos="5931000"/>
                <a:tab algn="l" pos="6380280"/>
                <a:tab algn="l" pos="6829560"/>
                <a:tab algn="l" pos="7278840"/>
                <a:tab algn="l" pos="7728120"/>
                <a:tab algn="l" pos="8177040"/>
                <a:tab algn="l" pos="8626320"/>
                <a:tab algn="l" pos="9075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 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"'Bu yüzden, ey çobanlar, RAB'bin sözünü dinleyin.</a:t>
            </a: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O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nun için, ey çobanlar, RAB'bin sözünü dinleyin.  Egemen RAB şöyle diyor: Ben çobanlara karşıyım! Koyunlarımdan </a:t>
            </a:r>
            <a:r>
              <a:rPr b="0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onları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0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s</a:t>
            </a: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orumlu tutacağım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, koyunlarımı gütmelerine son vereceğim.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"/>
          <p:cNvSpPr/>
          <p:nvPr/>
        </p:nvSpPr>
        <p:spPr>
          <a:xfrm>
            <a:off x="0" y="0"/>
            <a:ext cx="9180360" cy="115236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800" strike="noStrike" u="none">
                <a:solidFill>
                  <a:srgbClr val="cc99ff"/>
                </a:solidFill>
                <a:uFillTx/>
                <a:latin typeface="Garamond"/>
              </a:rPr>
              <a:t>Çoban olmak isteyenlere</a:t>
            </a:r>
            <a:br>
              <a:rPr sz="3600"/>
            </a:br>
            <a:r>
              <a:rPr b="1" lang="bg-BG" sz="3200" strike="noStrike" u="none">
                <a:solidFill>
                  <a:srgbClr val="ff3333"/>
                </a:solidFill>
                <a:uFillTx/>
                <a:latin typeface="Garamond"/>
              </a:rPr>
              <a:t>KORKU</a:t>
            </a:r>
            <a:r>
              <a:rPr b="1" lang="bg-BG" sz="3200" strike="noStrike" u="none">
                <a:solidFill>
                  <a:srgbClr val="cc99ff"/>
                </a:solidFill>
                <a:uFillTx/>
                <a:latin typeface="Garamond"/>
              </a:rPr>
              <a:t> ve </a:t>
            </a:r>
            <a:r>
              <a:rPr b="1" lang="bg-BG" sz="3200" strike="noStrike" u="none">
                <a:solidFill>
                  <a:srgbClr val="ffa500"/>
                </a:solidFill>
                <a:uFillTx/>
                <a:latin typeface="Garamond"/>
              </a:rPr>
              <a:t>CESARET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"/>
          <p:cNvSpPr/>
          <p:nvPr/>
        </p:nvSpPr>
        <p:spPr>
          <a:xfrm>
            <a:off x="0" y="1125360"/>
            <a:ext cx="9144000" cy="52092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800" strike="noStrike" u="none">
                <a:solidFill>
                  <a:srgbClr val="ffff66"/>
                </a:solidFill>
                <a:uFillTx/>
                <a:latin typeface="Arial"/>
              </a:rPr>
              <a:t>Dikkat edin: çobanlık oyuncak değildir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>
                      <p:stCondLst>
                        <p:cond delay="0"/>
                      </p:stCondLst>
                      <p:childTnLst>
                        <p:par>
                          <p:cTn id="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1">
                                  <p:stCondLst>
                                    <p:cond delay="0"/>
                                  </p:stCondLst>
                                  <p:iterate type="wd">
                                    <p:tmAbs val="0.0019999997317791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dur="indefinite" fill="hold">
                      <p:stCondLst>
                        <p:cond delay="indefinite"/>
                      </p:stCondLst>
                      <p:childTnLst>
                        <p:par>
                          <p:cTn id="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9" dur="indefinite" nodeType="clickEffect" fill="hold" presetClass="entr" presetID="1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>
                                            <p:fltVal val="0"/>
                                          </p:val>
                                        </p:tav>
                                        <p:tav fmla="x+(cos(-2*pi*(1-$))*-x-sin(-2*pi*(1-$))*(1-y))*(1-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>
                                            <p:fltVal val="0"/>
                                          </p:val>
                                        </p:tav>
                                        <p:tav fmla="y+(sin(-2*pi*(1-$))*-x+cos(-2*pi*(1-$))*(1-y))*(1-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dur="indefinite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dur="indefinite" nodeType="afterEffect" fill="hold" presetClass="emph" presetID="3" presetSubtype="2" repeatCount="indefinite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9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dur="indefinite" fill="hold">
                      <p:stCondLst>
                        <p:cond delay="indefinite"/>
                      </p:stCondLst>
                      <p:childTnLst>
                        <p:par>
                          <p:cTn id="19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0" dur="indefinite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2" dur="125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/>
          <p:nvPr/>
        </p:nvSpPr>
        <p:spPr>
          <a:xfrm>
            <a:off x="250920" y="1818360"/>
            <a:ext cx="8675640" cy="163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Yuhanna 10</a:t>
            </a:r>
            <a:r>
              <a:rPr b="1" lang="en-US" sz="2000" strike="noStrike" u="none">
                <a:solidFill>
                  <a:srgbClr val="ffff00"/>
                </a:solidFill>
                <a:uFillTx/>
                <a:latin typeface="Trebuchet MS"/>
              </a:rPr>
              <a:t>:</a:t>
            </a: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9-10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İyi çoban koyunlar için canını veriyor. Ama diyelim var kiralanmış bir işçi: o asıl çoban değil, koyunlar da onun değil. O gördü mü, kurt yakınlıyor, koyunları brakıp kaçacak. Kurt da onları kapacak ve koyunları dağıtır-acak... çünkü ancak kiralanmıştır ve kendi </a:t>
            </a:r>
            <a:r>
              <a:rPr b="0" lang="bg-BG" sz="2000" strike="noStrike" u="sng">
                <a:solidFill>
                  <a:srgbClr val="ffffff"/>
                </a:solidFill>
                <a:uFillTx/>
                <a:latin typeface="Trebuchet MS"/>
              </a:rPr>
              <a:t>koyunları için düşünmez</a:t>
            </a: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.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" name="" descr=""/>
          <p:cNvPicPr/>
          <p:nvPr/>
        </p:nvPicPr>
        <p:blipFill>
          <a:blip r:embed="rId1"/>
          <a:srcRect l="0" t="0" r="6754" b="0"/>
          <a:stretch/>
        </p:blipFill>
        <p:spPr>
          <a:xfrm>
            <a:off x="6227640" y="3672000"/>
            <a:ext cx="2340000" cy="2303280"/>
          </a:xfrm>
          <a:prstGeom prst="rect">
            <a:avLst/>
          </a:prstGeom>
          <a:ln w="0">
            <a:noFill/>
          </a:ln>
        </p:spPr>
      </p:pic>
      <p:pic>
        <p:nvPicPr>
          <p:cNvPr id="16" name="" descr=""/>
          <p:cNvPicPr/>
          <p:nvPr/>
        </p:nvPicPr>
        <p:blipFill>
          <a:blip r:embed="rId2"/>
          <a:srcRect l="6776" t="0" r="0" b="0"/>
          <a:stretch/>
        </p:blipFill>
        <p:spPr>
          <a:xfrm>
            <a:off x="503280" y="3672000"/>
            <a:ext cx="2452680" cy="2303280"/>
          </a:xfrm>
          <a:prstGeom prst="rect">
            <a:avLst/>
          </a:prstGeom>
          <a:ln w="0">
            <a:noFill/>
          </a:ln>
        </p:spPr>
      </p:pic>
      <p:pic>
        <p:nvPicPr>
          <p:cNvPr id="17" name="" descr=""/>
          <p:cNvPicPr/>
          <p:nvPr/>
        </p:nvPicPr>
        <p:blipFill>
          <a:blip r:embed="rId3"/>
          <a:stretch/>
        </p:blipFill>
        <p:spPr>
          <a:xfrm>
            <a:off x="3343320" y="3672000"/>
            <a:ext cx="2452680" cy="2320920"/>
          </a:xfrm>
          <a:prstGeom prst="rect">
            <a:avLst/>
          </a:prstGeom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3419640" y="6053040"/>
            <a:ext cx="2323800" cy="6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ffff00"/>
                </a:solidFill>
                <a:uFillTx/>
                <a:latin typeface="Trebuchet MS"/>
              </a:rPr>
              <a:t>Koyunlardan sadece faydalanıyor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"/>
          <p:cNvSpPr/>
          <p:nvPr/>
        </p:nvSpPr>
        <p:spPr>
          <a:xfrm>
            <a:off x="0" y="1125360"/>
            <a:ext cx="9144000" cy="52092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800" strike="noStrike" u="none">
                <a:solidFill>
                  <a:srgbClr val="ffff66"/>
                </a:solidFill>
                <a:uFillTx/>
                <a:latin typeface="Arial"/>
              </a:rPr>
              <a:t>Dikkat edin: çobanlık oyuncak değildir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"/>
          <p:cNvSpPr/>
          <p:nvPr/>
        </p:nvSpPr>
        <p:spPr>
          <a:xfrm>
            <a:off x="6243480" y="6048360"/>
            <a:ext cx="2324160" cy="6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ffff00"/>
                </a:solidFill>
                <a:uFillTx/>
                <a:latin typeface="Trebuchet MS"/>
              </a:rPr>
              <a:t>Sade kendi keyfini düşünüyor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324000" y="6048360"/>
            <a:ext cx="28796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ffff00"/>
                </a:solidFill>
                <a:uFillTx/>
                <a:latin typeface="Trebuchet MS"/>
              </a:rPr>
              <a:t>Koyunları tehlike-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ffff00"/>
                </a:solidFill>
                <a:uFillTx/>
                <a:latin typeface="Trebuchet MS"/>
              </a:rPr>
              <a:t>lerden korumaz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0" y="0"/>
            <a:ext cx="9180360" cy="115236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800" strike="noStrike" u="none">
                <a:solidFill>
                  <a:srgbClr val="cc99ff"/>
                </a:solidFill>
                <a:uFillTx/>
                <a:latin typeface="Garamond"/>
              </a:rPr>
              <a:t>Çoban olmak isteyenlere</a:t>
            </a:r>
            <a:br>
              <a:rPr sz="3600"/>
            </a:br>
            <a:r>
              <a:rPr b="1" lang="bg-BG" sz="3200" strike="noStrike" u="none">
                <a:solidFill>
                  <a:srgbClr val="ff3333"/>
                </a:solidFill>
                <a:uFillTx/>
                <a:latin typeface="Garamond"/>
              </a:rPr>
              <a:t>KORKU</a:t>
            </a:r>
            <a:r>
              <a:rPr b="1" lang="bg-BG" sz="3200" strike="noStrike" u="none">
                <a:solidFill>
                  <a:srgbClr val="cc99ff"/>
                </a:solidFill>
                <a:uFillTx/>
                <a:latin typeface="Garamond"/>
              </a:rPr>
              <a:t> ve </a:t>
            </a:r>
            <a:r>
              <a:rPr b="1" lang="bg-BG" sz="3200" strike="noStrike" u="none">
                <a:solidFill>
                  <a:srgbClr val="ffa500"/>
                </a:solidFill>
                <a:uFillTx/>
                <a:latin typeface="Garamond"/>
              </a:rPr>
              <a:t>CESARET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dur="indefinite" fill="hold">
                      <p:stCondLst>
                        <p:cond delay="0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afterEffect" fill="hold" presetClass="emph" presetID="3" presetSubtype="2" repeatCount="indefinite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9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dur="indefinite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dur="indefinite" fill="hold">
                      <p:stCondLst>
                        <p:cond delay="indefinite"/>
                      </p:stCondLst>
                      <p:childTnLst>
                        <p:par>
                          <p:cTn id="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5" dur="indefinite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dur="indefinite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dur="indefinite" fill="hold">
                      <p:stCondLst>
                        <p:cond delay="indefinite"/>
                      </p:stCondLst>
                      <p:childTnLst>
                        <p:par>
                          <p:cTn id="5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1" dur="indefinite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dur="indefinite" fill="hold">
                      <p:stCondLst>
                        <p:cond delay="indefinite"/>
                      </p:stCondLst>
                      <p:childTnLst>
                        <p:par>
                          <p:cTn id="6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63" dur="indefinite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"/>
          <p:cNvSpPr/>
          <p:nvPr/>
        </p:nvSpPr>
        <p:spPr>
          <a:xfrm>
            <a:off x="431640" y="1948320"/>
            <a:ext cx="4032360" cy="163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1.Timoteyus 3:1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Şu söz çok doğrudur: "Bir kişinin merağı var mı, topluluğun güdücüsü olsun, demek iyi bir iş istiyor."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4896000" y="1956240"/>
            <a:ext cx="4248000" cy="13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00"/>
                </a:solidFill>
                <a:uFillTx/>
                <a:latin typeface="Trebuchet MS"/>
              </a:rPr>
              <a:t>1.Petrus 5:4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Ve Başçoban ne zaman ortaya çıkacaksa, o zaman solmaz bir şanlılık tacı alacanız.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" name="" descr=""/>
          <p:cNvPicPr/>
          <p:nvPr/>
        </p:nvPicPr>
        <p:blipFill>
          <a:blip r:embed="rId1"/>
          <a:stretch/>
        </p:blipFill>
        <p:spPr>
          <a:xfrm>
            <a:off x="5707080" y="3573360"/>
            <a:ext cx="2286000" cy="2743200"/>
          </a:xfrm>
          <a:prstGeom prst="rect">
            <a:avLst/>
          </a:prstGeom>
          <a:ln w="0">
            <a:noFill/>
          </a:ln>
        </p:spPr>
      </p:pic>
      <p:pic>
        <p:nvPicPr>
          <p:cNvPr id="26" name="" descr=""/>
          <p:cNvPicPr/>
          <p:nvPr/>
        </p:nvPicPr>
        <p:blipFill>
          <a:blip r:embed="rId2"/>
          <a:stretch/>
        </p:blipFill>
        <p:spPr>
          <a:xfrm>
            <a:off x="792000" y="3789360"/>
            <a:ext cx="3338640" cy="2158920"/>
          </a:xfrm>
          <a:prstGeom prst="rect">
            <a:avLst/>
          </a:prstGeom>
          <a:ln w="0">
            <a:noFill/>
          </a:ln>
        </p:spPr>
      </p:pic>
      <p:sp>
        <p:nvSpPr>
          <p:cNvPr id="27" name=""/>
          <p:cNvSpPr/>
          <p:nvPr/>
        </p:nvSpPr>
        <p:spPr>
          <a:xfrm>
            <a:off x="0" y="1125360"/>
            <a:ext cx="9144000" cy="52092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800" strike="noStrike" u="none">
                <a:solidFill>
                  <a:srgbClr val="ffff66"/>
                </a:solidFill>
                <a:uFillTx/>
                <a:latin typeface="Arial"/>
              </a:rPr>
              <a:t>Dikkat edin: çobanlık oyuncak değildir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"/>
          <p:cNvSpPr/>
          <p:nvPr/>
        </p:nvSpPr>
        <p:spPr>
          <a:xfrm>
            <a:off x="0" y="0"/>
            <a:ext cx="9180360" cy="115236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800" strike="noStrike" u="none">
                <a:solidFill>
                  <a:srgbClr val="cc99ff"/>
                </a:solidFill>
                <a:uFillTx/>
                <a:latin typeface="Garamond"/>
              </a:rPr>
              <a:t>Çoban olmak isteyenlere</a:t>
            </a:r>
            <a:br>
              <a:rPr sz="3600"/>
            </a:br>
            <a:r>
              <a:rPr b="1" lang="bg-BG" sz="3200" strike="noStrike" u="none">
                <a:solidFill>
                  <a:srgbClr val="ff3333"/>
                </a:solidFill>
                <a:uFillTx/>
                <a:latin typeface="Garamond"/>
              </a:rPr>
              <a:t>KORKU</a:t>
            </a:r>
            <a:r>
              <a:rPr b="1" lang="bg-BG" sz="3200" strike="noStrike" u="none">
                <a:solidFill>
                  <a:srgbClr val="cc99ff"/>
                </a:solidFill>
                <a:uFillTx/>
                <a:latin typeface="Garamond"/>
              </a:rPr>
              <a:t> ve </a:t>
            </a:r>
            <a:r>
              <a:rPr b="1" lang="bg-BG" sz="3200" strike="noStrike" u="none">
                <a:solidFill>
                  <a:srgbClr val="ffa500"/>
                </a:solidFill>
                <a:uFillTx/>
                <a:latin typeface="Garamond"/>
              </a:rPr>
              <a:t>CESARET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73" dur="indefinite" restart="never" nodeType="tmRoot">
          <p:childTnLst>
            <p:seq>
              <p:cTn id="74" dur="indefinite" nodeType="mainSeq">
                <p:childTnLst>
                  <p:par>
                    <p:cTn id="75" dur="indefinite" fill="hold">
                      <p:stCondLst>
                        <p:cond delay="indefinite"/>
                      </p:stCondLst>
                      <p:childTnLst>
                        <p:par>
                          <p:cTn id="7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77" dur="indefinite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dur="indefinite" fill="hold">
                      <p:stCondLst>
                        <p:cond delay="indefinite"/>
                      </p:stCondLst>
                      <p:childTnLst>
                        <p:par>
                          <p:cTn id="8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89" dur="indefinite" nodeType="clickEffect" fill="hold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"/>
          <p:cNvSpPr/>
          <p:nvPr/>
        </p:nvSpPr>
        <p:spPr>
          <a:xfrm>
            <a:off x="723960" y="2502000"/>
            <a:ext cx="3632040" cy="825480"/>
          </a:xfrm>
          <a:prstGeom prst="rect">
            <a:avLst/>
          </a:prstGeom>
          <a:blipFill rotWithShape="0">
            <a:blip r:embed="rId1"/>
            <a:srcRect/>
            <a:tile tx="0" ty="0" sx="100000" sy="100000" algn="ctr"/>
          </a:blipFill>
          <a:ln cap="sq" w="12600">
            <a:solidFill>
              <a:srgbClr val="3366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ffcc00"/>
                </a:solidFill>
                <a:uFillTx/>
                <a:latin typeface="Bookman Old Style"/>
              </a:rPr>
              <a:t>ZORLAN GÜZELLİK OLMAZ!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" name="" descr=""/>
          <p:cNvPicPr/>
          <p:nvPr/>
        </p:nvPicPr>
        <p:blipFill>
          <a:blip r:embed="rId2"/>
          <a:stretch/>
        </p:blipFill>
        <p:spPr>
          <a:xfrm>
            <a:off x="1189080" y="5013360"/>
            <a:ext cx="2735280" cy="1704960"/>
          </a:xfrm>
          <a:prstGeom prst="rect">
            <a:avLst/>
          </a:prstGeom>
          <a:ln w="0">
            <a:noFill/>
          </a:ln>
        </p:spPr>
      </p:pic>
      <p:pic>
        <p:nvPicPr>
          <p:cNvPr id="31" name="" descr=""/>
          <p:cNvPicPr/>
          <p:nvPr/>
        </p:nvPicPr>
        <p:blipFill>
          <a:blip r:embed="rId3"/>
          <a:stretch/>
        </p:blipFill>
        <p:spPr>
          <a:xfrm>
            <a:off x="6659640" y="2430360"/>
            <a:ext cx="1441440" cy="1030320"/>
          </a:xfrm>
          <a:prstGeom prst="rect">
            <a:avLst/>
          </a:prstGeom>
          <a:ln w="0">
            <a:noFill/>
          </a:ln>
        </p:spPr>
      </p:pic>
      <p:pic>
        <p:nvPicPr>
          <p:cNvPr id="32" name="" descr=""/>
          <p:cNvPicPr/>
          <p:nvPr/>
        </p:nvPicPr>
        <p:blipFill>
          <a:blip r:embed="rId4"/>
          <a:stretch/>
        </p:blipFill>
        <p:spPr>
          <a:xfrm>
            <a:off x="5724360" y="4653000"/>
            <a:ext cx="1951200" cy="1660320"/>
          </a:xfrm>
          <a:prstGeom prst="rect">
            <a:avLst/>
          </a:prstGeom>
          <a:ln w="0">
            <a:noFill/>
          </a:ln>
        </p:spPr>
      </p:pic>
      <p:pic>
        <p:nvPicPr>
          <p:cNvPr id="33" name="" descr=""/>
          <p:cNvPicPr/>
          <p:nvPr/>
        </p:nvPicPr>
        <p:blipFill>
          <a:blip r:embed="rId5"/>
          <a:stretch/>
        </p:blipFill>
        <p:spPr>
          <a:xfrm>
            <a:off x="6877080" y="5372280"/>
            <a:ext cx="1871640" cy="1258560"/>
          </a:xfrm>
          <a:prstGeom prst="rect">
            <a:avLst/>
          </a:prstGeom>
          <a:ln w="0">
            <a:noFill/>
          </a:ln>
        </p:spPr>
      </p:pic>
      <p:sp>
        <p:nvSpPr>
          <p:cNvPr id="34" name=""/>
          <p:cNvSpPr/>
          <p:nvPr/>
        </p:nvSpPr>
        <p:spPr>
          <a:xfrm>
            <a:off x="-34920" y="905040"/>
            <a:ext cx="9144000" cy="6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spcBef>
                <a:spcPts val="18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3600" strike="noStrike" u="none">
                <a:solidFill>
                  <a:srgbClr val="ffcc00"/>
                </a:solidFill>
                <a:uFillTx/>
                <a:latin typeface="Arial"/>
              </a:rPr>
              <a:t>1.Petrus 5:1-4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>
            <a:off x="466560" y="1638360"/>
            <a:ext cx="4176720" cy="76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62"/>
              </a:spcBef>
              <a:spcAft>
                <a:spcPts val="62"/>
              </a:spcAft>
              <a:buClr>
                <a:srgbClr val="ffcc00"/>
              </a:buClr>
              <a:buSzPct val="80000"/>
              <a:buFont typeface="Arial"/>
              <a:buChar char="►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Değil zorluktan imiş gibi</a:t>
            </a:r>
            <a:r>
              <a:rPr b="0" lang="tr-TR" sz="2200" strike="noStrike" u="none">
                <a:solidFill>
                  <a:srgbClr val="ffffff"/>
                </a:solidFill>
                <a:uFillTx/>
                <a:latin typeface="Trebuchet MS"/>
              </a:rPr>
              <a:t>, ama </a:t>
            </a:r>
            <a:r>
              <a:rPr b="1" lang="tr-TR" sz="2200" strike="noStrike" u="none">
                <a:solidFill>
                  <a:srgbClr val="9999ff"/>
                </a:solidFill>
                <a:uFillTx/>
                <a:latin typeface="Trebuchet MS"/>
              </a:rPr>
              <a:t>Allahın istediği gibi</a:t>
            </a:r>
            <a:r>
              <a:rPr b="1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5508720" y="1638360"/>
            <a:ext cx="3024000" cy="76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62"/>
              </a:spcBef>
              <a:spcAft>
                <a:spcPts val="62"/>
              </a:spcAft>
              <a:buClr>
                <a:srgbClr val="ffcc00"/>
              </a:buClr>
              <a:buSzPct val="80000"/>
              <a:buFont typeface="Arial"/>
              <a:buChar char="►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Değil kazanç için, ama</a:t>
            </a:r>
            <a:r>
              <a:rPr b="0" lang="tr-TR" sz="22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1" lang="tr-TR" sz="2200" strike="noStrike" u="none">
                <a:solidFill>
                  <a:srgbClr val="9999ff"/>
                </a:solidFill>
                <a:uFillTx/>
                <a:latin typeface="Trebuchet MS"/>
              </a:rPr>
              <a:t>merakla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324000" y="3789360"/>
            <a:ext cx="4644720" cy="109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62"/>
              </a:spcBef>
              <a:spcAft>
                <a:spcPts val="62"/>
              </a:spcAft>
              <a:buClr>
                <a:srgbClr val="ffcc00"/>
              </a:buClr>
              <a:buSzPct val="80000"/>
              <a:buFont typeface="Arial"/>
              <a:buChar char="►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 </a:t>
            </a:r>
            <a:r>
              <a:rPr b="0" lang="bg-BG" sz="2200" strike="noStrike" u="none">
                <a:solidFill>
                  <a:srgbClr val="ffffff"/>
                </a:solidFill>
                <a:uFillTx/>
                <a:latin typeface="Trebuchet MS"/>
              </a:rPr>
              <a:t>Değil size emanet edilen kişilere zorbacığık yapmakla, ama sürüye </a:t>
            </a:r>
            <a:r>
              <a:rPr b="0" lang="bg-BG" sz="2200" strike="noStrike" u="none">
                <a:solidFill>
                  <a:srgbClr val="66ccff"/>
                </a:solidFill>
                <a:uFillTx/>
                <a:latin typeface="Trebuchet MS"/>
              </a:rPr>
              <a:t>örnek olmakla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5580000" y="3789360"/>
            <a:ext cx="3313080" cy="76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62"/>
              </a:spcBef>
              <a:spcAft>
                <a:spcPts val="62"/>
              </a:spcAft>
              <a:buClr>
                <a:srgbClr val="ffcc00"/>
              </a:buClr>
              <a:buSzPct val="80000"/>
              <a:buFont typeface="Arial"/>
              <a:buChar char="►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9999ff"/>
                </a:solidFill>
                <a:uFillTx/>
                <a:latin typeface="Trebuchet MS"/>
              </a:rPr>
              <a:t> </a:t>
            </a:r>
            <a:r>
              <a:rPr b="1" lang="bg-BG" sz="2200" strike="noStrike" u="none">
                <a:solidFill>
                  <a:srgbClr val="9999ff"/>
                </a:solidFill>
                <a:uFillTx/>
                <a:latin typeface="Trebuchet MS"/>
              </a:rPr>
              <a:t>Başçobana sorumlu o</a:t>
            </a:r>
            <a:r>
              <a:rPr b="0" lang="bg-BG" sz="2200" strike="noStrike" u="none">
                <a:solidFill>
                  <a:srgbClr val="9999ff"/>
                </a:solidFill>
                <a:uFillTx/>
                <a:latin typeface="Trebuchet MS"/>
              </a:rPr>
              <a:t>larak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99" dur="indefinite" restart="never" nodeType="tmRoot">
          <p:childTnLst>
            <p:seq>
              <p:cTn id="100" dur="indefinite" nodeType="mainSeq">
                <p:childTnLst>
                  <p:par>
                    <p:cTn id="101" dur="indefinite" fill="hold">
                      <p:stCondLst>
                        <p:cond delay="indefinite"/>
                      </p:stCondLst>
                      <p:childTnLst>
                        <p:par>
                          <p:cTn id="10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03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dur="indefinite" fill="hold">
                      <p:stCondLst>
                        <p:cond delay="indefinite"/>
                      </p:stCondLst>
                      <p:childTnLst>
                        <p:par>
                          <p:cTn id="10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09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dur="indefinite" fill="hold">
                      <p:stCondLst>
                        <p:cond delay="indefinite"/>
                      </p:stCondLst>
                      <p:childTnLst>
                        <p:par>
                          <p:cTn id="12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21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dur="indefinite" fill="hold">
                      <p:stCondLst>
                        <p:cond delay="indefinite"/>
                      </p:stCondLst>
                      <p:childTnLst>
                        <p:par>
                          <p:cTn id="13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33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dur="indefinite" fill="hold">
                      <p:stCondLst>
                        <p:cond delay="indefinite"/>
                      </p:stCondLst>
                      <p:childTnLst>
                        <p:par>
                          <p:cTn id="1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45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7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8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"/>
          <p:cNvSpPr/>
          <p:nvPr/>
        </p:nvSpPr>
        <p:spPr>
          <a:xfrm>
            <a:off x="599760" y="838080"/>
            <a:ext cx="13658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Kusursuz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569880" y="1413000"/>
            <a:ext cx="25714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Bir kadının kocası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581400" y="1989000"/>
            <a:ext cx="28011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İmanlı kızanları var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576360" y="2563920"/>
            <a:ext cx="2808360" cy="6793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Hep kendi kafasına göre gitmesin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556920" y="3357720"/>
            <a:ext cx="30391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Hemen öfkelenmesin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571680" y="3933720"/>
            <a:ext cx="1652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İçk</a:t>
            </a: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ici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584280" y="4508640"/>
            <a:ext cx="19742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Kavgacı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565200" y="5086440"/>
            <a:ext cx="38390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Paranın peşinden koşmasın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576360" y="5661000"/>
            <a:ext cx="42778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Misafirleri kabul etmeyi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568440" y="6238800"/>
            <a:ext cx="1783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İyiliği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6624720" y="873000"/>
            <a:ext cx="1834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Aklı başında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7383600" y="1522440"/>
            <a:ext cx="10634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Dürüst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6678360" y="2170080"/>
            <a:ext cx="1778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Allaha bağlı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5394240" y="2817720"/>
            <a:ext cx="30682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Kendini zaptedebilen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5400720" y="3465360"/>
            <a:ext cx="305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Sağlam öğretiş veren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7094520" y="4113360"/>
            <a:ext cx="134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Ağırbaşlı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5075280" y="4751280"/>
            <a:ext cx="33843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 evini iyi güdüyor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5996160" y="5372280"/>
            <a:ext cx="2467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Yeni imanlı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5075280" y="6035760"/>
            <a:ext cx="3384360" cy="6793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Dışarıdakiler de onu iyi biri olarak tanıyorlar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0" y="871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0" y="14479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0" y="2023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0" y="2708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0" y="339264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0" y="396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0" y="454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>
            <a:off x="0" y="5119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0" y="5695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-71280" y="6235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10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8352000" y="90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8352000" y="155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8352000" y="220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8352000" y="2852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8352000" y="35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8352000" y="414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8352000" y="47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"/>
          <p:cNvSpPr/>
          <p:nvPr/>
        </p:nvSpPr>
        <p:spPr>
          <a:xfrm>
            <a:off x="8352000" y="540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835200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3855960" y="1189080"/>
            <a:ext cx="2087640" cy="1170000"/>
          </a:xfrm>
          <a:prstGeom prst="rect">
            <a:avLst/>
          </a:prstGeom>
          <a:solidFill>
            <a:srgbClr val="00331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Arial Black"/>
              </a:rPr>
              <a:t>Titus 1:5-9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99ccff"/>
                </a:solidFill>
                <a:uFillTx/>
                <a:latin typeface="Arial Black"/>
              </a:rPr>
              <a:t>ve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Arial Black"/>
              </a:rPr>
              <a:t>1.Tim. 3:1-7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159" dur="indefinite" restart="never" nodeType="tmRoot">
          <p:childTnLst>
            <p:seq>
              <p:cTn id="160" dur="indefinite" nodeType="mainSeq">
                <p:childTnLst>
                  <p:par>
                    <p:cTn id="161" dur="indefinite" fill="hold">
                      <p:stCondLst>
                        <p:cond delay="indefinite"/>
                      </p:stCondLst>
                      <p:childTnLst>
                        <p:par>
                          <p:cTn id="16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63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dur="indefinite" fill="hold">
                      <p:stCondLst>
                        <p:cond delay="indefinite"/>
                      </p:stCondLst>
                      <p:childTnLst>
                        <p:par>
                          <p:cTn id="17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71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dur="indefinite" fill="hold">
                      <p:stCondLst>
                        <p:cond delay="indefinite"/>
                      </p:stCondLst>
                      <p:childTnLst>
                        <p:par>
                          <p:cTn id="17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79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dur="indefinite" fill="hold">
                      <p:stCondLst>
                        <p:cond delay="indefinite"/>
                      </p:stCondLst>
                      <p:childTnLst>
                        <p:par>
                          <p:cTn id="18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87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dur="indefinite" fill="hold">
                      <p:stCondLst>
                        <p:cond delay="indefinite"/>
                      </p:stCondLst>
                      <p:childTnLst>
                        <p:par>
                          <p:cTn id="19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95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dur="indefinite" fill="hold">
                      <p:stCondLst>
                        <p:cond delay="indefinite"/>
                      </p:stCondLst>
                      <p:childTnLst>
                        <p:par>
                          <p:cTn id="20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03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dur="indefinite" fill="hold">
                      <p:stCondLst>
                        <p:cond delay="indefinite"/>
                      </p:stCondLst>
                      <p:childTnLst>
                        <p:par>
                          <p:cTn id="21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11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dur="indefinite" fill="hold">
                      <p:stCondLst>
                        <p:cond delay="indefinite"/>
                      </p:stCondLst>
                      <p:childTnLst>
                        <p:par>
                          <p:cTn id="2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19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dur="indefinite" fill="hold">
                      <p:stCondLst>
                        <p:cond delay="indefinite"/>
                      </p:stCondLst>
                      <p:childTnLst>
                        <p:par>
                          <p:cTn id="2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27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dur="indefinite" fill="hold">
                      <p:stCondLst>
                        <p:cond delay="indefinite"/>
                      </p:stCondLst>
                      <p:childTnLst>
                        <p:par>
                          <p:cTn id="2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5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dur="indefinite" fill="hold">
                      <p:stCondLst>
                        <p:cond delay="indefinite"/>
                      </p:stCondLst>
                      <p:childTnLst>
                        <p:par>
                          <p:cTn id="24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43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dur="indefinite" fill="hold">
                      <p:stCondLst>
                        <p:cond delay="indefinite"/>
                      </p:stCondLst>
                      <p:childTnLst>
                        <p:par>
                          <p:cTn id="25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51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dur="indefinite" fill="hold">
                      <p:stCondLst>
                        <p:cond delay="indefinite"/>
                      </p:stCondLst>
                      <p:childTnLst>
                        <p:par>
                          <p:cTn id="25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59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dur="indefinite" fill="hold">
                      <p:stCondLst>
                        <p:cond delay="indefinite"/>
                      </p:stCondLst>
                      <p:childTnLst>
                        <p:par>
                          <p:cTn id="26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67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dur="indefinite" fill="hold">
                      <p:stCondLst>
                        <p:cond delay="indefinite"/>
                      </p:stCondLst>
                      <p:childTnLst>
                        <p:par>
                          <p:cTn id="27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5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dur="indefinite" fill="hold">
                      <p:stCondLst>
                        <p:cond delay="indefinite"/>
                      </p:stCondLst>
                      <p:childTnLst>
                        <p:par>
                          <p:cTn id="28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83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dur="indefinite" fill="hold">
                      <p:stCondLst>
                        <p:cond delay="indefinite"/>
                      </p:stCondLst>
                      <p:childTnLst>
                        <p:par>
                          <p:cTn id="29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91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dur="indefinite" fill="hold">
                      <p:stCondLst>
                        <p:cond delay="indefinite"/>
                      </p:stCondLst>
                      <p:childTnLst>
                        <p:par>
                          <p:cTn id="29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99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dur="indefinite" fill="hold">
                      <p:stCondLst>
                        <p:cond delay="indefinite"/>
                      </p:stCondLst>
                      <p:childTnLst>
                        <p:par>
                          <p:cTn id="30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07" dur="indefinite" nodeType="click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"/>
          <p:cNvSpPr/>
          <p:nvPr/>
        </p:nvSpPr>
        <p:spPr>
          <a:xfrm>
            <a:off x="599760" y="909720"/>
            <a:ext cx="13658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Kusursuz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576360" y="1476360"/>
            <a:ext cx="4821120" cy="38664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Hep kendi kafasına göre gitmesin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556920" y="1989000"/>
            <a:ext cx="30391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Hemen öfkelenmesin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571680" y="2565360"/>
            <a:ext cx="1652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İçk</a:t>
            </a: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ici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584280" y="3176640"/>
            <a:ext cx="19742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Kavgacı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565200" y="3754440"/>
            <a:ext cx="38390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Paranın peşinden koşmasın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576360" y="4329000"/>
            <a:ext cx="42778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Misafirleri kabul etmeyi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568440" y="4906800"/>
            <a:ext cx="1783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İyiliği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>
            <a:off x="576360" y="5479920"/>
            <a:ext cx="1834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Aklı başında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"/>
          <p:cNvSpPr/>
          <p:nvPr/>
        </p:nvSpPr>
        <p:spPr>
          <a:xfrm>
            <a:off x="592200" y="6056280"/>
            <a:ext cx="10634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Dürüst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6678360" y="1557360"/>
            <a:ext cx="1778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Allaha bağlı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5394240" y="2170080"/>
            <a:ext cx="30682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Kendini zaptedebilen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7056360" y="938160"/>
            <a:ext cx="134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Ağırbaşlı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0" y="871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0" y="14479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0" y="2023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0" y="26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0" y="3213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0" y="3789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0" y="4365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0" y="494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0" y="5516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"/>
          <p:cNvSpPr/>
          <p:nvPr/>
        </p:nvSpPr>
        <p:spPr>
          <a:xfrm>
            <a:off x="-71280" y="6056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10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8352000" y="90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8352000" y="155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8352000" y="220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8352000" y="2852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8352000" y="35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8352000" y="414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8352000" y="47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8352000" y="540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835200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5543640" y="5111640"/>
            <a:ext cx="2592360" cy="97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66cc99"/>
                </a:solidFill>
                <a:uFillTx/>
                <a:latin typeface="Comic Sans MS"/>
              </a:rPr>
              <a:t>KARAKTER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600" strike="noStrike" u="none">
                <a:solidFill>
                  <a:srgbClr val="ffff00"/>
                </a:solidFill>
                <a:uFillTx/>
                <a:latin typeface="Comic Sans MS"/>
              </a:rPr>
              <a:t>ile ilgili şartlar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>
            <a:off x="8136000" y="6048360"/>
            <a:ext cx="1082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uFillTx/>
                <a:latin typeface="Arial"/>
              </a:rPr>
              <a:t>ARTLAR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5908680" y="3156120"/>
            <a:ext cx="1866960" cy="1739880"/>
          </a:xfrm>
          <a:prstGeom prst="rect">
            <a:avLst/>
          </a:prstGeom>
          <a:ln w="0">
            <a:noFill/>
          </a:ln>
        </p:spPr>
      </p:pic>
      <p:sp>
        <p:nvSpPr>
          <p:cNvPr id="115" name=""/>
          <p:cNvSpPr/>
          <p:nvPr/>
        </p:nvSpPr>
        <p:spPr>
          <a:xfrm>
            <a:off x="3033720" y="5322960"/>
            <a:ext cx="2087640" cy="1170000"/>
          </a:xfrm>
          <a:prstGeom prst="rect">
            <a:avLst/>
          </a:prstGeom>
          <a:solidFill>
            <a:srgbClr val="00331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Arial Black"/>
              </a:rPr>
              <a:t>Titus 1:5-9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99ccff"/>
                </a:solidFill>
                <a:uFillTx/>
                <a:latin typeface="Arial Black"/>
              </a:rPr>
              <a:t>ve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Arial Black"/>
              </a:rPr>
              <a:t>1.Tim. 3:1-7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313" dur="indefinite" restart="never" nodeType="tmRoot">
          <p:childTnLst>
            <p:seq>
              <p:cTn id="314" dur="indefinite" nodeType="mainSeq">
                <p:childTnLst>
                  <p:par>
                    <p:cTn id="315" dur="indefinite" fill="hold">
                      <p:stCondLst>
                        <p:cond delay="indefinite"/>
                      </p:stCondLst>
                      <p:childTnLst>
                        <p:par>
                          <p:cTn id="31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17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322" dur="indefinite" nodeType="after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4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5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327" dur="indefinite" nodeType="after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9" dur="5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0" dur="500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dur="indefinite" fill="hold">
                            <p:stCondLst>
                              <p:cond delay="1500"/>
                            </p:stCondLst>
                            <p:childTnLst>
                              <p:par>
                                <p:cTn id="332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dur="indefinite" nodeType="with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dur="indefinite" fill="hold">
                            <p:stCondLst>
                              <p:cond delay="2000"/>
                            </p:stCondLst>
                            <p:childTnLst>
                              <p:par>
                                <p:cTn id="345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" dur="indefinite" nodeType="with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dur="indefinite" fill="hold">
                            <p:stCondLst>
                              <p:cond delay="2500"/>
                            </p:stCondLst>
                            <p:childTnLst>
                              <p:par>
                                <p:cTn id="358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dur="indefinite" nodeType="with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dur="indefinite" fill="hold">
                            <p:stCondLst>
                              <p:cond delay="3000"/>
                            </p:stCondLst>
                            <p:childTnLst>
                              <p:par>
                                <p:cTn id="371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dur="indefinite" nodeType="with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dur="indefinite" fill="hold">
                            <p:stCondLst>
                              <p:cond delay="3500"/>
                            </p:stCondLst>
                            <p:childTnLst>
                              <p:par>
                                <p:cTn id="384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0" dur="indefinite" nodeType="with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dur="indefinite" fill="hold">
                            <p:stCondLst>
                              <p:cond delay="4000"/>
                            </p:stCondLst>
                            <p:childTnLst>
                              <p:par>
                                <p:cTn id="397" dur="indefinite" nodeType="after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dur="indefinite" nodeType="with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dur="indefinite" nodeType="withEffect" fill="hold" presetClass="entr" presetID="17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"/>
          <p:cNvSpPr/>
          <p:nvPr/>
        </p:nvSpPr>
        <p:spPr>
          <a:xfrm>
            <a:off x="569880" y="909720"/>
            <a:ext cx="25714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Bir kadının kocası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81400" y="1484640"/>
            <a:ext cx="28011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İmanlı kızanları var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611280" y="2097000"/>
            <a:ext cx="33843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 evini iyi güdüyor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595440" y="2709720"/>
            <a:ext cx="2467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Yeni imanlı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576360" y="3321000"/>
            <a:ext cx="6264000" cy="38664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Dışarıdakiler de onu iyi biri olarak tanıyorlar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0" y="871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0" y="14479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0" y="2023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0" y="263700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0" y="3321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0" y="38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0" y="44737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0" y="5048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0" y="562464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-7128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10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8352000" y="90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8352000" y="155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8352000" y="220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>
            <a:off x="8352000" y="2852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8352000" y="35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8352000" y="414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8352000" y="47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8352000" y="540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835200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>
            <a:off x="5608800" y="5614920"/>
            <a:ext cx="2592360" cy="97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8080"/>
                </a:solidFill>
                <a:uFillTx/>
                <a:latin typeface="Comic Sans MS"/>
              </a:rPr>
              <a:t>TECRÜBE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600" strike="noStrike" u="none">
                <a:solidFill>
                  <a:srgbClr val="ffff00"/>
                </a:solidFill>
                <a:uFillTx/>
                <a:latin typeface="Comic Sans MS"/>
              </a:rPr>
              <a:t>ile ilgili şartlar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2" name="" descr=""/>
          <p:cNvPicPr/>
          <p:nvPr/>
        </p:nvPicPr>
        <p:blipFill>
          <a:blip r:embed="rId1"/>
          <a:srcRect l="0" t="7594" r="44558" b="0"/>
          <a:stretch/>
        </p:blipFill>
        <p:spPr>
          <a:xfrm>
            <a:off x="6048360" y="4032360"/>
            <a:ext cx="1598760" cy="1492200"/>
          </a:xfrm>
          <a:prstGeom prst="rect">
            <a:avLst/>
          </a:prstGeom>
          <a:ln w="0">
            <a:noFill/>
          </a:ln>
        </p:spPr>
      </p:pic>
      <p:sp>
        <p:nvSpPr>
          <p:cNvPr id="143" name=""/>
          <p:cNvSpPr/>
          <p:nvPr/>
        </p:nvSpPr>
        <p:spPr>
          <a:xfrm>
            <a:off x="3743280" y="4680000"/>
            <a:ext cx="2732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400" strike="noStrike" u="none">
                <a:solidFill>
                  <a:srgbClr val="000000"/>
                </a:solidFill>
                <a:uFillTx/>
                <a:latin typeface="Georgia Tur"/>
                <a:ea typeface="Georgia Tur"/>
              </a:rPr>
              <a:t>z</a:t>
            </a:r>
            <a:endParaRPr b="0" lang="de-DE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>
            <a:off x="720720" y="3897360"/>
            <a:ext cx="3297240" cy="253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36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2000" strike="noStrike" u="none">
                <a:solidFill>
                  <a:srgbClr val="ffffff"/>
                </a:solidFill>
                <a:uFillTx/>
                <a:latin typeface="Trebuchet MS"/>
                <a:ea typeface="Georgia Tur"/>
              </a:rPr>
              <a:t>1.Tim 3:4-5</a:t>
            </a:r>
            <a:r>
              <a:rPr b="0" lang="en-US" sz="2000" strike="noStrike" u="none">
                <a:solidFill>
                  <a:srgbClr val="ffffff"/>
                </a:solidFill>
                <a:uFillTx/>
                <a:latin typeface="Trebuchet MS"/>
                <a:ea typeface="Georgia Tur"/>
              </a:rPr>
              <a:t>  “Kendi evini de iyi gütmeyi bilen - kızanlarına tam bir saygınlıkla söz geçiren (Çünkü bir kişi kendi hanesini gütmeyi bilmedi mi, Allahın topluluğuna nasıl bakacak?)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4967280" y="1295280"/>
            <a:ext cx="3024360" cy="16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uFillTx/>
                <a:latin typeface="Trebuchet MS"/>
              </a:rPr>
              <a:t>6 - “Yeni bir imanlı da olmasın. Yoksa gururlanacak ve böylelikle aynı Şeytan gibi suça düşecek.“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415" dur="indefinite" restart="never" nodeType="tmRoot">
          <p:childTnLst>
            <p:seq>
              <p:cTn id="416" dur="indefinite" nodeType="mainSeq">
                <p:childTnLst>
                  <p:par>
                    <p:cTn id="417" dur="indefinite" fill="hold">
                      <p:stCondLst>
                        <p:cond delay="indefinite"/>
                      </p:stCondLst>
                      <p:childTnLst>
                        <p:par>
                          <p:cTn id="4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19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424" dur="indefinite" nodeType="after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6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7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429" dur="indefinite" nodeType="after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1" dur="5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2" dur="5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dur="indefinite" fill="hold">
                            <p:stCondLst>
                              <p:cond delay="1500"/>
                            </p:stCondLst>
                            <p:childTnLst>
                              <p:par>
                                <p:cTn id="434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dur="indefinite" fill="hold">
                            <p:stCondLst>
                              <p:cond delay="2000"/>
                            </p:stCondLst>
                            <p:childTnLst>
                              <p:par>
                                <p:cTn id="441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dur="indefinite" fill="hold">
                            <p:stCondLst>
                              <p:cond delay="2500"/>
                            </p:stCondLst>
                            <p:childTnLst>
                              <p:par>
                                <p:cTn id="448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dur="indefinite" fill="hold">
                            <p:stCondLst>
                              <p:cond delay="3000"/>
                            </p:stCondLst>
                            <p:childTnLst>
                              <p:par>
                                <p:cTn id="455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4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dur="indefinite" fill="hold">
                      <p:stCondLst>
                        <p:cond delay="indefinite"/>
                      </p:stCondLst>
                      <p:childTnLst>
                        <p:par>
                          <p:cTn id="459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60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467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474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47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>
            <a:off x="0" y="871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0" y="14479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0" y="2023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>
            <a:off x="0" y="2708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>
            <a:off x="0" y="339264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>
            <a:off x="0" y="396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0" y="454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0" y="5119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0" y="5695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-71280" y="6235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10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8352000" y="90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>
            <a:off x="8352000" y="155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"/>
          <p:cNvSpPr/>
          <p:nvPr/>
        </p:nvSpPr>
        <p:spPr>
          <a:xfrm>
            <a:off x="8352000" y="220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0" name=""/>
          <p:cNvSpPr/>
          <p:nvPr/>
        </p:nvSpPr>
        <p:spPr>
          <a:xfrm>
            <a:off x="8352000" y="2852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8352000" y="35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>
            <a:off x="8352000" y="414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8352000" y="47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8352000" y="540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>
            <a:off x="835200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>
            <a:off x="576360" y="879480"/>
            <a:ext cx="305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Sağlam öğretiş veren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5291280" y="5398920"/>
            <a:ext cx="2592360" cy="97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00ccff"/>
                </a:solidFill>
                <a:uFillTx/>
                <a:latin typeface="Comic Sans MS"/>
              </a:rPr>
              <a:t>YETENEK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600" strike="noStrike" u="none">
                <a:solidFill>
                  <a:srgbClr val="ffff00"/>
                </a:solidFill>
                <a:uFillTx/>
                <a:latin typeface="Comic Sans MS"/>
              </a:rPr>
              <a:t>ile ilgili şartlar</a:t>
            </a:r>
            <a:endParaRPr b="0" lang="de-DE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5106960" y="3411360"/>
            <a:ext cx="2705040" cy="1916280"/>
          </a:xfrm>
          <a:prstGeom prst="rect">
            <a:avLst/>
          </a:prstGeom>
          <a:ln w="0">
            <a:noFill/>
          </a:ln>
        </p:spPr>
      </p:pic>
      <p:sp>
        <p:nvSpPr>
          <p:cNvPr id="169" name=""/>
          <p:cNvSpPr/>
          <p:nvPr/>
        </p:nvSpPr>
        <p:spPr>
          <a:xfrm>
            <a:off x="1022400" y="2004840"/>
            <a:ext cx="3297240" cy="41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95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Trebuchet MS"/>
                <a:ea typeface="Georgia Tur"/>
              </a:rPr>
              <a:t>Bu şart hepsinden farklı, hepsinden daha önemli: 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95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000" strike="noStrike" u="none">
                <a:solidFill>
                  <a:srgbClr val="999999"/>
                </a:solidFill>
                <a:uFillTx/>
                <a:latin typeface="Trebuchet MS"/>
                <a:ea typeface="Georgia Tur"/>
              </a:rPr>
              <a:t>Allahın sözünü iyice bilmeyen,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95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000" strike="noStrike" u="none">
                <a:solidFill>
                  <a:srgbClr val="999999"/>
                </a:solidFill>
                <a:uFillTx/>
                <a:latin typeface="Trebuchet MS"/>
                <a:ea typeface="Georgia Tur"/>
              </a:rPr>
              <a:t>onu herkese uygun sözleriyle anlatmayı bilmeyen,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95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000" strike="noStrike" u="none">
                <a:solidFill>
                  <a:srgbClr val="999999"/>
                </a:solidFill>
                <a:uFillTx/>
                <a:latin typeface="Trebuchet MS"/>
                <a:ea typeface="Georgia Tur"/>
              </a:rPr>
              <a:t>sadece dini laflar konuşup, anlayışla ders  veremeyen  …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950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000" strike="noStrike" u="none">
                <a:solidFill>
                  <a:srgbClr val="ffffff"/>
                </a:solidFill>
                <a:uFillTx/>
                <a:latin typeface="Trebuchet MS"/>
                <a:ea typeface="Georgia Tur"/>
              </a:rPr>
              <a:t>topluluğu nasıl gütsün ?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4896000" y="1260360"/>
            <a:ext cx="3240000" cy="180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38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6600"/>
                </a:solidFill>
                <a:uFillTx/>
                <a:latin typeface="Trebuchet MS"/>
              </a:rPr>
              <a:t>2.Tim 2:15 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2"/>
              </a:spcBef>
              <a:spcAft>
                <a:spcPts val="638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999999"/>
                </a:solidFill>
                <a:uFillTx/>
                <a:latin typeface="Trebuchet MS"/>
              </a:rPr>
              <a:t>Dikkat et, kendini Allahın önünde öyle bir işçi olarak gösteresin, hani utanmak için sebebin olmasın ve hakikatın sözünü doğru kullanasın.</a:t>
            </a:r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477" dur="indefinite" restart="never" nodeType="tmRoot">
          <p:childTnLst>
            <p:seq>
              <p:cTn id="478" dur="indefinite" nodeType="mainSeq">
                <p:childTnLst>
                  <p:par>
                    <p:cTn id="479" dur="indefinite" fill="hold">
                      <p:stCondLst>
                        <p:cond delay="indefinite"/>
                      </p:stCondLst>
                      <p:childTnLst>
                        <p:par>
                          <p:cTn id="48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81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dur="indefinite" fill="hold">
                      <p:stCondLst>
                        <p:cond delay="indefinite"/>
                      </p:stCondLst>
                      <p:childTnLst>
                        <p:par>
                          <p:cTn id="48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87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9" dur="5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0" dur="5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492" dur="indefinite" nodeType="after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4" dur="5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5" dur="5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497" dur="indefinite" nodeType="after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dur="indefinite" fill="hold">
                      <p:stCondLst>
                        <p:cond delay="indefinite"/>
                      </p:stCondLst>
                      <p:childTnLst>
                        <p:par>
                          <p:cTn id="50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05" dur="indefinite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50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dur="indefinite" fill="hold">
                      <p:stCondLst>
                        <p:cond delay="indefinite"/>
                      </p:stCondLst>
                      <p:childTnLst>
                        <p:par>
                          <p:cTn id="509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10" dur="indefinite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5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"/>
          <p:cNvSpPr/>
          <p:nvPr/>
        </p:nvSpPr>
        <p:spPr>
          <a:xfrm>
            <a:off x="599760" y="838080"/>
            <a:ext cx="13658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Kusursuz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569880" y="1413000"/>
            <a:ext cx="25714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Bir kadının kocası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581400" y="1989000"/>
            <a:ext cx="28011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İmanlı kızanları var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576360" y="2563920"/>
            <a:ext cx="2808360" cy="6793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Hep kendi kafasına göre gitmesin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556920" y="3357720"/>
            <a:ext cx="30391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Hemen öfkelenmesin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571680" y="3933720"/>
            <a:ext cx="1652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İçk</a:t>
            </a: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ici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584280" y="4508640"/>
            <a:ext cx="19742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Kavgacı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565200" y="5086440"/>
            <a:ext cx="38390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Paranın peşinden koşmasın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>
            <a:off x="576360" y="5661000"/>
            <a:ext cx="42778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Misafirleri kabul etmeyi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>
            <a:off x="568440" y="6238800"/>
            <a:ext cx="1783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İyiliği seven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6624720" y="873000"/>
            <a:ext cx="1834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Aklı başında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3" name=""/>
          <p:cNvSpPr/>
          <p:nvPr/>
        </p:nvSpPr>
        <p:spPr>
          <a:xfrm>
            <a:off x="7383600" y="1522440"/>
            <a:ext cx="106344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Dürüst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>
            <a:off x="6678360" y="2170080"/>
            <a:ext cx="17787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2400" strike="noStrike" u="none">
                <a:solidFill>
                  <a:srgbClr val="ffffff"/>
                </a:solidFill>
                <a:uFillTx/>
                <a:latin typeface="Trebuchet MS"/>
              </a:rPr>
              <a:t>Allaha bağlı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5394240" y="2817720"/>
            <a:ext cx="30682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Kendini zaptedebilen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5400720" y="3465360"/>
            <a:ext cx="305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Sağlam öğretiş veren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>
            <a:off x="7094520" y="4113360"/>
            <a:ext cx="134892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Ağırbaşlı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5075280" y="4751280"/>
            <a:ext cx="338436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Kendi evini iyi güdüyor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>
            <a:off x="5996160" y="5372280"/>
            <a:ext cx="2467080" cy="4597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Yeni imanlı değil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5075280" y="6035760"/>
            <a:ext cx="3384360" cy="679320"/>
          </a:xfrm>
          <a:prstGeom prst="rect">
            <a:avLst/>
          </a:prstGeom>
          <a:solidFill>
            <a:srgbClr val="993300"/>
          </a:solidFill>
          <a:ln cap="sq" w="9360">
            <a:solidFill>
              <a:srgbClr val="ffff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8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400" strike="noStrike" u="none">
                <a:solidFill>
                  <a:srgbClr val="ffffff"/>
                </a:solidFill>
                <a:uFillTx/>
                <a:latin typeface="Trebuchet MS"/>
              </a:rPr>
              <a:t>Dışarıdakiler de onu iyi biri olarak tanıyorlar</a:t>
            </a:r>
            <a:endParaRPr b="0" lang="de-DE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3924360" y="1116000"/>
            <a:ext cx="1728720" cy="936720"/>
          </a:xfrm>
          <a:prstGeom prst="rect">
            <a:avLst/>
          </a:prstGeom>
          <a:solidFill>
            <a:srgbClr val="3366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Georgia"/>
              </a:rPr>
              <a:t>Titus 1:5-9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99ccff"/>
                </a:solidFill>
                <a:uFillTx/>
                <a:latin typeface="Georgia"/>
              </a:rPr>
              <a:t>ve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69000"/>
              </a:lnSpc>
              <a:spcBef>
                <a:spcPts val="663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ffcc00"/>
                </a:solidFill>
                <a:uFillTx/>
                <a:latin typeface="Georgia"/>
              </a:rPr>
              <a:t>1.Tim. 3:1-7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0" y="871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0" y="144792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0" y="2023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0" y="2708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0" y="3392640"/>
            <a:ext cx="7207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0" y="396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>
            <a:off x="0" y="454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0" y="5119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0" y="56959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-71280" y="62355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10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8352000" y="90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11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8352000" y="155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12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8352000" y="220500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13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8352000" y="2852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14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8352000" y="3500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15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>
            <a:off x="8352000" y="414972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16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8352000" y="479736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17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8352000" y="540864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18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8352000" y="6164280"/>
            <a:ext cx="72072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uFillTx/>
                <a:latin typeface="Arial"/>
              </a:rPr>
              <a:t>19</a:t>
            </a:r>
            <a:endParaRPr b="0" lang="de-DE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211" name=""/>
          <p:cNvGrpSpPr/>
          <p:nvPr/>
        </p:nvGrpSpPr>
        <p:grpSpPr>
          <a:xfrm>
            <a:off x="1908000" y="1079640"/>
            <a:ext cx="5367600" cy="5367240"/>
            <a:chOff x="1908000" y="1079640"/>
            <a:chExt cx="5367600" cy="5367240"/>
          </a:xfrm>
        </p:grpSpPr>
        <p:pic>
          <p:nvPicPr>
            <p:cNvPr id="212" name="" descr=""/>
            <p:cNvPicPr/>
            <p:nvPr/>
          </p:nvPicPr>
          <p:blipFill>
            <a:blip r:embed="rId1"/>
            <a:stretch/>
          </p:blipFill>
          <p:spPr>
            <a:xfrm>
              <a:off x="1908000" y="1079640"/>
              <a:ext cx="5367600" cy="5367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3" name=""/>
            <p:cNvSpPr/>
            <p:nvPr/>
          </p:nvSpPr>
          <p:spPr>
            <a:xfrm>
              <a:off x="3025080" y="1243080"/>
              <a:ext cx="3322800" cy="108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bg-BG" sz="3200" strike="noStrike" u="none">
                  <a:solidFill>
                    <a:srgbClr val="ffff00"/>
                  </a:solidFill>
                  <a:uFillTx/>
                  <a:latin typeface="Arial"/>
                </a:rPr>
                <a:t>BEN bu göreve</a:t>
              </a:r>
              <a:endParaRPr b="0" lang="de-DE" sz="3200" strike="noStrike" u="none">
                <a:solidFill>
                  <a:srgbClr val="000000"/>
                </a:solidFill>
                <a:uFillTx/>
                <a:latin typeface="Arial"/>
              </a:endParaRPr>
            </a:p>
            <a:p>
              <a:pPr algn="ctr">
                <a:spcBef>
                  <a:spcPts val="62"/>
                </a:spcBef>
                <a:spcAft>
                  <a:spcPts val="62"/>
                </a:spcAft>
                <a:tabLst>
                  <a:tab algn="l" pos="0"/>
                  <a:tab algn="l" pos="447840"/>
                  <a:tab algn="l" pos="896760"/>
                  <a:tab algn="l" pos="1346040"/>
                  <a:tab algn="l" pos="1795320"/>
                  <a:tab algn="l" pos="2244600"/>
                  <a:tab algn="l" pos="2693880"/>
                  <a:tab algn="l" pos="3143160"/>
                  <a:tab algn="l" pos="3592440"/>
                  <a:tab algn="l" pos="4041720"/>
                  <a:tab algn="l" pos="4491000"/>
                  <a:tab algn="l" pos="4940280"/>
                  <a:tab algn="l" pos="5389560"/>
                  <a:tab algn="l" pos="5838840"/>
                  <a:tab algn="l" pos="6288120"/>
                  <a:tab algn="l" pos="6737400"/>
                  <a:tab algn="l" pos="7186680"/>
                  <a:tab algn="l" pos="7635960"/>
                  <a:tab algn="l" pos="8085240"/>
                  <a:tab algn="l" pos="8534520"/>
                  <a:tab algn="l" pos="898380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bg-BG" sz="3200" strike="noStrike" u="none">
                  <a:solidFill>
                    <a:srgbClr val="ffff00"/>
                  </a:solidFill>
                  <a:uFillTx/>
                  <a:latin typeface="Arial"/>
                </a:rPr>
                <a:t>uygun muyum ?</a:t>
              </a:r>
              <a:endParaRPr b="0" lang="de-DE" sz="32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14" name=""/>
          <p:cNvSpPr/>
          <p:nvPr/>
        </p:nvSpPr>
        <p:spPr>
          <a:xfrm>
            <a:off x="0" y="0"/>
            <a:ext cx="9180360" cy="79200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99ccff"/>
                </a:solidFill>
                <a:uFillTx/>
                <a:latin typeface="Palatino Linotype"/>
              </a:rPr>
              <a:t>Güdücü olmak için </a:t>
            </a:r>
            <a:r>
              <a:rPr b="1" lang="bg-BG" sz="3600" strike="noStrike" u="none">
                <a:solidFill>
                  <a:srgbClr val="99cc00"/>
                </a:solidFill>
                <a:uFillTx/>
                <a:latin typeface="Palatino Linotype"/>
              </a:rPr>
              <a:t>şartlar</a:t>
            </a:r>
            <a:endParaRPr b="0" lang="de-DE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513" dur="indefinite" restart="never" nodeType="tmRoot">
          <p:childTnLst>
            <p:seq>
              <p:cTn id="514" dur="indefinite" nodeType="mainSeq">
                <p:childTnLst>
                  <p:par>
                    <p:cTn id="515" dur="indefinite" fill="hold">
                      <p:stCondLst>
                        <p:cond delay="indefinite"/>
                      </p:stCondLst>
                      <p:childTnLst>
                        <p:par>
                          <p:cTn id="51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17" dur="indefinite" nodeType="click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19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2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6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"/>
          <p:cNvSpPr/>
          <p:nvPr/>
        </p:nvSpPr>
        <p:spPr>
          <a:xfrm>
            <a:off x="216000" y="287280"/>
            <a:ext cx="864072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0000"/>
                </a:solidFill>
                <a:uFillTx/>
                <a:latin typeface="Palatino Linotype"/>
              </a:rPr>
              <a:t>Kiliselerimizdeki önderlik problemi: 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00cd"/>
                </a:solidFill>
                <a:uFillTx/>
                <a:latin typeface="Palatino Linotype"/>
              </a:rPr>
              <a:t>“</a:t>
            </a:r>
            <a:r>
              <a:rPr b="1" lang="de-DE" sz="3200" strike="noStrike" u="none">
                <a:solidFill>
                  <a:srgbClr val="0000cd"/>
                </a:solidFill>
                <a:uFillTx/>
                <a:latin typeface="Palatino Linotype"/>
              </a:rPr>
              <a:t>Kendimi geliştireyim“</a:t>
            </a:r>
            <a:r>
              <a:rPr b="1" lang="de-DE" sz="3200" strike="noStrike" u="none">
                <a:solidFill>
                  <a:srgbClr val="000000"/>
                </a:solidFill>
                <a:uFillTx/>
                <a:latin typeface="Palatino Linotype"/>
              </a:rPr>
              <a:t> düşüncesi yok </a:t>
            </a: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5400720" y="2016000"/>
            <a:ext cx="3600360" cy="457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2"/>
              </a:spcBef>
              <a:spcAft>
                <a:spcPts val="92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Önderlerin çoğu bu şartlara uymadıklarını hissediyorlar, ama gene de ona göre davranmıyorlar.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2"/>
              </a:spcBef>
              <a:spcAft>
                <a:spcPts val="92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“</a:t>
            </a: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Henüz çoban değilim, ama çobanlığa adayım. Rab beni yavaş yavaş bu görev için hazırlayacak.“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2"/>
              </a:spcBef>
              <a:spcAft>
                <a:spcPts val="92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“</a:t>
            </a:r>
            <a:r>
              <a:rPr b="0" lang="de-DE" sz="2000" strike="noStrike" u="none">
                <a:solidFill>
                  <a:srgbClr val="000000"/>
                </a:solidFill>
                <a:uFillTx/>
                <a:latin typeface="Trebuchet MS"/>
              </a:rPr>
              <a:t>O zaman içinde kendimi büyük göstermeyecem, sosyal medyalarda yayma-yacam. Ama alçakgönüllü-lükle hizmet etmeye öğrenecem.“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216000" y="3672000"/>
            <a:ext cx="2849400" cy="900000"/>
          </a:xfrm>
          <a:prstGeom prst="rect">
            <a:avLst/>
          </a:prstGeom>
          <a:solidFill>
            <a:srgbClr val="b222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ff00"/>
                </a:solidFill>
                <a:uFillTx/>
                <a:latin typeface="Arial"/>
              </a:rPr>
              <a:t>19 ŞART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216000" y="1881360"/>
            <a:ext cx="2852640" cy="41256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Kusursuz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"/>
          <p:cNvSpPr/>
          <p:nvPr/>
        </p:nvSpPr>
        <p:spPr>
          <a:xfrm>
            <a:off x="216000" y="2384280"/>
            <a:ext cx="2852640" cy="41292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Bir kadının kocası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>
            <a:off x="216000" y="5408640"/>
            <a:ext cx="2852640" cy="41256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Yeni imanlı değil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216000" y="5908680"/>
            <a:ext cx="2852640" cy="72216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Dışarıdakiler de onu iyi biri olarak tanıyorlar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>
            <a:off x="1440000" y="3203640"/>
            <a:ext cx="360360" cy="7207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29fcf"/>
          </a:solidFill>
          <a:ln w="9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>
            <a:off x="216000" y="2889360"/>
            <a:ext cx="2852640" cy="41256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İmanlı kızanları var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 rot="10800000">
            <a:off x="1439640" y="4390920"/>
            <a:ext cx="360360" cy="7207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29fcf"/>
          </a:solidFill>
          <a:ln w="9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>
            <a:off x="216000" y="4903920"/>
            <a:ext cx="2852640" cy="412560"/>
          </a:xfrm>
          <a:prstGeom prst="rect">
            <a:avLst/>
          </a:prstGeom>
          <a:solidFill>
            <a:srgbClr val="b22222"/>
          </a:solidFill>
          <a:ln w="183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rIns="99000" tIns="54000" bIns="54000" anchor="ctr">
            <a:noAutofit/>
          </a:bodyPr>
          <a:p>
            <a:pPr algn="ctr"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ffff"/>
                </a:solidFill>
                <a:uFillTx/>
                <a:latin typeface="Arial"/>
              </a:rPr>
              <a:t>Evini iyi güdüyor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6" name="" descr=""/>
          <p:cNvPicPr/>
          <p:nvPr/>
        </p:nvPicPr>
        <p:blipFill>
          <a:blip r:embed="rId1"/>
          <a:stretch/>
        </p:blipFill>
        <p:spPr>
          <a:xfrm>
            <a:off x="3276720" y="2940120"/>
            <a:ext cx="2160360" cy="3000240"/>
          </a:xfrm>
          <a:prstGeom prst="rect">
            <a:avLst/>
          </a:prstGeom>
          <a:ln w="0">
            <a:noFill/>
          </a:ln>
        </p:spPr>
      </p:pic>
    </p:spTree>
  </p:cSld>
  <p:transition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"/>
          <p:cNvGrpSpPr/>
          <p:nvPr/>
        </p:nvGrpSpPr>
        <p:grpSpPr>
          <a:xfrm>
            <a:off x="3857760" y="2111400"/>
            <a:ext cx="5262480" cy="4724280"/>
            <a:chOff x="3857760" y="2111400"/>
            <a:chExt cx="5262480" cy="4724280"/>
          </a:xfrm>
        </p:grpSpPr>
        <p:pic>
          <p:nvPicPr>
            <p:cNvPr id="228" name="" descr=""/>
            <p:cNvPicPr/>
            <p:nvPr/>
          </p:nvPicPr>
          <p:blipFill>
            <a:blip r:embed="rId1"/>
            <a:srcRect l="15434" t="0" r="0" b="0"/>
            <a:stretch/>
          </p:blipFill>
          <p:spPr>
            <a:xfrm>
              <a:off x="3857760" y="2111400"/>
              <a:ext cx="5262480" cy="47242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9" name=""/>
            <p:cNvSpPr/>
            <p:nvPr/>
          </p:nvSpPr>
          <p:spPr>
            <a:xfrm>
              <a:off x="6816600" y="2895480"/>
              <a:ext cx="808200" cy="265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600" strike="noStrike" u="none">
                  <a:solidFill>
                    <a:srgbClr val="000000"/>
                  </a:solidFill>
                  <a:uFillTx/>
                  <a:latin typeface="Arial"/>
                </a:rPr>
                <a:t>PAPA</a:t>
              </a:r>
              <a:endParaRPr b="0" lang="de-DE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0" name=""/>
            <p:cNvSpPr/>
            <p:nvPr/>
          </p:nvSpPr>
          <p:spPr>
            <a:xfrm>
              <a:off x="6597720" y="3600360"/>
              <a:ext cx="1171440" cy="25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500" strike="noStrike" u="none">
                  <a:solidFill>
                    <a:srgbClr val="000000"/>
                  </a:solidFill>
                  <a:uFillTx/>
                  <a:latin typeface="Arial"/>
                </a:rPr>
                <a:t>Kardinaller</a:t>
              </a:r>
              <a:endParaRPr b="0" lang="de-DE" sz="15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1" name=""/>
            <p:cNvSpPr/>
            <p:nvPr/>
          </p:nvSpPr>
          <p:spPr>
            <a:xfrm>
              <a:off x="6591240" y="4387680"/>
              <a:ext cx="1171800" cy="25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500" strike="noStrike" u="none">
                  <a:solidFill>
                    <a:srgbClr val="000000"/>
                  </a:solidFill>
                  <a:uFillTx/>
                  <a:latin typeface="Arial"/>
                </a:rPr>
                <a:t>Episkoplar</a:t>
              </a:r>
              <a:endParaRPr b="0" lang="de-DE" sz="15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2" name=""/>
            <p:cNvSpPr/>
            <p:nvPr/>
          </p:nvSpPr>
          <p:spPr>
            <a:xfrm>
              <a:off x="6691320" y="5334120"/>
              <a:ext cx="1171440" cy="25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500" strike="noStrike" u="none">
                  <a:solidFill>
                    <a:srgbClr val="000000"/>
                  </a:solidFill>
                  <a:uFillTx/>
                  <a:latin typeface="Arial"/>
                </a:rPr>
                <a:t>Rahipler</a:t>
              </a:r>
              <a:endParaRPr b="0" lang="de-DE" sz="15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3" name=""/>
            <p:cNvSpPr/>
            <p:nvPr/>
          </p:nvSpPr>
          <p:spPr>
            <a:xfrm>
              <a:off x="6330960" y="6443640"/>
              <a:ext cx="1847880" cy="27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400" strike="noStrike" u="none">
                  <a:solidFill>
                    <a:srgbClr val="000000"/>
                  </a:solidFill>
                  <a:uFillTx/>
                  <a:latin typeface="Arial"/>
                </a:rPr>
                <a:t>Rahibeler / keşişler</a:t>
              </a:r>
              <a:endParaRPr b="0" lang="de-DE" sz="14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34" name=""/>
          <p:cNvSpPr/>
          <p:nvPr/>
        </p:nvSpPr>
        <p:spPr>
          <a:xfrm>
            <a:off x="5826240" y="831960"/>
            <a:ext cx="3176640" cy="168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Arial"/>
              </a:rPr>
              <a:t>HİYERARŞİ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Arial"/>
              </a:rPr>
              <a:t>ruhsal diktatörlüğe dayanan idare sistemi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Arial"/>
              </a:rPr>
              <a:t>örnek: Katolik kilisesi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3009960" y="603360"/>
            <a:ext cx="2816280" cy="6259320"/>
          </a:xfrm>
          <a:custGeom>
            <a:avLst/>
            <a:gdLst/>
            <a:ahLst/>
            <a:rect l="l" t="t" r="r" b="b"/>
            <a:pathLst>
              <a:path w="8622" h="19179">
                <a:moveTo>
                  <a:pt x="0" y="19178"/>
                </a:moveTo>
                <a:lnTo>
                  <a:pt x="8621" y="0"/>
                </a:lnTo>
              </a:path>
            </a:pathLst>
          </a:custGeom>
          <a:noFill/>
          <a:ln w="7308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de-DE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236" name=""/>
          <p:cNvGrpSpPr/>
          <p:nvPr/>
        </p:nvGrpSpPr>
        <p:grpSpPr>
          <a:xfrm>
            <a:off x="374760" y="879480"/>
            <a:ext cx="4876560" cy="3463920"/>
            <a:chOff x="374760" y="879480"/>
            <a:chExt cx="4876560" cy="3463920"/>
          </a:xfrm>
        </p:grpSpPr>
        <p:pic>
          <p:nvPicPr>
            <p:cNvPr id="237" name="" descr=""/>
            <p:cNvPicPr/>
            <p:nvPr/>
          </p:nvPicPr>
          <p:blipFill>
            <a:blip r:embed="rId2"/>
            <a:srcRect l="10108" t="6901" r="10029" b="4645"/>
            <a:stretch/>
          </p:blipFill>
          <p:spPr>
            <a:xfrm>
              <a:off x="374760" y="879480"/>
              <a:ext cx="3690720" cy="3135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8" name=""/>
            <p:cNvSpPr/>
            <p:nvPr/>
          </p:nvSpPr>
          <p:spPr>
            <a:xfrm>
              <a:off x="1193760" y="3994200"/>
              <a:ext cx="2013120" cy="34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696969"/>
                  </a:solidFill>
                  <a:uFillTx/>
                  <a:latin typeface="Arial"/>
                </a:rPr>
                <a:t>yerel kiliseler</a:t>
              </a:r>
              <a:endParaRPr b="0" lang="de-DE" sz="20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9" name=""/>
            <p:cNvSpPr/>
            <p:nvPr/>
          </p:nvSpPr>
          <p:spPr>
            <a:xfrm>
              <a:off x="3278160" y="1863720"/>
              <a:ext cx="1973160" cy="57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696969"/>
                  </a:solidFill>
                  <a:uFillTx/>
                  <a:latin typeface="Arial"/>
                </a:rPr>
                <a:t>genel konferans</a:t>
              </a:r>
              <a:endParaRPr b="0" lang="de-DE" sz="20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0" name=""/>
            <p:cNvSpPr/>
            <p:nvPr/>
          </p:nvSpPr>
          <p:spPr>
            <a:xfrm>
              <a:off x="2946240" y="1246320"/>
              <a:ext cx="208440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spcBef>
                  <a:spcPts val="825"/>
                </a:spcBef>
                <a:spcAft>
                  <a:spcPts val="825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696969"/>
                  </a:solidFill>
                  <a:uFillTx/>
                  <a:latin typeface="Arial"/>
                </a:rPr>
                <a:t>koordinatörler</a:t>
              </a:r>
              <a:endParaRPr b="0" lang="de-DE" sz="20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1" name=""/>
            <p:cNvSpPr/>
            <p:nvPr/>
          </p:nvSpPr>
          <p:spPr>
            <a:xfrm flipH="1" flipV="1">
              <a:off x="2984400" y="2415960"/>
              <a:ext cx="550800" cy="34596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2" name=""/>
            <p:cNvSpPr/>
            <p:nvPr/>
          </p:nvSpPr>
          <p:spPr>
            <a:xfrm flipH="1" flipV="1">
              <a:off x="2728800" y="2652480"/>
              <a:ext cx="387360" cy="55404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3" name=""/>
            <p:cNvSpPr/>
            <p:nvPr/>
          </p:nvSpPr>
          <p:spPr>
            <a:xfrm flipH="1" flipV="1">
              <a:off x="2385720" y="2755800"/>
              <a:ext cx="144360" cy="66672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4" name=""/>
            <p:cNvSpPr/>
            <p:nvPr/>
          </p:nvSpPr>
          <p:spPr>
            <a:xfrm flipV="1">
              <a:off x="1914480" y="2755440"/>
              <a:ext cx="98640" cy="68580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5" name=""/>
            <p:cNvSpPr/>
            <p:nvPr/>
          </p:nvSpPr>
          <p:spPr>
            <a:xfrm flipV="1">
              <a:off x="1349280" y="2670120"/>
              <a:ext cx="346320" cy="51264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6" name=""/>
            <p:cNvSpPr/>
            <p:nvPr/>
          </p:nvSpPr>
          <p:spPr>
            <a:xfrm flipV="1">
              <a:off x="938160" y="2468160"/>
              <a:ext cx="538200" cy="328680"/>
            </a:xfrm>
            <a:prstGeom prst="line">
              <a:avLst/>
            </a:prstGeom>
            <a:ln w="73080">
              <a:solidFill>
                <a:srgbClr val="000000"/>
              </a:solidFill>
              <a:round/>
              <a:headEnd len="med" type="triangle" w="med"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7" name=""/>
            <p:cNvSpPr/>
            <p:nvPr/>
          </p:nvSpPr>
          <p:spPr>
            <a:xfrm>
              <a:off x="1994040" y="1984320"/>
              <a:ext cx="387360" cy="725400"/>
            </a:xfrm>
            <a:prstGeom prst="upArrow">
              <a:avLst>
                <a:gd name="adj1" fmla="val 50000"/>
                <a:gd name="adj2" fmla="val 46817"/>
              </a:avLst>
            </a:prstGeom>
            <a:solidFill>
              <a:srgbClr val="00008b"/>
            </a:solidFill>
            <a:ln w="36720">
              <a:solidFill>
                <a:srgbClr val="ffff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48" name=""/>
          <p:cNvSpPr/>
          <p:nvPr/>
        </p:nvSpPr>
        <p:spPr>
          <a:xfrm>
            <a:off x="165240" y="4416480"/>
            <a:ext cx="3098520" cy="201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cd"/>
                </a:solidFill>
                <a:uFillTx/>
                <a:latin typeface="Arial"/>
              </a:rPr>
              <a:t>CEMAATSEL YÖNETİM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Arial"/>
              </a:rPr>
              <a:t>her yerel kilise özerktir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326"/>
              </a:spcBef>
              <a:spcAft>
                <a:spcPts val="61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00"/>
                </a:solidFill>
                <a:uFillTx/>
                <a:latin typeface="Arial"/>
              </a:rPr>
              <a:t>1-2 yılda bir bütün kili-seler bir konferansta koordinatörleri seçiyorlar</a:t>
            </a:r>
            <a:endParaRPr b="0" lang="de-DE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9" name=""/>
          <p:cNvSpPr/>
          <p:nvPr/>
        </p:nvSpPr>
        <p:spPr>
          <a:xfrm>
            <a:off x="0" y="0"/>
            <a:ext cx="9177480" cy="720720"/>
          </a:xfrm>
          <a:prstGeom prst="rect">
            <a:avLst/>
          </a:prstGeom>
          <a:solidFill>
            <a:srgbClr val="1b1b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spcBef>
                <a:spcPts val="825"/>
              </a:spcBef>
              <a:spcAft>
                <a:spcPts val="8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7fffd4"/>
                </a:solidFill>
                <a:uFillTx/>
                <a:latin typeface="Palatino Linotype"/>
                <a:ea typeface="Verdana"/>
              </a:rPr>
              <a:t>2 farklı kilise sistemi:  </a:t>
            </a:r>
            <a:r>
              <a:rPr b="1" lang="de-DE" sz="2800" strike="noStrike" u="none">
                <a:solidFill>
                  <a:srgbClr val="ff6347"/>
                </a:solidFill>
                <a:uFillTx/>
                <a:latin typeface="Palatino Linotype"/>
                <a:ea typeface="Verdana"/>
              </a:rPr>
              <a:t>HİYERARSİ</a:t>
            </a:r>
            <a:r>
              <a:rPr b="1" lang="de-DE" sz="2800" strike="noStrike" u="none">
                <a:solidFill>
                  <a:srgbClr val="7fffd4"/>
                </a:solidFill>
                <a:uFillTx/>
                <a:latin typeface="Palatino Linotype"/>
                <a:ea typeface="Verdana"/>
              </a:rPr>
              <a:t> ve </a:t>
            </a:r>
            <a:r>
              <a:rPr b="1" lang="de-DE" sz="2800" strike="noStrike" u="none">
                <a:solidFill>
                  <a:srgbClr val="ffff00"/>
                </a:solidFill>
                <a:uFillTx/>
                <a:latin typeface="Palatino Linotype"/>
                <a:ea typeface="Verdana"/>
              </a:rPr>
              <a:t>CEMAATSEL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iming>
    <p:tnLst>
      <p:par>
        <p:cTn id="523" dur="indefinite" restart="never" nodeType="tmRoot">
          <p:childTnLst>
            <p:seq>
              <p:cTn id="524" dur="indefinite" nodeType="mainSeq">
                <p:childTnLst>
                  <p:par>
                    <p:cTn id="525" dur="indefinite" fill="hold">
                      <p:stCondLst>
                        <p:cond delay="indefinite"/>
                      </p:stCondLst>
                      <p:childTnLst>
                        <p:par>
                          <p:cTn id="5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27" dur="indefinite" nodeType="clickEffect" fill="hold" presetClass="entr" presetID="17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9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0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dur="indefinite" fill="hold">
                      <p:stCondLst>
                        <p:cond delay="indefinite"/>
                      </p:stCondLst>
                      <p:childTnLst>
                        <p:par>
                          <p:cTn id="5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3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dur="indefinite" fill="hold">
                      <p:stCondLst>
                        <p:cond delay="indefinite"/>
                      </p:stCondLst>
                      <p:childTnLst>
                        <p:par>
                          <p:cTn id="53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3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dur="indefinite" fill="hold">
                      <p:stCondLst>
                        <p:cond delay="indefinite"/>
                      </p:stCondLst>
                      <p:childTnLst>
                        <p:par>
                          <p:cTn id="54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4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5" dur="indefinite" fill="hold">
                            <p:stCondLst>
                              <p:cond delay="1"/>
                            </p:stCondLst>
                            <p:childTnLst>
                              <p:par>
                                <p:cTn id="546" dur="indefinite" nodeType="afterEffect" fill="hold" presetClass="entr" presetID="17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9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dur="indefinite" fill="hold">
                      <p:stCondLst>
                        <p:cond delay="indefinite"/>
                      </p:stCondLst>
                      <p:childTnLst>
                        <p:par>
                          <p:cTn id="551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52" dur="indefinite" nodeType="clickEffect" fill="hold" presetClass="entr" presetID="1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4" dur="1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5" dur="1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6" dur="1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7" dur="1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dur="indefinite" fill="hold">
                      <p:stCondLst>
                        <p:cond delay="indefinite"/>
                      </p:stCondLst>
                      <p:childTnLst>
                        <p:par>
                          <p:cTn id="559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60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dur="indefinite" fill="hold">
                      <p:stCondLst>
                        <p:cond delay="indefinite"/>
                      </p:stCondLst>
                      <p:childTnLst>
                        <p:par>
                          <p:cTn id="563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64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6" dur="indefinite" fill="hold">
                      <p:stCondLst>
                        <p:cond delay="indefinite"/>
                      </p:stCondLst>
                      <p:childTnLst>
                        <p:par>
                          <p:cTn id="567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68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6260</TotalTime>
  <Application>LibreOffice/24.8.0.3$Windows_X86_64 LibreOffice_project/0bdf1299c94fe897b119f97f3c613e9dca6be583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2006-02-13T11:37:29Z</dcterms:created>
  <dc:creator>Windows XP</dc:creator>
  <dc:description/>
  <dc:language>de-DE</dc:language>
  <cp:lastModifiedBy/>
  <cp:lastPrinted>2025-08-25T06:15:18Z</cp:lastPrinted>
  <dcterms:modified xsi:type="dcterms:W3CDTF">2025-08-25T06:14:35Z</dcterms:modified>
  <cp:revision>182</cp:revision>
  <dc:subject/>
  <dc:title>Иса иле килисе ичин бензетмелер</dc:title>
</cp:coreProperties>
</file>