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5.png" ContentType="image/png"/>
  <Override PartName="/ppt/media/image4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png" ContentType="image/pn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gif" ContentType="image/gif"/>
  <Override PartName="/ppt/media/image27.jpeg" ContentType="image/jpeg"/>
  <Override PartName="/ppt/media/image2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0077450" cy="5668963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76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4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0D75918-91FE-4A9F-9C71-61C70385E3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76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5920" y="5163840"/>
            <a:ext cx="3193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4480" y="5163840"/>
            <a:ext cx="23468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4E08EF2-9AE3-4D8D-96FC-729C61F63DB5}" type="slidenum"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18</a:t>
            </a:fld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3640" y="5163840"/>
            <a:ext cx="23468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4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gif"/><Relationship Id="rId3" Type="http://schemas.openxmlformats.org/officeDocument/2006/relationships/image" Target="../media/image27.jpeg"/><Relationship Id="rId4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808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"/>
          <p:cNvPicPr/>
          <p:nvPr/>
        </p:nvPicPr>
        <p:blipFill>
          <a:blip r:embed="rId1"/>
          <a:srcRect l="0" t="0" r="0" b="9015"/>
          <a:stretch/>
        </p:blipFill>
        <p:spPr>
          <a:xfrm>
            <a:off x="0" y="640080"/>
            <a:ext cx="10113120" cy="506592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108000" y="2448000"/>
            <a:ext cx="3960000" cy="374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Trebuchet MS"/>
              </a:rPr>
              <a:t>herkes İsa’nın çabuk döneceğini bekliyordu. Birkaç yıl için büyük hazırlıklar yapmaya gerek yoktu.</a:t>
            </a: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Trebuchet MS"/>
              </a:rPr>
              <a:t>İlk kiliselerin binaları yoktu, giderleri düşüktü. Tapınakta, sinagoglarda ve sonra evlerde toplanırdılar. Binalar için kiralar, krediler ödemek zorunda değildiler.</a:t>
            </a: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216000"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216000" y="1341720"/>
            <a:ext cx="3420000" cy="818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uFillTx/>
                <a:latin typeface="Trebuchet MS"/>
              </a:rPr>
              <a:t>Bu konuda İncil’de fazla bir şey yazılmıyor:</a:t>
            </a:r>
            <a:endParaRPr b="0" lang="de-DE" sz="2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32"/>
          <p:cNvSpPr txBox="1"/>
          <p:nvPr/>
        </p:nvSpPr>
        <p:spPr>
          <a:xfrm>
            <a:off x="7635240" y="3096000"/>
            <a:ext cx="2696760" cy="25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Trebuchet MS"/>
              </a:rPr>
              <a:t>Bugün kiliseler en fazla neye para harcıyorlar: kendi ihtiyaçlarına: bina kirası, yan masraf-ları, müzik ve amplifikasyon, </a:t>
            </a: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endParaRPr b="0" lang="de-DE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 descr=""/>
          <p:cNvPicPr/>
          <p:nvPr/>
        </p:nvPicPr>
        <p:blipFill>
          <a:blip r:embed="rId1"/>
          <a:stretch/>
        </p:blipFill>
        <p:spPr>
          <a:xfrm>
            <a:off x="6477120" y="3061440"/>
            <a:ext cx="3504960" cy="2336760"/>
          </a:xfrm>
          <a:prstGeom prst="rect">
            <a:avLst/>
          </a:prstGeom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359640" y="1499400"/>
            <a:ext cx="5038200" cy="382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önderlerin aylıkları: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1.Tim 5:17-18 (“iki kat saygı“ – “harmanı döven öküzün ağzını bağlamayacaksın“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2.Tim 2:6  (“Irgatlık yapan çiftçi, ilk önce o lazım yemişlerden yesin.“)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1.Kor 9:7-14  (“Var mı kimse, kendi masraflarını ödeyip askerlik yapsın? Var mı kimse, bir üzüm bağı dikip onun yemişlerinden yemesin? Ya da, var mı kimse, bir sürüye çobanlık yapıp, o sürünün sütünden içmesin?“)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251640" y="935640"/>
            <a:ext cx="43182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b22222"/>
                </a:solidFill>
                <a:uFillTx/>
                <a:latin typeface="Trebuchet MS"/>
              </a:rPr>
              <a:t>A. Kilisenin GİDERLERİ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" name="" descr=""/>
          <p:cNvPicPr/>
          <p:nvPr/>
        </p:nvPicPr>
        <p:blipFill>
          <a:blip r:embed="rId2"/>
          <a:stretch/>
        </p:blipFill>
        <p:spPr>
          <a:xfrm>
            <a:off x="5937120" y="899640"/>
            <a:ext cx="3958920" cy="1979640"/>
          </a:xfrm>
          <a:prstGeom prst="rect">
            <a:avLst/>
          </a:prstGeom>
          <a:ln w="0">
            <a:noFill/>
          </a:ln>
        </p:spPr>
      </p:pic>
      <p:pic>
        <p:nvPicPr>
          <p:cNvPr id="17" name="" descr=""/>
          <p:cNvPicPr/>
          <p:nvPr/>
        </p:nvPicPr>
        <p:blipFill>
          <a:blip r:embed="rId3"/>
          <a:srcRect l="13298" t="0" r="26788" b="0"/>
          <a:stretch/>
        </p:blipFill>
        <p:spPr>
          <a:xfrm flipH="1">
            <a:off x="5541840" y="2049120"/>
            <a:ext cx="1978920" cy="2485440"/>
          </a:xfrm>
          <a:prstGeom prst="rect">
            <a:avLst/>
          </a:prstGeom>
          <a:ln w="18360">
            <a:solidFill>
              <a:srgbClr val="ffffff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251640" y="935640"/>
            <a:ext cx="43182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b22222"/>
                </a:solidFill>
                <a:uFillTx/>
                <a:latin typeface="Trebuchet MS"/>
              </a:rPr>
              <a:t>A. Kilisenin GİDERLERİ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30"/>
          <p:cNvSpPr txBox="1"/>
          <p:nvPr/>
        </p:nvSpPr>
        <p:spPr>
          <a:xfrm>
            <a:off x="575640" y="1763280"/>
            <a:ext cx="3418560" cy="292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misyon ve misyonerler için: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Elçi 13:3 – Antakya kilisesi Pavlus ve Barnabas’ı gönderiyor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Rom 15:24 – Pavlus İspanya’da misyonerlik yapmak için Roma kilise-sine başvuruyor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" name="" descr=""/>
          <p:cNvPicPr/>
          <p:nvPr/>
        </p:nvPicPr>
        <p:blipFill>
          <a:blip r:embed="rId1"/>
          <a:srcRect l="0" t="1529" r="0" b="0"/>
          <a:stretch/>
        </p:blipFill>
        <p:spPr>
          <a:xfrm>
            <a:off x="4548960" y="3134160"/>
            <a:ext cx="5397840" cy="2430000"/>
          </a:xfrm>
          <a:prstGeom prst="rect">
            <a:avLst/>
          </a:prstGeom>
          <a:ln w="0">
            <a:noFill/>
          </a:ln>
        </p:spPr>
      </p:pic>
      <p:pic>
        <p:nvPicPr>
          <p:cNvPr id="22" name="" descr=""/>
          <p:cNvPicPr/>
          <p:nvPr/>
        </p:nvPicPr>
        <p:blipFill>
          <a:blip r:embed="rId2"/>
          <a:srcRect l="0" t="0" r="0" b="36204"/>
          <a:stretch/>
        </p:blipFill>
        <p:spPr>
          <a:xfrm>
            <a:off x="4548960" y="859680"/>
            <a:ext cx="5400000" cy="21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0" y="2879280"/>
            <a:ext cx="4518720" cy="2815920"/>
          </a:xfrm>
          <a:prstGeom prst="rect">
            <a:avLst/>
          </a:prstGeom>
          <a:ln w="0">
            <a:noFill/>
          </a:ln>
        </p:spPr>
      </p:pic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4714560" y="935640"/>
            <a:ext cx="5217120" cy="44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topluluğun dışanda muhtaç kişiler: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Didake 1:5</a:t>
            </a: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  -  “İsteyene herkese verin, vermekten kaçınmayın; çünkü Baba’nın isteği, aldığımız armağanlardan herkese vermemizdir.”   (yıl: 90-100)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43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Şehit Yustinius, Birinci Savunma, b.67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01240"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“</a:t>
            </a: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Toplananlar başkana teslim edilir; başkan yetimlere ve dul kadınlara, hastalık ya da başka herhangi bir nedenle muhtaç durumda olanlara, zincire vurulmuşlara ve aramızda misafir olarak kalan yabancılara yardım eder; kısacası ihtiyaç içinde olan herkese bakar.”   (yıl: 155-160)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"/>
          <p:cNvSpPr txBox="1"/>
          <p:nvPr/>
        </p:nvSpPr>
        <p:spPr>
          <a:xfrm>
            <a:off x="251640" y="935640"/>
            <a:ext cx="43182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b22222"/>
                </a:solidFill>
                <a:uFillTx/>
                <a:latin typeface="Trebuchet MS"/>
              </a:rPr>
              <a:t>A. Kilisenin GİDERLERİ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"/>
          <p:cNvSpPr txBox="1"/>
          <p:nvPr/>
        </p:nvSpPr>
        <p:spPr>
          <a:xfrm>
            <a:off x="251640" y="1557360"/>
            <a:ext cx="4210200" cy="18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431"/>
              </a:spcAft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toplulukta muhtaç kişiler: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  <a:ea typeface="Microsoft YaHei"/>
              </a:rPr>
              <a:t>dul kadınlar – </a:t>
            </a: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diyakonla (Elçi 6)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kiliselerde yardım (1.Tim 5:3-16)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ubTitle"/>
          </p:nvPr>
        </p:nvSpPr>
        <p:spPr>
          <a:xfrm>
            <a:off x="323640" y="1547640"/>
            <a:ext cx="4320360" cy="352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sürekli bağışlar: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Luka 8:1-3  -   Sonra İsa köyden köye, kasabadan kasabaya gezmeye başladı. ... ve daha birçok kadınlar. Kendi keselerinden onların geçimi için yardım ederdiler.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Gal 6:6  -  Ders alan kişi, ders veren kişi ile bütün mallarını paylaşsın. (Bu sürekli bir iş, yardımlar da sürekli olmalı)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251640" y="935640"/>
            <a:ext cx="43182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b22222"/>
                </a:solidFill>
                <a:uFillTx/>
                <a:latin typeface="Trebuchet MS"/>
              </a:rPr>
              <a:t>B. Kilisenin GELİRLERİ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rcRect l="0" t="0" r="0" b="3333"/>
          <a:stretch/>
        </p:blipFill>
        <p:spPr>
          <a:xfrm>
            <a:off x="5037840" y="1080360"/>
            <a:ext cx="4854240" cy="2879640"/>
          </a:xfrm>
          <a:prstGeom prst="rect">
            <a:avLst/>
          </a:prstGeom>
          <a:ln w="0">
            <a:noFill/>
          </a:ln>
        </p:spPr>
      </p:pic>
      <p:pic>
        <p:nvPicPr>
          <p:cNvPr id="32" name="" descr=""/>
          <p:cNvPicPr/>
          <p:nvPr/>
        </p:nvPicPr>
        <p:blipFill>
          <a:blip r:embed="rId2"/>
          <a:stretch/>
        </p:blipFill>
        <p:spPr>
          <a:xfrm>
            <a:off x="6012000" y="3348000"/>
            <a:ext cx="3060000" cy="2038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611640" y="1655280"/>
            <a:ext cx="4426200" cy="327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Trebuchet MS"/>
              </a:rPr>
              <a:t>özel bağışlar: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Elçi 4:34-35   Aralarında kimse muhtaç kalmazdı. Çünkü ne kadar toprak ya da ev sahipleri varsa, hepsi onları satıp, satıştan gelen paraları getirirdiler. 35 O parayı apostolların ayaklarının dibine braktılar. Ondan sonra o para herkese kendi ihtiyacına göre dağıtırılırdı.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"/>
          <p:cNvSpPr txBox="1"/>
          <p:nvPr/>
        </p:nvSpPr>
        <p:spPr>
          <a:xfrm>
            <a:off x="251640" y="935640"/>
            <a:ext cx="43182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b22222"/>
                </a:solidFill>
                <a:uFillTx/>
                <a:latin typeface="Trebuchet MS"/>
              </a:rPr>
              <a:t>B. Kilisenin GELİRLERİ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5433840" y="1043640"/>
            <a:ext cx="4282200" cy="428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46c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1731960" y="683640"/>
            <a:ext cx="8343360" cy="4985280"/>
          </a:xfrm>
          <a:prstGeom prst="rect">
            <a:avLst/>
          </a:prstGeom>
          <a:ln w="0">
            <a:noFill/>
          </a:ln>
        </p:spPr>
      </p:pic>
      <p:sp>
        <p:nvSpPr>
          <p:cNvPr id="39" name=""/>
          <p:cNvSpPr txBox="1"/>
          <p:nvPr/>
        </p:nvSpPr>
        <p:spPr>
          <a:xfrm>
            <a:off x="323640" y="4246920"/>
            <a:ext cx="1619280" cy="1370160"/>
          </a:xfrm>
          <a:prstGeom prst="rect">
            <a:avLst/>
          </a:prstGeom>
          <a:solidFill>
            <a:srgbClr val="346cc1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1800" strike="noStrike" u="none">
                <a:solidFill>
                  <a:srgbClr val="ffd700"/>
                </a:solidFill>
                <a:uFillTx/>
                <a:latin typeface="Arial"/>
              </a:rPr>
              <a:t>Zinzendorf – Moravyalı kardeşler, Herrnhut</a:t>
            </a:r>
            <a:endParaRPr b="1" lang="de-DE" sz="1800" strike="noStrike" u="none">
              <a:solidFill>
                <a:srgbClr val="ffd700"/>
              </a:solidFill>
              <a:uFillTx/>
              <a:latin typeface="Arial"/>
            </a:endParaRPr>
          </a:p>
          <a:p>
            <a:pPr algn="ctr"/>
            <a:r>
              <a:rPr b="1" lang="de-DE" sz="1800" strike="noStrike" u="none">
                <a:solidFill>
                  <a:srgbClr val="ffd700"/>
                </a:solidFill>
                <a:uFillTx/>
                <a:latin typeface="Arial"/>
              </a:rPr>
              <a:t>1727-1760</a:t>
            </a:r>
            <a:endParaRPr b="1" lang="de-DE" sz="1800" strike="noStrike" u="none">
              <a:solidFill>
                <a:srgbClr val="ffd7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ubTitle"/>
          </p:nvPr>
        </p:nvSpPr>
        <p:spPr>
          <a:xfrm>
            <a:off x="323640" y="792000"/>
            <a:ext cx="3960360" cy="935280"/>
          </a:xfrm>
          <a:prstGeom prst="rect">
            <a:avLst/>
          </a:prstGeom>
          <a:solidFill>
            <a:srgbClr val="346cc1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2600" strike="noStrike" u="none">
                <a:solidFill>
                  <a:srgbClr val="ffd700"/>
                </a:solidFill>
                <a:uFillTx/>
                <a:latin typeface="Trebuchet MS"/>
              </a:rPr>
              <a:t>Ruh vergisi: PARA BAĞIŞI  Rom 12:8</a:t>
            </a:r>
            <a:endParaRPr b="0" lang="de-DE" sz="2600" strike="noStrike" u="none">
              <a:solidFill>
                <a:srgbClr val="ffd700"/>
              </a:solidFill>
              <a:uFillTx/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2"/>
          <a:srcRect l="24987" t="0" r="23447" b="0"/>
          <a:stretch/>
        </p:blipFill>
        <p:spPr>
          <a:xfrm>
            <a:off x="180000" y="1943280"/>
            <a:ext cx="1978920" cy="2231640"/>
          </a:xfrm>
          <a:prstGeom prst="rect">
            <a:avLst/>
          </a:prstGeom>
          <a:ln w="0">
            <a:noFill/>
          </a:ln>
        </p:spPr>
      </p:pic>
      <p:pic>
        <p:nvPicPr>
          <p:cNvPr id="42" name="" descr=""/>
          <p:cNvPicPr/>
          <p:nvPr/>
        </p:nvPicPr>
        <p:blipFill>
          <a:blip r:embed="rId3"/>
          <a:stretch/>
        </p:blipFill>
        <p:spPr>
          <a:xfrm>
            <a:off x="4176000" y="2160000"/>
            <a:ext cx="4429080" cy="2214360"/>
          </a:xfrm>
          <a:prstGeom prst="rect">
            <a:avLst/>
          </a:prstGeom>
          <a:ln w="18360">
            <a:solidFill>
              <a:srgbClr val="ffffff"/>
            </a:solidFill>
            <a:round/>
          </a:ln>
        </p:spPr>
      </p:pic>
      <p:sp>
        <p:nvSpPr>
          <p:cNvPr id="43" name=""/>
          <p:cNvSpPr txBox="1"/>
          <p:nvPr/>
        </p:nvSpPr>
        <p:spPr>
          <a:xfrm>
            <a:off x="3420000" y="1980000"/>
            <a:ext cx="2700000" cy="720000"/>
          </a:xfrm>
          <a:prstGeom prst="rect">
            <a:avLst/>
          </a:prstGeom>
          <a:solidFill>
            <a:srgbClr val="800000"/>
          </a:solidFill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r>
              <a:rPr b="1" lang="de-DE" sz="1800" strike="noStrike" u="none">
                <a:solidFill>
                  <a:srgbClr val="ffd700"/>
                </a:solidFill>
                <a:uFillTx/>
                <a:latin typeface="Arial"/>
              </a:rPr>
              <a:t>her misyonere 3 gönderen düşüyordu</a:t>
            </a:r>
            <a:endParaRPr b="1" lang="de-DE" sz="1800" strike="noStrike" u="none">
              <a:solidFill>
                <a:srgbClr val="ffd7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323640" y="863640"/>
            <a:ext cx="3814560" cy="43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8b"/>
                </a:solidFill>
                <a:uFillTx/>
                <a:latin typeface="Trebuchet MS"/>
                <a:ea typeface="Microsoft YaHei"/>
              </a:rPr>
              <a:t>Gal 2:9-10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  <a:ea typeface="Microsoft YaHei"/>
              </a:rPr>
              <a:t>   -   Yakup, Kifas ve Yuhanna Allahevinin direkleri diye geçiyorlar. Onlar bana verilen merha-meti görüp bana ve Bar-Nabas'a sağ ellerini uzattılar, beraberliğimiz belli olsun diye. Biz bütün milletlere gidecekmişik, onlar da Yahudilere. 10 Sadece bizden rica ettiler,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  <a:ea typeface="Microsoft YaHei"/>
              </a:rPr>
              <a:t>fukaraları hatırlayalım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  <a:ea typeface="Microsoft YaHei"/>
              </a:rPr>
              <a:t>. Benim de zaten niyetim vardı, tam onu yapayım. (yıl: 39)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4462200" y="1043640"/>
            <a:ext cx="5289840" cy="3537360"/>
          </a:xfrm>
          <a:prstGeom prst="rect">
            <a:avLst/>
          </a:prstGeom>
          <a:ln w="0">
            <a:noFill/>
          </a:ln>
        </p:spPr>
      </p:pic>
      <p:sp>
        <p:nvSpPr>
          <p:cNvPr id="47" name=""/>
          <p:cNvSpPr txBox="1"/>
          <p:nvPr/>
        </p:nvSpPr>
        <p:spPr>
          <a:xfrm>
            <a:off x="4462200" y="4786560"/>
            <a:ext cx="521856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1800" strike="noStrike" u="none">
                <a:solidFill>
                  <a:srgbClr val="663399"/>
                </a:solidFill>
                <a:uFillTx/>
                <a:latin typeface="Arial"/>
              </a:rPr>
              <a:t>“</a:t>
            </a:r>
            <a:r>
              <a:rPr b="1" lang="de-DE" sz="1800" strike="noStrike" u="none">
                <a:solidFill>
                  <a:srgbClr val="663399"/>
                </a:solidFill>
                <a:uFillTx/>
                <a:latin typeface="Arial"/>
              </a:rPr>
              <a:t>fukaralar“ = Yeruşalim (Yahudiye) kilisesi</a:t>
            </a:r>
            <a:endParaRPr b="1" lang="de-DE" sz="1800" strike="noStrike" u="none">
              <a:solidFill>
                <a:srgbClr val="663399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323640" y="863640"/>
            <a:ext cx="3814560" cy="43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8b"/>
                </a:solidFill>
                <a:uFillTx/>
                <a:latin typeface="Trebuchet MS"/>
                <a:ea typeface="Microsoft YaHei"/>
              </a:rPr>
              <a:t>Apo 11:</a:t>
            </a:r>
            <a:r>
              <a:rPr b="0" lang="de-DE" sz="1800" strike="noStrike" u="none">
                <a:solidFill>
                  <a:srgbClr val="00008b"/>
                </a:solidFill>
                <a:uFillTx/>
                <a:latin typeface="Trebuchet MS"/>
              </a:rPr>
              <a:t>28-29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   -    Onların arasında Agabus adında biri vardı. O ayağa kalkıp Ruhla gösterdi ki, mutlaka bütün dünya üzerine büyük kıtlık gelecek (o da Klav-diyus'un emperatorluk zamanında oldu).Öğrenciler de, karar verdi, herkesin elinden ne kadar gelirse,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Yahudiye sancağında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oturan kardeşlere yardım göndersinler. (yıl: 44)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4487400" y="935640"/>
            <a:ext cx="5336640" cy="3568320"/>
          </a:xfrm>
          <a:prstGeom prst="rect">
            <a:avLst/>
          </a:prstGeom>
          <a:ln w="0">
            <a:noFill/>
          </a:ln>
        </p:spPr>
      </p:pic>
      <p:sp>
        <p:nvSpPr>
          <p:cNvPr id="51" name=""/>
          <p:cNvSpPr txBox="1"/>
          <p:nvPr/>
        </p:nvSpPr>
        <p:spPr>
          <a:xfrm>
            <a:off x="4354200" y="4642560"/>
            <a:ext cx="543456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1800" strike="noStrike" u="none">
                <a:solidFill>
                  <a:srgbClr val="663399"/>
                </a:solidFill>
                <a:uFillTx/>
                <a:latin typeface="Arial"/>
              </a:rPr>
              <a:t>Antakya kilisesi (= milletler kiliselerin merkezi) Yeruşalim kilisesi (= Yahudi kiliselerin merkezi) için para topluyor</a:t>
            </a:r>
            <a:endParaRPr b="1" lang="de-DE" sz="1800" strike="noStrike" u="none">
              <a:solidFill>
                <a:srgbClr val="663399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251640" y="1043640"/>
            <a:ext cx="4102560" cy="43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Rom 15:25-27   -   Ama şimdi Yeruşa-lim'e gidiyorum, kutsallara hizmet edeyim. 26 Çünkü </a:t>
            </a:r>
            <a:r>
              <a:rPr b="0" i="1" lang="de-DE" sz="1800" strike="noStrike" u="none">
                <a:solidFill>
                  <a:srgbClr val="00008b"/>
                </a:solidFill>
                <a:uFillTx/>
                <a:latin typeface="Trebuchet MS"/>
              </a:rPr>
              <a:t>Makedoniya ve Ahaya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sancağındakiler uygun gördü-ler,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Yeruşalim'deki fukara kutsallarla 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paylaşsınlar. Uygun gördüler diyorum, ama zaten onlara borçludurlar. Çünkü milletler madem onların ruh şeylerini paylaştılar, lazım beden şeylerle de onlara hizmet etsinler.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Act 24:17   -   Bayağı seneden sonra geldim, milletime yardımlar getire-yim ve Allaha kurban vereyim diye.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rcRect l="6789" t="-3939" r="8329" b="0"/>
          <a:stretch/>
        </p:blipFill>
        <p:spPr>
          <a:xfrm>
            <a:off x="4910040" y="857520"/>
            <a:ext cx="4770000" cy="3893040"/>
          </a:xfrm>
          <a:prstGeom prst="rect">
            <a:avLst/>
          </a:prstGeom>
          <a:ln w="0">
            <a:noFill/>
          </a:ln>
        </p:spPr>
      </p:pic>
      <p:sp>
        <p:nvSpPr>
          <p:cNvPr id="55" name=""/>
          <p:cNvSpPr txBox="1"/>
          <p:nvPr/>
        </p:nvSpPr>
        <p:spPr>
          <a:xfrm>
            <a:off x="5001120" y="4894560"/>
            <a:ext cx="45349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1800" strike="noStrike" u="none">
                <a:solidFill>
                  <a:srgbClr val="663399"/>
                </a:solidFill>
                <a:uFillTx/>
                <a:latin typeface="Arial"/>
              </a:rPr>
              <a:t>Bu paralar ondalık değildi, kilisenin kendi ihtiyaçları için de değildi.</a:t>
            </a:r>
            <a:endParaRPr b="1" lang="de-DE" sz="1800" strike="noStrike" u="none">
              <a:solidFill>
                <a:srgbClr val="663399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323640" y="971640"/>
            <a:ext cx="4462200" cy="431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1.Kor 16:1-4   -   Kutsallar için para top-lamak meselesine gelelim. </a:t>
            </a:r>
            <a:r>
              <a:rPr b="0" i="1" lang="de-DE" sz="1800" strike="noStrike" u="none">
                <a:solidFill>
                  <a:srgbClr val="00008b"/>
                </a:solidFill>
                <a:uFillTx/>
                <a:latin typeface="Trebuchet MS"/>
              </a:rPr>
              <a:t>Galatiya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sancağındaki topluluklara nasıl ısmarla-dımsa, </a:t>
            </a:r>
            <a:r>
              <a:rPr b="0" i="1" lang="de-DE" sz="1800" strike="noStrike" u="none">
                <a:solidFill>
                  <a:srgbClr val="00008b"/>
                </a:solidFill>
                <a:uFillTx/>
                <a:latin typeface="Trebuchet MS"/>
              </a:rPr>
              <a:t>siz de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öyle yapın: 2 Her haftanın birinci gününde, her biriniz o kadarını bir kenara koysun, ne kadar Allah ona arttır-dıysa. Öyle ki, ben ne zaman gelirsem, para toplamak olmasın. 3 Ve size geldim mi, kimleri uygun görürseniz, ben onlara mektuplar verip Yeruşalim'e yollayacam, sizin yardımlarınızı götürsünler. 4 Eger benim için gitmek uygunsa, onlar benimle birlikte gelecekler.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5198040" y="1007640"/>
            <a:ext cx="4554000" cy="3416400"/>
          </a:xfrm>
          <a:prstGeom prst="rect">
            <a:avLst/>
          </a:prstGeom>
          <a:ln w="0">
            <a:noFill/>
          </a:ln>
        </p:spPr>
      </p:pic>
      <p:sp>
        <p:nvSpPr>
          <p:cNvPr id="59" name=""/>
          <p:cNvSpPr txBox="1"/>
          <p:nvPr/>
        </p:nvSpPr>
        <p:spPr>
          <a:xfrm>
            <a:off x="5109840" y="4534560"/>
            <a:ext cx="46782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1800" strike="noStrike" u="none">
                <a:solidFill>
                  <a:srgbClr val="663399"/>
                </a:solidFill>
                <a:uFillTx/>
                <a:latin typeface="Arial"/>
              </a:rPr>
              <a:t>Pavlus gelince o paraları alıp Yer. kilisesine teslim etti. Acaba, sonra her pazar toplnamaya devam ettiler mi?</a:t>
            </a:r>
            <a:endParaRPr b="1" lang="de-DE" sz="1800" strike="noStrike" u="none">
              <a:solidFill>
                <a:srgbClr val="663399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287640" y="1152000"/>
            <a:ext cx="507636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  (2.Kor b. 8-9)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Makedonya kiliseleri bize örnek olsun 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8:2  -  Onlar büyük bir sıkıntı ve deneme içinde idiler. O kadar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fukaraydılar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, ama gene de öyle bir sevinçle doldular ki,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cömertçe verdiler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. O cömertlik de onların zenginliği oldu.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3 Onlar için şahitlik yaparım ki, kendilerinden kalkıp, ne kadar fırsatları varsaydı, hem de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daha da fazlasını verdiler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4 Bize çok yalvarıp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rica ettiler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, kutsallara yapılan bu hizmete katılsınlar - onu bir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şeref saydılar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"/>
          <a:stretch/>
        </p:blipFill>
        <p:spPr>
          <a:xfrm>
            <a:off x="5544360" y="1980000"/>
            <a:ext cx="4211640" cy="3156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323640" y="827640"/>
            <a:ext cx="4644360" cy="460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  (2.Kor b. 8-9)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Makedonya kiliseleri bize örnek olsun 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8:7 İmanda, konuşmakta, bilgide, her mesele için uğraşmakta ve bize karşı olan sevgide artıyor-sunuz. Aynı onun gibi bakın,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bu merhametli işte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de artasınız.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8 Bunu size söylemiyorum bir buyruk gibi. Ama istiyorum, başkalarının ciddiliğini göstereyim ve sizin imanınızın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sahte olmadığını belli edeyim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Fil 4:17 Değil canım bahşişe çeksin. Ama canımın istediği, bol bol yemiş veresiniz, o da sizin hesabınıza yazılsın.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rcRect l="9671" t="0" r="9699" b="0"/>
          <a:stretch/>
        </p:blipFill>
        <p:spPr>
          <a:xfrm>
            <a:off x="5220000" y="1620000"/>
            <a:ext cx="4499640" cy="348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215640" y="827640"/>
            <a:ext cx="6012360" cy="460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  (2.Kor b. 8-9)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İsa bize örnek olsun 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8:9  -  Çünkü Rabbimiz İsa Mesihin merhametini biliyorsunuz: O zengin idi, ama bizim için fukara oldu. Öyle ki, Onun fukaralığı ile insanlar zenginleştirilsinler.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6:10  -  Sanki kahırlıyız, ama her zaman seviniyor-uz. - Sanki fukarayız, ama çok kişi zenginleştiriyoruz. - Sanki hiç bir şeyimiz yok, ama her şeye sahibiz.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Rom 11:12  -  Onların suçu dünyaya zenginlik getirdi, onların yanlışlığı milletlere kurtuluş getirdi.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Efes 3:8 -  Bana bu merhamet verildi, milletlere Mesihin zenginliklerini bildireyim - ki onlara aklımız ermiyor.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Açık 2:8  -  Ben senin işlerini biliyorum. Senin çekilerini ve fukaralığını da biliyorum (ki, aslında zenginsin).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6321240" y="1728000"/>
            <a:ext cx="3470760" cy="3420000"/>
          </a:xfrm>
          <a:prstGeom prst="rect">
            <a:avLst/>
          </a:prstGeom>
          <a:ln w="0">
            <a:noFill/>
          </a:ln>
        </p:spPr>
      </p:pic>
      <p:sp>
        <p:nvSpPr>
          <p:cNvPr id="69" name=""/>
          <p:cNvSpPr txBox="1"/>
          <p:nvPr/>
        </p:nvSpPr>
        <p:spPr>
          <a:xfrm>
            <a:off x="8892000" y="1789920"/>
            <a:ext cx="900000" cy="1270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8000" strike="noStrike" u="none">
                <a:solidFill>
                  <a:srgbClr val="ffff00"/>
                </a:solidFill>
                <a:uFillTx/>
                <a:latin typeface="Trebuchet MS"/>
              </a:rPr>
              <a:t>?</a:t>
            </a:r>
            <a:endParaRPr b="1" lang="de-DE" sz="8000" strike="noStrike" u="none">
              <a:solidFill>
                <a:srgbClr val="ffff00"/>
              </a:solidFill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287640" y="827640"/>
            <a:ext cx="4930200" cy="460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  (2.Kor b. 8-9)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İsa bize örnek olsun 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8:12  -  Çünkü yeter ki en evelâ istek olsun. O vakıt kişinin bahşişi şöyle kabul edilecek: sahip olmadığı şeylere bakarak değil, ama sahip olduğu şeylere bakarak.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13 Değil, başkaları rahatlık içinde olsunlar, siz gene sıkıntı çekesiniz. Ama uygunluk olsun diye; sizin bolluğunuz, onların eksikliğini tamamlasın diye. 14 Ve onların bolluğu da sizin eksikliğinizi tamamlasın. Maksat, uygunluk olsun. 15 Aynı yazıldığı gibi: "Kim çok toplamışsa, onun fazlalığı yoktu. Kim az toplamışsa, onun gene eksikliği yoktu."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6837120" y="899640"/>
            <a:ext cx="2879640" cy="2092320"/>
          </a:xfrm>
          <a:prstGeom prst="rect">
            <a:avLst/>
          </a:prstGeom>
          <a:ln w="0">
            <a:noFill/>
          </a:ln>
        </p:spPr>
      </p:pic>
      <p:pic>
        <p:nvPicPr>
          <p:cNvPr id="73" name="" descr=""/>
          <p:cNvPicPr/>
          <p:nvPr/>
        </p:nvPicPr>
        <p:blipFill>
          <a:blip r:embed="rId2"/>
          <a:srcRect l="18287" t="0" r="0" b="0"/>
          <a:stretch/>
        </p:blipFill>
        <p:spPr>
          <a:xfrm>
            <a:off x="6549120" y="3130920"/>
            <a:ext cx="3382560" cy="2339280"/>
          </a:xfrm>
          <a:prstGeom prst="rect">
            <a:avLst/>
          </a:prstGeom>
          <a:ln w="0">
            <a:noFill/>
          </a:ln>
        </p:spPr>
      </p:pic>
      <p:sp>
        <p:nvSpPr>
          <p:cNvPr id="74" name=""/>
          <p:cNvSpPr txBox="1"/>
          <p:nvPr/>
        </p:nvSpPr>
        <p:spPr>
          <a:xfrm>
            <a:off x="5757480" y="1259640"/>
            <a:ext cx="719640" cy="97416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6000" strike="noStrike" u="none">
                <a:solidFill>
                  <a:srgbClr val="000000"/>
                </a:solidFill>
                <a:uFillTx/>
                <a:latin typeface="Trebuchet MS"/>
              </a:rPr>
              <a:t>%</a:t>
            </a:r>
            <a:endParaRPr b="1" lang="de-DE" sz="6000" strike="noStrike" u="none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5685480" y="3958920"/>
            <a:ext cx="719640" cy="97416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6000" strike="noStrike" u="none">
                <a:solidFill>
                  <a:srgbClr val="000000"/>
                </a:solidFill>
                <a:uFillTx/>
                <a:latin typeface="Trebuchet MS"/>
              </a:rPr>
              <a:t>=</a:t>
            </a:r>
            <a:endParaRPr b="1" lang="de-DE" sz="6000" strike="noStrike" u="none">
              <a:solidFill>
                <a:srgbClr val="000000"/>
              </a:solidFill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0" y="683280"/>
            <a:ext cx="10076040" cy="4995720"/>
          </a:xfrm>
          <a:prstGeom prst="rect">
            <a:avLst/>
          </a:prstGeom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5877000" y="2339280"/>
            <a:ext cx="3119400" cy="3171960"/>
          </a:xfrm>
          <a:prstGeom prst="rect">
            <a:avLst/>
          </a:prstGeom>
          <a:ln w="36720">
            <a:solidFill>
              <a:srgbClr val="ffffff"/>
            </a:solidFill>
            <a:round/>
          </a:ln>
        </p:spPr>
      </p:pic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1007280" y="4318560"/>
            <a:ext cx="5217840" cy="1116000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</a:ln>
        </p:spPr>
        <p:txBody>
          <a:bodyPr lIns="146160" rIns="0" tIns="0" bIns="0" anchor="ctr">
            <a:noAutofit/>
          </a:bodyPr>
          <a:p>
            <a:pPr>
              <a:lnSpc>
                <a:spcPct val="100000"/>
              </a:lnSpc>
              <a:spcAft>
                <a:spcPts val="720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Tohum ekmek prensibi  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9:6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 -  Şunu da söyleyeyim: kim az ekerse, az da biçecek. Ve kim çok ekerse, çok biçecek.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287640" y="863640"/>
            <a:ext cx="5649840" cy="460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Para TOPLAMAK  (2.Kor b. 8-9)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“</a:t>
            </a:r>
            <a:r>
              <a:rPr b="1" lang="de-DE" sz="1800" strike="noStrike" u="none">
                <a:solidFill>
                  <a:srgbClr val="0000cd"/>
                </a:solidFill>
                <a:uFillTx/>
                <a:latin typeface="Trebuchet MS"/>
              </a:rPr>
              <a:t>Bereket olmak için bereketlenmek“ prensibi 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9:8 Allahın kuvveti var, size her türlü bereketi arttırsın. Öyle ki, hiçbir zaman hiçbir meselede hiçbir şeye muhtaç kalmayasınız. Siz de bol bol her türlü iyi işlerde bulunasınız.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9 Yazıldığı gibi: "O, dağıtırıp fukaralara verdi. Onun doğruluğu sonsuzlara kadar kalıyor."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10 Ekini Veren onu veriyor, hem ekilsin, hem de yenilsin diye. O size de versin ve öyle yapsın ki, </a:t>
            </a:r>
            <a:r>
              <a:rPr b="0" i="1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daha fazla tohum ekesiniz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, hani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doğruluğunuzun yemişlerini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çoğaltırsın.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11 Sizin eliniz her meselede açık olsun diye zengin-leşiyorsunuz türlü türlü. Böylelikle bizim de yardım-ımızla sebep oluyorsunuz, </a:t>
            </a:r>
            <a:r>
              <a:rPr b="0" lang="de-DE" sz="1800" strike="noStrike" u="sng">
                <a:solidFill>
                  <a:srgbClr val="000000"/>
                </a:solidFill>
                <a:uFillTx/>
                <a:latin typeface="Trebuchet MS"/>
              </a:rPr>
              <a:t>Allaha şükürler edilsin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1"/>
          <a:srcRect l="0" t="-5788" r="13126" b="0"/>
          <a:stretch/>
        </p:blipFill>
        <p:spPr>
          <a:xfrm>
            <a:off x="6073920" y="1151640"/>
            <a:ext cx="3797640" cy="3059280"/>
          </a:xfrm>
          <a:prstGeom prst="rect">
            <a:avLst/>
          </a:prstGeom>
          <a:ln w="0">
            <a:noFill/>
          </a:ln>
        </p:spPr>
      </p:pic>
      <p:pic>
        <p:nvPicPr>
          <p:cNvPr id="83" name="" descr=""/>
          <p:cNvPicPr/>
          <p:nvPr/>
        </p:nvPicPr>
        <p:blipFill>
          <a:blip r:embed="rId2"/>
          <a:srcRect l="0" t="5525" r="0" b="0"/>
          <a:stretch/>
        </p:blipFill>
        <p:spPr>
          <a:xfrm>
            <a:off x="7916760" y="4066920"/>
            <a:ext cx="1843200" cy="1439640"/>
          </a:xfrm>
          <a:prstGeom prst="rect">
            <a:avLst/>
          </a:prstGeom>
          <a:ln w="36720">
            <a:solidFill>
              <a:srgbClr val="ffffff"/>
            </a:solidFill>
            <a:round/>
          </a:ln>
        </p:spPr>
      </p:pic>
      <p:pic>
        <p:nvPicPr>
          <p:cNvPr id="84" name="" descr=""/>
          <p:cNvPicPr/>
          <p:nvPr/>
        </p:nvPicPr>
        <p:blipFill>
          <a:blip r:embed="rId3"/>
          <a:stretch/>
        </p:blipFill>
        <p:spPr>
          <a:xfrm>
            <a:off x="6264720" y="3778920"/>
            <a:ext cx="1364040" cy="1726560"/>
          </a:xfrm>
          <a:prstGeom prst="rect">
            <a:avLst/>
          </a:prstGeom>
          <a:ln w="36720">
            <a:solidFill>
              <a:srgbClr val="ffffff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75320" cy="683640"/>
          </a:xfrm>
          <a:prstGeom prst="rect">
            <a:avLst/>
          </a:prstGeom>
          <a:solidFill>
            <a:srgbClr val="bc8f8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Trebuchet MS"/>
              </a:rPr>
              <a:t>Kilise ve finans konuları</a:t>
            </a:r>
            <a:endParaRPr b="0" lang="de-DE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360000" y="900000"/>
            <a:ext cx="4390200" cy="45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spcAft>
                <a:spcPts val="720"/>
              </a:spcAft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Gönüllü vermek prensibi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2.Kor 9:7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  -  Herkes öyle versin, nasıl yüreğinde niyetliyse. Değil isteksizce ya da sanki zorla versin. Çünkü Allah sevinçle veren kişiyi seviyor.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29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Ondalık EA’da kalan bir buyruktur. Ondalık gönüllü değildi, bir vergi idi, ödenmesi mecburdu.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  <a:ea typeface="Microsoft YaHei"/>
              </a:rPr>
              <a:t>YA’da sıra başka: “Kime çok verildiysee, ondan çok istenecek“. Herkes “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sahip olduğu şeylere bakarak“ ölçülecek. Demek parası olmayanlardan 0% bekleniyor, ama varlıklı  kişilerden 50-60-70% bekleniyor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Aft>
                <a:spcPts val="1295"/>
              </a:spcAft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PlaceHolder 27"/>
          <p:cNvSpPr txBox="1"/>
          <p:nvPr/>
        </p:nvSpPr>
        <p:spPr>
          <a:xfrm>
            <a:off x="5257800" y="936360"/>
            <a:ext cx="4390200" cy="295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Aft>
                <a:spcPts val="720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8b0000"/>
                </a:solidFill>
                <a:uFillTx/>
                <a:latin typeface="Trebuchet MS"/>
              </a:rPr>
              <a:t>Vermek bir yaşam tarzı olarak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Hagay 1:4</a:t>
            </a: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  -  "Bu tapınak yıkık durumdayken, sizin ağaç kaplamalı evlerinizde oturmanızın sırası mı?"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295"/>
              </a:spcAft>
              <a:tabLst>
                <a:tab algn="l" pos="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Trebuchet MS"/>
              </a:rPr>
              <a:t>Eğlence, keyf, gösteriş, gereksiz ve lüks mallar için ne kadar kolay para harcıyoruz, çünkü ancak idareci (kahya) olduğumuzu unuttuk.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5506920" y="3600000"/>
            <a:ext cx="4141080" cy="1827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3603</TotalTime>
  <Application>LibreOffice/24.8.0.3$Windows_X86_64 LibreOffice_project/0bdf1299c94fe897b119f97f3c613e9dca6be583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2025-09-05T08:00:52Z</dcterms:created>
  <dc:creator/>
  <dc:description/>
  <dc:language>de-DE</dc:language>
  <cp:lastModifiedBy/>
  <dcterms:modified xsi:type="dcterms:W3CDTF">2025-09-12T19:45:01Z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