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presProps.xml" ContentType="application/vnd.openxmlformats-officedocument.presentationml.presProps+xml"/>
  <Override PartName="/ppt/media/image26.gif" ContentType="image/gif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98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320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648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7362906-5BF9-4E62-9E9D-4A6AABC1852E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648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98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320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648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4E5BE95-A0BE-4B7B-AC07-E03C49AC66AD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648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0560" cy="32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561600"/>
            <a:ext cx="906984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69840" cy="235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ftr" idx="7"/>
          </p:nvPr>
        </p:nvSpPr>
        <p:spPr>
          <a:xfrm>
            <a:off x="3447360" y="5165280"/>
            <a:ext cx="319320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sldNum" idx="8"/>
          </p:nvPr>
        </p:nvSpPr>
        <p:spPr>
          <a:xfrm>
            <a:off x="7227360" y="5165280"/>
            <a:ext cx="234648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2579645-599A-40CF-944A-9C7AE0C28F0D}" type="slidenum"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dt" idx="9"/>
          </p:nvPr>
        </p:nvSpPr>
        <p:spPr>
          <a:xfrm>
            <a:off x="504000" y="5165280"/>
            <a:ext cx="234648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image" Target="../media/image25.png"/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10.jpeg"/><Relationship Id="rId6" Type="http://schemas.openxmlformats.org/officeDocument/2006/relationships/image" Target="../media/image24.png"/><Relationship Id="rId7" Type="http://schemas.openxmlformats.org/officeDocument/2006/relationships/image" Target="../media/image12.png"/><Relationship Id="rId8" Type="http://schemas.openxmlformats.org/officeDocument/2006/relationships/image" Target="../media/image11.png"/><Relationship Id="rId9" Type="http://schemas.openxmlformats.org/officeDocument/2006/relationships/slideLayout" Target="../slideLayouts/slideLayout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jpeg"/><Relationship Id="rId7" Type="http://schemas.openxmlformats.org/officeDocument/2006/relationships/image" Target="../media/image14.jpeg"/><Relationship Id="rId8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jpeg"/><Relationship Id="rId7" Type="http://schemas.openxmlformats.org/officeDocument/2006/relationships/image" Target="../media/image21.jpeg"/><Relationship Id="rId8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8.jpeg"/><Relationship Id="rId4" Type="http://schemas.openxmlformats.org/officeDocument/2006/relationships/image" Target="../media/image9.jpeg"/><Relationship Id="rId5" Type="http://schemas.openxmlformats.org/officeDocument/2006/relationships/image" Target="../media/image24.png"/><Relationship Id="rId6" Type="http://schemas.openxmlformats.org/officeDocument/2006/relationships/image" Target="../media/image12.png"/><Relationship Id="rId7" Type="http://schemas.openxmlformats.org/officeDocument/2006/relationships/image" Target="../media/image10.jpeg"/><Relationship Id="rId8" Type="http://schemas.openxmlformats.org/officeDocument/2006/relationships/image" Target="../media/image25.png"/><Relationship Id="rId9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6.gif"/><Relationship Id="rId2" Type="http://schemas.openxmlformats.org/officeDocument/2006/relationships/image" Target="../media/image27.jpeg"/><Relationship Id="rId3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2290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"/>
          <p:cNvPicPr/>
          <p:nvPr/>
        </p:nvPicPr>
        <p:blipFill>
          <a:blip r:embed="rId1"/>
          <a:stretch/>
        </p:blipFill>
        <p:spPr>
          <a:xfrm>
            <a:off x="864000" y="6840"/>
            <a:ext cx="8422560" cy="569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" name=""/>
          <p:cNvSpPr/>
          <p:nvPr/>
        </p:nvSpPr>
        <p:spPr>
          <a:xfrm>
            <a:off x="3960000" y="405000"/>
            <a:ext cx="539820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90000"/>
              </a:lnSpc>
            </a:pPr>
            <a:r>
              <a:rPr lang="bg-BG" sz="7200" b="1" u="none" strike="noStrike">
                <a:solidFill>
                  <a:srgbClr val="6666ff"/>
                </a:solidFill>
                <a:effectLst/>
                <a:uFillTx/>
                <a:latin typeface="Constantia"/>
                <a:ea typeface="DejaVu Sans"/>
              </a:rPr>
              <a:t>HAKİMLER</a:t>
            </a:r>
            <a:r>
              <a:rPr lang="bg-BG" sz="4800" b="1" u="none" strike="noStrike">
                <a:solidFill>
                  <a:srgbClr val="000000"/>
                </a:solidFill>
                <a:effectLst/>
                <a:uFillTx/>
                <a:latin typeface="Constantia"/>
                <a:ea typeface="DejaVu Sans"/>
              </a:rPr>
              <a:t> kitabı</a:t>
            </a:r>
            <a:endParaRPr lang="bg-BG" sz="4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"/>
          <p:cNvSpPr/>
          <p:nvPr/>
        </p:nvSpPr>
        <p:spPr>
          <a:xfrm>
            <a:off x="5940000" y="2592360"/>
            <a:ext cx="316728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3600" b="1" u="none" strike="noStrike">
                <a:solidFill>
                  <a:srgbClr val="7cfc00"/>
                </a:solidFill>
                <a:effectLst/>
                <a:uFillTx/>
                <a:latin typeface="Segoe UI Semibold"/>
                <a:ea typeface="DejaVu Sans"/>
              </a:rPr>
              <a:t>1. Giriş</a:t>
            </a:r>
            <a:endParaRPr lang="bg-BG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"/>
          <p:cNvPicPr/>
          <p:nvPr/>
        </p:nvPicPr>
        <p:blipFill>
          <a:blip r:embed="rId1"/>
          <a:stretch/>
        </p:blipFill>
        <p:spPr>
          <a:xfrm>
            <a:off x="3924000" y="1512000"/>
            <a:ext cx="4026240" cy="3395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4" name=""/>
          <p:cNvPicPr/>
          <p:nvPr/>
        </p:nvPicPr>
        <p:blipFill>
          <a:blip r:embed="rId2"/>
          <a:srcRect l="0" t="0" r="0" b="45351"/>
          <a:stretch/>
        </p:blipFill>
        <p:spPr>
          <a:xfrm>
            <a:off x="4007880" y="4032000"/>
            <a:ext cx="1354320" cy="114372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35" name=""/>
          <p:cNvGrpSpPr/>
          <p:nvPr/>
        </p:nvGrpSpPr>
        <p:grpSpPr>
          <a:xfrm>
            <a:off x="3672000" y="312840"/>
            <a:ext cx="2698200" cy="1125360"/>
            <a:chOff x="3672000" y="312840"/>
            <a:chExt cx="2698200" cy="1125360"/>
          </a:xfrm>
        </p:grpSpPr>
        <p:pic>
          <p:nvPicPr>
            <p:cNvPr id="136" name=""/>
            <p:cNvPicPr/>
            <p:nvPr/>
          </p:nvPicPr>
          <p:blipFill>
            <a:blip r:embed="rId3"/>
            <a:srcRect l="10598" t="0" r="0" b="0"/>
            <a:stretch/>
          </p:blipFill>
          <p:spPr>
            <a:xfrm>
              <a:off x="5108400" y="312840"/>
              <a:ext cx="1261800" cy="112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37" name=""/>
            <p:cNvSpPr/>
            <p:nvPr/>
          </p:nvSpPr>
          <p:spPr>
            <a:xfrm>
              <a:off x="3672000" y="548640"/>
              <a:ext cx="136620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200" b="1" u="none" strike="noStrike">
                  <a:solidFill>
                    <a:srgbClr val="ff0000"/>
                  </a:solidFill>
                  <a:effectLst/>
                  <a:uFillTx/>
                  <a:latin typeface="Arial"/>
                  <a:ea typeface="DejaVu Sans"/>
                </a:rPr>
                <a:t>1. Otniel</a:t>
              </a:r>
              <a:endParaRPr lang="bg-BG" sz="22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8" name=""/>
          <p:cNvGrpSpPr/>
          <p:nvPr/>
        </p:nvGrpSpPr>
        <p:grpSpPr>
          <a:xfrm>
            <a:off x="2772000" y="1073160"/>
            <a:ext cx="2158200" cy="1204200"/>
            <a:chOff x="2772000" y="1073160"/>
            <a:chExt cx="2158200" cy="1204200"/>
          </a:xfrm>
        </p:grpSpPr>
        <p:pic>
          <p:nvPicPr>
            <p:cNvPr id="139" name=""/>
            <p:cNvPicPr/>
            <p:nvPr/>
          </p:nvPicPr>
          <p:blipFill>
            <a:blip r:embed="rId4"/>
            <a:stretch/>
          </p:blipFill>
          <p:spPr>
            <a:xfrm>
              <a:off x="3583440" y="1152000"/>
              <a:ext cx="1346760" cy="112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0" name=""/>
            <p:cNvSpPr/>
            <p:nvPr/>
          </p:nvSpPr>
          <p:spPr>
            <a:xfrm>
              <a:off x="2772000" y="1073160"/>
              <a:ext cx="1150200" cy="401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200" b="1" u="none" strike="noStrike">
                  <a:solidFill>
                    <a:srgbClr val="ff0000"/>
                  </a:solidFill>
                  <a:effectLst/>
                  <a:uFillTx/>
                  <a:latin typeface="Arial"/>
                  <a:ea typeface="DejaVu Sans"/>
                </a:rPr>
                <a:t>2. Ehut</a:t>
              </a:r>
              <a:endParaRPr lang="bg-BG" sz="22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41" name=""/>
          <p:cNvGrpSpPr/>
          <p:nvPr/>
        </p:nvGrpSpPr>
        <p:grpSpPr>
          <a:xfrm>
            <a:off x="3220920" y="2400840"/>
            <a:ext cx="2605320" cy="1125360"/>
            <a:chOff x="3220920" y="2400840"/>
            <a:chExt cx="2605320" cy="1125360"/>
          </a:xfrm>
        </p:grpSpPr>
        <p:pic>
          <p:nvPicPr>
            <p:cNvPr id="142" name=""/>
            <p:cNvPicPr/>
            <p:nvPr/>
          </p:nvPicPr>
          <p:blipFill>
            <a:blip r:embed="rId5"/>
            <a:srcRect l="0" t="0" r="0" b="36258"/>
            <a:stretch/>
          </p:blipFill>
          <p:spPr>
            <a:xfrm>
              <a:off x="4464000" y="2400840"/>
              <a:ext cx="1362240" cy="112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3" name=""/>
            <p:cNvSpPr/>
            <p:nvPr/>
          </p:nvSpPr>
          <p:spPr>
            <a:xfrm>
              <a:off x="3220920" y="2556000"/>
              <a:ext cx="1493280" cy="401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200" b="1" u="none" strike="noStrike">
                  <a:solidFill>
                    <a:srgbClr val="ff0000"/>
                  </a:solidFill>
                  <a:effectLst/>
                  <a:uFillTx/>
                  <a:latin typeface="Arial"/>
                  <a:ea typeface="DejaVu Sans"/>
                </a:rPr>
                <a:t>3. Debora</a:t>
              </a:r>
              <a:endParaRPr lang="bg-BG" sz="22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44" name=""/>
          <p:cNvGrpSpPr/>
          <p:nvPr/>
        </p:nvGrpSpPr>
        <p:grpSpPr>
          <a:xfrm>
            <a:off x="7092000" y="1392840"/>
            <a:ext cx="2806200" cy="1125360"/>
            <a:chOff x="7092000" y="1392840"/>
            <a:chExt cx="2806200" cy="1125360"/>
          </a:xfrm>
        </p:grpSpPr>
        <p:pic>
          <p:nvPicPr>
            <p:cNvPr id="145" name=""/>
            <p:cNvPicPr/>
            <p:nvPr/>
          </p:nvPicPr>
          <p:blipFill>
            <a:blip r:embed="rId6"/>
            <a:srcRect l="33985" t="0" r="19799" b="0"/>
            <a:stretch/>
          </p:blipFill>
          <p:spPr>
            <a:xfrm>
              <a:off x="7092000" y="1392840"/>
              <a:ext cx="1247040" cy="11253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6" name=""/>
            <p:cNvSpPr/>
            <p:nvPr/>
          </p:nvSpPr>
          <p:spPr>
            <a:xfrm>
              <a:off x="8316000" y="1944000"/>
              <a:ext cx="1582200" cy="401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200" b="1" u="none" strike="noStrike">
                  <a:solidFill>
                    <a:srgbClr val="ff0000"/>
                  </a:solidFill>
                  <a:effectLst/>
                  <a:uFillTx/>
                  <a:latin typeface="Arial"/>
                  <a:ea typeface="DejaVu Sans"/>
                </a:rPr>
                <a:t>4. Gidyon</a:t>
              </a:r>
              <a:endParaRPr lang="bg-BG" sz="22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47" name=""/>
          <p:cNvGrpSpPr/>
          <p:nvPr/>
        </p:nvGrpSpPr>
        <p:grpSpPr>
          <a:xfrm>
            <a:off x="6213600" y="4368240"/>
            <a:ext cx="2928600" cy="1101960"/>
            <a:chOff x="6213600" y="4368240"/>
            <a:chExt cx="2928600" cy="1101960"/>
          </a:xfrm>
        </p:grpSpPr>
        <p:pic>
          <p:nvPicPr>
            <p:cNvPr id="148" name=""/>
            <p:cNvPicPr/>
            <p:nvPr/>
          </p:nvPicPr>
          <p:blipFill>
            <a:blip r:embed="rId7"/>
            <a:srcRect l="0" t="5670" r="13991" b="57414"/>
            <a:stretch/>
          </p:blipFill>
          <p:spPr>
            <a:xfrm>
              <a:off x="6213600" y="4368240"/>
              <a:ext cx="1308600" cy="11019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49" name=""/>
            <p:cNvSpPr/>
            <p:nvPr/>
          </p:nvSpPr>
          <p:spPr>
            <a:xfrm>
              <a:off x="7560000" y="4797000"/>
              <a:ext cx="1582200" cy="401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200" b="1" u="none" strike="noStrike">
                  <a:solidFill>
                    <a:srgbClr val="ff0000"/>
                  </a:solidFill>
                  <a:effectLst/>
                  <a:uFillTx/>
                  <a:latin typeface="Arial"/>
                  <a:ea typeface="DejaVu Sans"/>
                </a:rPr>
                <a:t>6. Şimşon</a:t>
              </a:r>
              <a:endParaRPr lang="bg-BG" sz="22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50" name=""/>
          <p:cNvGrpSpPr/>
          <p:nvPr/>
        </p:nvGrpSpPr>
        <p:grpSpPr>
          <a:xfrm>
            <a:off x="7078320" y="2952000"/>
            <a:ext cx="2891880" cy="1134000"/>
            <a:chOff x="7078320" y="2952000"/>
            <a:chExt cx="2891880" cy="1134000"/>
          </a:xfrm>
        </p:grpSpPr>
        <p:pic>
          <p:nvPicPr>
            <p:cNvPr id="151" name=""/>
            <p:cNvPicPr/>
            <p:nvPr/>
          </p:nvPicPr>
          <p:blipFill>
            <a:blip r:embed="rId8">
              <a:grayscl/>
            </a:blip>
            <a:srcRect l="53307" t="0" r="0" b="0"/>
            <a:stretch/>
          </p:blipFill>
          <p:spPr>
            <a:xfrm>
              <a:off x="7078320" y="2952000"/>
              <a:ext cx="1235880" cy="1134000"/>
            </a:xfrm>
            <a:prstGeom prst="rect">
              <a:avLst/>
            </a:prstGeom>
            <a:noFill/>
            <a:ln w="38160">
              <a:solidFill>
                <a:srgbClr val="000000"/>
              </a:solidFill>
              <a:round/>
            </a:ln>
          </p:spPr>
        </p:pic>
        <p:sp>
          <p:nvSpPr>
            <p:cNvPr id="152" name=""/>
            <p:cNvSpPr/>
            <p:nvPr/>
          </p:nvSpPr>
          <p:spPr>
            <a:xfrm>
              <a:off x="8100000" y="3557160"/>
              <a:ext cx="1870200" cy="401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200" b="1" u="none" strike="noStrike">
                  <a:solidFill>
                    <a:srgbClr val="a9a9a9"/>
                  </a:solidFill>
                  <a:effectLst/>
                  <a:uFillTx/>
                  <a:latin typeface="Arial"/>
                  <a:ea typeface="DejaVu Sans"/>
                </a:rPr>
                <a:t>Avimelek</a:t>
              </a:r>
              <a:endParaRPr lang="bg-BG" sz="22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53" name=""/>
          <p:cNvSpPr/>
          <p:nvPr/>
        </p:nvSpPr>
        <p:spPr>
          <a:xfrm>
            <a:off x="3960000" y="5184000"/>
            <a:ext cx="1366200" cy="401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ff0000"/>
                </a:solidFill>
                <a:effectLst/>
                <a:uFillTx/>
                <a:latin typeface="Arial"/>
                <a:ea typeface="DejaVu Sans"/>
              </a:rPr>
              <a:t>5. Yiftah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576000" y="1008000"/>
            <a:ext cx="2554200" cy="403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2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Hakimler kitabında hem dönen bir tekerlek, hem de aşağı inen bir spiral görüyoruz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2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Her hakimden sonra İsrail halkı daha düşük bir seviyeye düşüyor.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216000" y="648000"/>
            <a:ext cx="358200" cy="4462200"/>
          </a:xfrm>
          <a:prstGeom prst="downArrow">
            <a:avLst>
              <a:gd name="adj1" fmla="val 38861"/>
              <a:gd name="adj2" fmla="val 192484"/>
            </a:avLst>
          </a:prstGeom>
          <a:solidFill>
            <a:srgbClr val="8b4513"/>
          </a:solidFill>
          <a:ln w="0"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21" dur="indefinite" restart="never" nodeType="tmRoot">
          <p:childTnLst>
            <p:seq>
              <p:cTn id="222" dur="indefinite" nodeType="mainSeq">
                <p:childTnLst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"/>
          <p:cNvSpPr/>
          <p:nvPr/>
        </p:nvSpPr>
        <p:spPr>
          <a:xfrm>
            <a:off x="576000" y="1008000"/>
            <a:ext cx="2554200" cy="388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16000" indent="-216000">
              <a:lnSpc>
                <a:spcPct val="100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2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Hakimler kitabında hem dönen bir tekerlek, hem de aşağı inen bir spiral görüyoruz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spcAft>
                <a:spcPts val="85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22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Her hakimden sonra İsrail halkı daha düşük bir seviyeye düşüyor.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"/>
          <p:cNvSpPr/>
          <p:nvPr/>
        </p:nvSpPr>
        <p:spPr>
          <a:xfrm>
            <a:off x="216000" y="648000"/>
            <a:ext cx="358200" cy="4462200"/>
          </a:xfrm>
          <a:prstGeom prst="downArrow">
            <a:avLst>
              <a:gd name="adj1" fmla="val 38861"/>
              <a:gd name="adj2" fmla="val 192484"/>
            </a:avLst>
          </a:prstGeom>
          <a:solidFill>
            <a:srgbClr val="8b4513"/>
          </a:solidFill>
          <a:ln w="0"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58" name=""/>
          <p:cNvPicPr/>
          <p:nvPr/>
        </p:nvPicPr>
        <p:blipFill>
          <a:blip r:embed="rId1"/>
          <a:stretch/>
        </p:blipFill>
        <p:spPr>
          <a:xfrm>
            <a:off x="4080600" y="0"/>
            <a:ext cx="4991040" cy="5694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9" name=""/>
          <p:cNvSpPr/>
          <p:nvPr/>
        </p:nvSpPr>
        <p:spPr>
          <a:xfrm>
            <a:off x="4356000" y="85680"/>
            <a:ext cx="1187640" cy="40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00008b"/>
                </a:solidFill>
                <a:effectLst/>
                <a:uFillTx/>
                <a:latin typeface="Arial"/>
              </a:rPr>
              <a:t>YEŞU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"/>
          <p:cNvSpPr/>
          <p:nvPr/>
        </p:nvSpPr>
        <p:spPr>
          <a:xfrm>
            <a:off x="5256000" y="1440000"/>
            <a:ext cx="107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Arial"/>
              </a:rPr>
              <a:t>Otniel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1" name=""/>
          <p:cNvSpPr/>
          <p:nvPr/>
        </p:nvSpPr>
        <p:spPr>
          <a:xfrm>
            <a:off x="5436000" y="1800000"/>
            <a:ext cx="107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Arial"/>
              </a:rPr>
              <a:t>Ehut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"/>
          <p:cNvSpPr/>
          <p:nvPr/>
        </p:nvSpPr>
        <p:spPr>
          <a:xfrm>
            <a:off x="6192000" y="1944000"/>
            <a:ext cx="935640" cy="28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400" b="1" u="none" strike="noStrike">
                <a:solidFill>
                  <a:srgbClr val="00ff00"/>
                </a:solidFill>
                <a:effectLst/>
                <a:uFillTx/>
                <a:latin typeface="Arial"/>
              </a:rPr>
              <a:t>Şamgar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"/>
          <p:cNvSpPr/>
          <p:nvPr/>
        </p:nvSpPr>
        <p:spPr>
          <a:xfrm>
            <a:off x="6084000" y="2232000"/>
            <a:ext cx="107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Arial"/>
              </a:rPr>
              <a:t>Debora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"/>
          <p:cNvSpPr/>
          <p:nvPr/>
        </p:nvSpPr>
        <p:spPr>
          <a:xfrm>
            <a:off x="6624000" y="2628000"/>
            <a:ext cx="1439640" cy="601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Arial"/>
              </a:rPr>
              <a:t>Gidyon Avimelek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"/>
          <p:cNvSpPr/>
          <p:nvPr/>
        </p:nvSpPr>
        <p:spPr>
          <a:xfrm>
            <a:off x="7128000" y="3636000"/>
            <a:ext cx="107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Arial"/>
              </a:rPr>
              <a:t>Yifta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7848000" y="4464000"/>
            <a:ext cx="107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Arial"/>
              </a:rPr>
              <a:t>Şimşon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"/>
          <p:cNvSpPr/>
          <p:nvPr/>
        </p:nvSpPr>
        <p:spPr>
          <a:xfrm>
            <a:off x="7848000" y="4932000"/>
            <a:ext cx="107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Arial"/>
              </a:rPr>
              <a:t>Danlılar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"/>
          <p:cNvSpPr/>
          <p:nvPr/>
        </p:nvSpPr>
        <p:spPr>
          <a:xfrm>
            <a:off x="7740000" y="5292000"/>
            <a:ext cx="1259640" cy="34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b"/>
                </a:solidFill>
                <a:effectLst/>
                <a:uFillTx/>
                <a:latin typeface="Arial"/>
              </a:rPr>
              <a:t>İç Savaş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>
            <a:off x="6912000" y="3237840"/>
            <a:ext cx="1043640" cy="28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400" b="1" u="none" strike="noStrike">
                <a:solidFill>
                  <a:srgbClr val="006400"/>
                </a:solidFill>
                <a:effectLst/>
                <a:uFillTx/>
                <a:latin typeface="Arial"/>
              </a:rPr>
              <a:t>Tola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0" name=""/>
          <p:cNvSpPr/>
          <p:nvPr/>
        </p:nvSpPr>
        <p:spPr>
          <a:xfrm>
            <a:off x="6984000" y="3453840"/>
            <a:ext cx="1043640" cy="28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400" b="1" u="none" strike="noStrike">
                <a:solidFill>
                  <a:srgbClr val="006400"/>
                </a:solidFill>
                <a:effectLst/>
                <a:uFillTx/>
                <a:latin typeface="Arial"/>
              </a:rPr>
              <a:t>Yair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"/>
          <p:cNvSpPr/>
          <p:nvPr/>
        </p:nvSpPr>
        <p:spPr>
          <a:xfrm>
            <a:off x="7092000" y="3921840"/>
            <a:ext cx="683640" cy="28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400" b="1" u="none" strike="noStrike">
                <a:solidFill>
                  <a:srgbClr val="006400"/>
                </a:solidFill>
                <a:effectLst/>
                <a:uFillTx/>
                <a:latin typeface="Arial"/>
              </a:rPr>
              <a:t>İbzon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"/>
          <p:cNvSpPr/>
          <p:nvPr/>
        </p:nvSpPr>
        <p:spPr>
          <a:xfrm>
            <a:off x="7380000" y="4065840"/>
            <a:ext cx="575640" cy="28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400" b="1" u="none" strike="noStrike">
                <a:solidFill>
                  <a:srgbClr val="006400"/>
                </a:solidFill>
                <a:effectLst/>
                <a:uFillTx/>
                <a:latin typeface="Arial"/>
              </a:rPr>
              <a:t>Elon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"/>
          <p:cNvSpPr/>
          <p:nvPr/>
        </p:nvSpPr>
        <p:spPr>
          <a:xfrm>
            <a:off x="7560000" y="4209840"/>
            <a:ext cx="827640" cy="28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400" b="1" u="none" strike="noStrike">
                <a:solidFill>
                  <a:srgbClr val="006400"/>
                </a:solidFill>
                <a:effectLst/>
                <a:uFillTx/>
                <a:latin typeface="Arial"/>
              </a:rPr>
              <a:t>Abdon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"/>
          <p:cNvSpPr/>
          <p:nvPr/>
        </p:nvSpPr>
        <p:spPr>
          <a:xfrm>
            <a:off x="5256000" y="4842000"/>
            <a:ext cx="2590200" cy="577440"/>
          </a:xfrm>
          <a:prstGeom prst="rect">
            <a:avLst/>
          </a:prstGeom>
          <a:solidFill>
            <a:srgbClr val="83ca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 Eli            Samuel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 (40 yıl)</a:t>
            </a: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            </a:t>
            </a: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(80 yıl)</a:t>
            </a: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 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"/>
          <p:cNvSpPr/>
          <p:nvPr/>
        </p:nvSpPr>
        <p:spPr>
          <a:xfrm>
            <a:off x="720000" y="1080000"/>
            <a:ext cx="8638200" cy="214200"/>
          </a:xfrm>
          <a:custGeom>
            <a:avLst/>
            <a:gdLst>
              <a:gd name="textAreaLeft" fmla="*/ 0 w 8638200"/>
              <a:gd name="textAreaRight" fmla="*/ 8640000 w 8638200"/>
              <a:gd name="textAreaTop" fmla="*/ 0 h 214200"/>
              <a:gd name="textAreaBottom" fmla="*/ 216360 h 2142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261" y="0"/>
                </a:lnTo>
                <a:lnTo>
                  <a:pt x="21600" y="10800"/>
                </a:lnTo>
                <a:lnTo>
                  <a:pt x="21261" y="21600"/>
                </a:lnTo>
                <a:lnTo>
                  <a:pt x="0" y="21600"/>
                </a:lnTo>
                <a:lnTo>
                  <a:pt x="339" y="10800"/>
                </a:lnTo>
                <a:close/>
              </a:path>
            </a:pathLst>
          </a:custGeom>
          <a:solidFill>
            <a:srgbClr val="cccccc"/>
          </a:solidFill>
          <a:ln w="0">
            <a:solidFill>
              <a:srgbClr val="808080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grpSp>
        <p:nvGrpSpPr>
          <p:cNvPr id="176" name=""/>
          <p:cNvGrpSpPr/>
          <p:nvPr/>
        </p:nvGrpSpPr>
        <p:grpSpPr>
          <a:xfrm>
            <a:off x="1440000" y="1080000"/>
            <a:ext cx="7524360" cy="324000"/>
            <a:chOff x="1440000" y="1080000"/>
            <a:chExt cx="7524360" cy="324000"/>
          </a:xfrm>
        </p:grpSpPr>
        <p:sp>
          <p:nvSpPr>
            <p:cNvPr id="177" name=""/>
            <p:cNvSpPr/>
            <p:nvPr/>
          </p:nvSpPr>
          <p:spPr>
            <a:xfrm>
              <a:off x="1440000" y="1080000"/>
              <a:ext cx="360" cy="32400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78" name=""/>
            <p:cNvSpPr/>
            <p:nvPr/>
          </p:nvSpPr>
          <p:spPr>
            <a:xfrm>
              <a:off x="2304000" y="1080000"/>
              <a:ext cx="360" cy="32400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79" name=""/>
            <p:cNvSpPr/>
            <p:nvPr/>
          </p:nvSpPr>
          <p:spPr>
            <a:xfrm>
              <a:off x="3204000" y="1080000"/>
              <a:ext cx="360" cy="32400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80" name=""/>
            <p:cNvSpPr/>
            <p:nvPr/>
          </p:nvSpPr>
          <p:spPr>
            <a:xfrm>
              <a:off x="4140000" y="1080000"/>
              <a:ext cx="360" cy="32400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81" name=""/>
            <p:cNvSpPr/>
            <p:nvPr/>
          </p:nvSpPr>
          <p:spPr>
            <a:xfrm>
              <a:off x="5112000" y="1080000"/>
              <a:ext cx="360" cy="32400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82" name=""/>
            <p:cNvSpPr/>
            <p:nvPr/>
          </p:nvSpPr>
          <p:spPr>
            <a:xfrm>
              <a:off x="6084000" y="1080000"/>
              <a:ext cx="360" cy="32400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83" name=""/>
            <p:cNvSpPr/>
            <p:nvPr/>
          </p:nvSpPr>
          <p:spPr>
            <a:xfrm>
              <a:off x="7056000" y="1080000"/>
              <a:ext cx="360" cy="32400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84" name=""/>
            <p:cNvSpPr/>
            <p:nvPr/>
          </p:nvSpPr>
          <p:spPr>
            <a:xfrm>
              <a:off x="7992000" y="1080000"/>
              <a:ext cx="360" cy="32400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  <p:sp>
          <p:nvSpPr>
            <p:cNvPr id="185" name=""/>
            <p:cNvSpPr/>
            <p:nvPr/>
          </p:nvSpPr>
          <p:spPr>
            <a:xfrm>
              <a:off x="8964000" y="1080000"/>
              <a:ext cx="360" cy="324000"/>
            </a:xfrm>
            <a:prstGeom prst="line">
              <a:avLst/>
            </a:prstGeom>
            <a:ln w="0">
              <a:solidFill>
                <a:srgbClr val="000000"/>
              </a:solidFill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ctr">
              <a:noAutofit/>
            </a:bodyPr>
            <a:p>
              <a:endPara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endParaRPr>
            </a:p>
          </p:txBody>
        </p:sp>
      </p:grpSp>
      <p:sp>
        <p:nvSpPr>
          <p:cNvPr id="186" name=""/>
          <p:cNvSpPr/>
          <p:nvPr/>
        </p:nvSpPr>
        <p:spPr>
          <a:xfrm>
            <a:off x="1008000" y="756000"/>
            <a:ext cx="8422200" cy="34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1350     1300      1250       1200       1150       1100       1050        1000        950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7" name=""/>
          <p:cNvSpPr/>
          <p:nvPr/>
        </p:nvSpPr>
        <p:spPr>
          <a:xfrm>
            <a:off x="1440000" y="1620000"/>
            <a:ext cx="3886200" cy="577440"/>
          </a:xfrm>
          <a:prstGeom prst="rect">
            <a:avLst/>
          </a:prstGeom>
          <a:solidFill>
            <a:srgbClr val="ff99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Otniel            Ehut              Debora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(48 yıl)</a:t>
            </a: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         </a:t>
            </a:r>
            <a:r>
              <a:rPr lang="bg-BG" sz="14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   (98 yıl) </a:t>
            </a:r>
            <a:r>
              <a:rPr lang="bg-BG" sz="1400" b="1" i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</a:t>
            </a: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              </a:t>
            </a: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(60 yıl)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"/>
          <p:cNvSpPr/>
          <p:nvPr/>
        </p:nvSpPr>
        <p:spPr>
          <a:xfrm>
            <a:off x="3312000" y="2295000"/>
            <a:ext cx="2806200" cy="821160"/>
          </a:xfrm>
          <a:prstGeom prst="rect">
            <a:avLst/>
          </a:prstGeom>
          <a:solidFill>
            <a:srgbClr val="33cc6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Gidyon    Avimelek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                              Tola, Yair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  (48 yıl)</a:t>
            </a: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             </a:t>
            </a: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(40 yıl)</a:t>
            </a: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"/>
          <p:cNvSpPr/>
          <p:nvPr/>
        </p:nvSpPr>
        <p:spPr>
          <a:xfrm>
            <a:off x="7164000" y="1620000"/>
            <a:ext cx="754200" cy="577440"/>
          </a:xfrm>
          <a:prstGeom prst="rect">
            <a:avLst/>
          </a:prstGeom>
          <a:solidFill>
            <a:srgbClr val="cccc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Saul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(42 yıl)</a:t>
            </a: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7920000" y="1620000"/>
            <a:ext cx="862200" cy="577440"/>
          </a:xfrm>
          <a:prstGeom prst="rect">
            <a:avLst/>
          </a:prstGeom>
          <a:solidFill>
            <a:srgbClr val="e6e64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Davut</a:t>
            </a: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 </a:t>
            </a: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(40 yıl)</a:t>
            </a: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5580000" y="2853000"/>
            <a:ext cx="1006200" cy="1369440"/>
          </a:xfrm>
          <a:prstGeom prst="rect">
            <a:avLst/>
          </a:prstGeom>
          <a:solidFill>
            <a:srgbClr val="ffcc9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Yiftah </a:t>
            </a:r>
            <a:r>
              <a:rPr lang="bg-BG" sz="16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İvsan Elon Abdon</a:t>
            </a:r>
            <a:endParaRPr lang="bg-BG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(48 yıl)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"/>
          <p:cNvSpPr/>
          <p:nvPr/>
        </p:nvSpPr>
        <p:spPr>
          <a:xfrm>
            <a:off x="5580000" y="4212000"/>
            <a:ext cx="1006200" cy="544320"/>
          </a:xfrm>
          <a:prstGeom prst="rect">
            <a:avLst/>
          </a:prstGeom>
          <a:solidFill>
            <a:srgbClr val="ff808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Şimşon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  (40 yıl)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"/>
          <p:cNvSpPr/>
          <p:nvPr/>
        </p:nvSpPr>
        <p:spPr>
          <a:xfrm>
            <a:off x="2340000" y="1620000"/>
            <a:ext cx="360" cy="54612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4" name=""/>
          <p:cNvSpPr/>
          <p:nvPr/>
        </p:nvSpPr>
        <p:spPr>
          <a:xfrm>
            <a:off x="4104000" y="1620000"/>
            <a:ext cx="360" cy="54612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5" name=""/>
          <p:cNvSpPr/>
          <p:nvPr/>
        </p:nvSpPr>
        <p:spPr>
          <a:xfrm>
            <a:off x="4320000" y="2295000"/>
            <a:ext cx="360" cy="77184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6" name=""/>
          <p:cNvSpPr/>
          <p:nvPr/>
        </p:nvSpPr>
        <p:spPr>
          <a:xfrm>
            <a:off x="6120000" y="4842000"/>
            <a:ext cx="360" cy="546120"/>
          </a:xfrm>
          <a:prstGeom prst="line">
            <a:avLst/>
          </a:prstGeom>
          <a:ln w="12600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7" name=""/>
          <p:cNvSpPr/>
          <p:nvPr/>
        </p:nvSpPr>
        <p:spPr>
          <a:xfrm>
            <a:off x="7560000" y="2484000"/>
            <a:ext cx="223020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-967 senesi: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Kral Süleyman'ın dördüncü yılı = Mısır'dan çıkışından 480 sene sonra (1.Krallar 6:1)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8" name=""/>
          <p:cNvSpPr/>
          <p:nvPr/>
        </p:nvSpPr>
        <p:spPr>
          <a:xfrm flipV="1">
            <a:off x="8856000" y="1242000"/>
            <a:ext cx="360" cy="1296000"/>
          </a:xfrm>
          <a:prstGeom prst="line">
            <a:avLst/>
          </a:prstGeom>
          <a:ln w="0">
            <a:solidFill>
              <a:srgbClr val="000000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99" name=""/>
          <p:cNvSpPr/>
          <p:nvPr/>
        </p:nvSpPr>
        <p:spPr>
          <a:xfrm>
            <a:off x="8784000" y="1620000"/>
            <a:ext cx="1294200" cy="577440"/>
          </a:xfrm>
          <a:prstGeom prst="rect">
            <a:avLst/>
          </a:prstGeom>
          <a:solidFill>
            <a:srgbClr val="e6ff0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Süleyman </a:t>
            </a: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  </a:t>
            </a:r>
            <a:r>
              <a:rPr lang="bg-BG" sz="1400" b="1" i="1" u="none" strike="noStrike">
                <a:solidFill>
                  <a:srgbClr val="000080"/>
                </a:solidFill>
                <a:effectLst/>
                <a:uFillTx/>
                <a:latin typeface="Arial"/>
                <a:ea typeface="DejaVu Sans"/>
              </a:rPr>
              <a:t>(40 yıl)</a:t>
            </a:r>
            <a:r>
              <a:rPr lang="bg-BG" sz="1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</a:t>
            </a: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720" y="-3240"/>
            <a:ext cx="10077840" cy="54360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8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HAKİMLER kitabı -</a:t>
            </a:r>
            <a:r>
              <a:rPr lang="bg-BG" sz="28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28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Giriş</a:t>
            </a:r>
            <a:endParaRPr lang="bg-BG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1" name=""/>
          <p:cNvPicPr/>
          <p:nvPr/>
        </p:nvPicPr>
        <p:blipFill>
          <a:blip r:embed="rId1"/>
          <a:stretch/>
        </p:blipFill>
        <p:spPr>
          <a:xfrm>
            <a:off x="792000" y="3294000"/>
            <a:ext cx="2374200" cy="1780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080" y="-2880"/>
            <a:ext cx="10077840" cy="54360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HAKİMLER kitabı -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KK'taki yeri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1" name=""/>
          <p:cNvPicPr/>
          <p:nvPr/>
        </p:nvPicPr>
        <p:blipFill>
          <a:blip r:embed="rId1"/>
          <a:stretch/>
        </p:blipFill>
        <p:spPr>
          <a:xfrm>
            <a:off x="288000" y="792000"/>
            <a:ext cx="1870200" cy="2469600"/>
          </a:xfrm>
          <a:prstGeom prst="rect">
            <a:avLst/>
          </a:prstGeom>
          <a:noFill/>
          <a:ln w="29160">
            <a:solidFill>
              <a:srgbClr val="ffffff"/>
            </a:solidFill>
            <a:round/>
          </a:ln>
        </p:spPr>
      </p:pic>
      <p:pic>
        <p:nvPicPr>
          <p:cNvPr id="22" name=""/>
          <p:cNvPicPr/>
          <p:nvPr/>
        </p:nvPicPr>
        <p:blipFill>
          <a:blip r:embed="rId2"/>
          <a:stretch/>
        </p:blipFill>
        <p:spPr>
          <a:xfrm>
            <a:off x="5184000" y="720000"/>
            <a:ext cx="2096280" cy="251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" name=""/>
          <p:cNvPicPr/>
          <p:nvPr/>
        </p:nvPicPr>
        <p:blipFill>
          <a:blip r:embed="rId3"/>
          <a:stretch/>
        </p:blipFill>
        <p:spPr>
          <a:xfrm>
            <a:off x="6984000" y="1307880"/>
            <a:ext cx="3026880" cy="1642320"/>
          </a:xfrm>
          <a:prstGeom prst="rect">
            <a:avLst/>
          </a:prstGeom>
          <a:noFill/>
          <a:ln w="29160">
            <a:solidFill>
              <a:srgbClr val="fffff0"/>
            </a:solidFill>
            <a:round/>
          </a:ln>
        </p:spPr>
      </p:pic>
      <p:sp>
        <p:nvSpPr>
          <p:cNvPr id="24" name=""/>
          <p:cNvSpPr/>
          <p:nvPr/>
        </p:nvSpPr>
        <p:spPr>
          <a:xfrm>
            <a:off x="252000" y="3600000"/>
            <a:ext cx="1906200" cy="4302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6b8e23"/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Arial"/>
                <a:ea typeface="DejaVu Sans"/>
              </a:rPr>
              <a:t>Musa ve Yeşu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"/>
          <p:cNvSpPr/>
          <p:nvPr/>
        </p:nvSpPr>
        <p:spPr>
          <a:xfrm>
            <a:off x="5256000" y="3600000"/>
            <a:ext cx="1438200" cy="4302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6b8e23"/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Arial"/>
                <a:ea typeface="DejaVu Sans"/>
              </a:rPr>
              <a:t>Samuel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"/>
          <p:cNvSpPr/>
          <p:nvPr/>
        </p:nvSpPr>
        <p:spPr>
          <a:xfrm>
            <a:off x="7200000" y="3600360"/>
            <a:ext cx="2662200" cy="430200"/>
          </a:xfrm>
          <a:prstGeom prst="rect">
            <a:avLst/>
          </a:prstGeom>
          <a:gradFill rotWithShape="0">
            <a:gsLst>
              <a:gs pos="0">
                <a:srgbClr val="ffff00"/>
              </a:gs>
              <a:gs pos="100000">
                <a:srgbClr val="6b8e23"/>
              </a:gs>
            </a:gsLst>
            <a:lin ang="5400000"/>
          </a:gra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cd"/>
                </a:solidFill>
                <a:effectLst/>
                <a:uFillTx/>
                <a:latin typeface="Arial"/>
                <a:ea typeface="DejaVu Sans"/>
              </a:rPr>
              <a:t>Saul, Davut, Süleyman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" name=""/>
          <p:cNvSpPr/>
          <p:nvPr/>
        </p:nvSpPr>
        <p:spPr>
          <a:xfrm>
            <a:off x="2412000" y="1440000"/>
            <a:ext cx="2518200" cy="862200"/>
          </a:xfrm>
          <a:custGeom>
            <a:avLst/>
            <a:gdLst>
              <a:gd name="textAreaLeft" fmla="*/ 101520 w 2518200"/>
              <a:gd name="textAreaRight" fmla="*/ 2418480 w 2518200"/>
              <a:gd name="textAreaTop" fmla="*/ 101520 h 862200"/>
              <a:gd name="textAreaBottom" fmla="*/ 762480 h 862200"/>
              <a:gd name="GluePoint1X" fmla="*/ 10800 w 62983"/>
              <a:gd name="GluePoint1Y" fmla="*/ 0 h 21600"/>
              <a:gd name="GluePoint2X" fmla="*/ 0 w 62983"/>
              <a:gd name="GluePoint2Y" fmla="*/ 10800 h 21600"/>
              <a:gd name="GluePoint3X" fmla="*/ 10800 w 62983"/>
              <a:gd name="GluePoint3Y" fmla="*/ 21600 h 21600"/>
              <a:gd name="GluePoint4X" fmla="*/ 21600 w 62983"/>
              <a:gd name="GluePoint4Y" fmla="*/ 10800 h 216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62983" h="21600">
                <a:moveTo>
                  <a:pt x="3600" y="0"/>
                </a:moveTo>
                <a:arcTo wR="3600" hR="3600" stAng="0" swAng="5400000"/>
                <a:lnTo>
                  <a:pt x="0" y="18000"/>
                </a:lnTo>
                <a:arcTo wR="3600" hR="3600" stAng="16200000" swAng="5400000"/>
                <a:lnTo>
                  <a:pt x="59383" y="21600"/>
                </a:lnTo>
                <a:arcTo wR="3600" hR="3600" stAng="10800000" swAng="5400000"/>
                <a:lnTo>
                  <a:pt x="62983" y="3600"/>
                </a:lnTo>
                <a:arcTo wR="3600" hR="3600" stAng="5400000" swAng="5400000"/>
                <a:close/>
              </a:path>
            </a:pathLst>
          </a:custGeom>
          <a:solidFill>
            <a:srgbClr val="f0e68c"/>
          </a:solidFill>
          <a:ln w="38160">
            <a:solidFill>
              <a:srgbClr val="1e90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8720" rIns="108720" tIns="63720" bIns="63720" anchor="ctr">
            <a:noAutofit/>
          </a:bodyPr>
          <a:p>
            <a:pPr algn="ctr">
              <a:lnSpc>
                <a:spcPct val="100000"/>
              </a:lnSpc>
            </a:pPr>
            <a:r>
              <a:rPr lang="bg-BG" sz="24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HAKİMLER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"/>
          <p:cNvSpPr/>
          <p:nvPr/>
        </p:nvSpPr>
        <p:spPr>
          <a:xfrm>
            <a:off x="180000" y="4068000"/>
            <a:ext cx="2014200" cy="61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Çıkış ve Yerleşme Çağı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"/>
          <p:cNvSpPr/>
          <p:nvPr/>
        </p:nvSpPr>
        <p:spPr>
          <a:xfrm>
            <a:off x="7200000" y="4104360"/>
            <a:ext cx="2590200" cy="39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Birleşik Krallık Çağı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"/>
          <p:cNvSpPr/>
          <p:nvPr/>
        </p:nvSpPr>
        <p:spPr>
          <a:xfrm>
            <a:off x="5004000" y="4068720"/>
            <a:ext cx="2014200" cy="61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f0e68c"/>
                </a:solidFill>
                <a:effectLst/>
                <a:uFillTx/>
                <a:latin typeface="Trebuchet MS"/>
                <a:ea typeface="DejaVu Sans"/>
              </a:rPr>
              <a:t>son hakim ve peygamber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"/>
          <p:cNvSpPr/>
          <p:nvPr/>
        </p:nvSpPr>
        <p:spPr>
          <a:xfrm>
            <a:off x="216000" y="4824360"/>
            <a:ext cx="2014200" cy="619200"/>
          </a:xfrm>
          <a:prstGeom prst="rect">
            <a:avLst/>
          </a:prstGeom>
          <a:solidFill>
            <a:srgbClr val="d3d3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tek önder idare sistemi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"/>
          <p:cNvSpPr/>
          <p:nvPr/>
        </p:nvSpPr>
        <p:spPr>
          <a:xfrm>
            <a:off x="2664000" y="4772520"/>
            <a:ext cx="4030200" cy="353880"/>
          </a:xfrm>
          <a:prstGeom prst="rect">
            <a:avLst/>
          </a:prstGeom>
          <a:solidFill>
            <a:srgbClr val="f0e6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kolektif önderlik idare sistemi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"/>
          <p:cNvSpPr/>
          <p:nvPr/>
        </p:nvSpPr>
        <p:spPr>
          <a:xfrm>
            <a:off x="7812000" y="4861080"/>
            <a:ext cx="2014200" cy="619200"/>
          </a:xfrm>
          <a:prstGeom prst="rect">
            <a:avLst/>
          </a:prstGeom>
          <a:solidFill>
            <a:srgbClr val="d3d3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tek önder idare sistemi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"/>
          <p:cNvSpPr/>
          <p:nvPr/>
        </p:nvSpPr>
        <p:spPr>
          <a:xfrm>
            <a:off x="2664000" y="5168520"/>
            <a:ext cx="4030200" cy="353880"/>
          </a:xfrm>
          <a:prstGeom prst="rect">
            <a:avLst/>
          </a:prstGeom>
          <a:solidFill>
            <a:srgbClr val="d3d3d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12 x tek önder idare sistemi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1440" y="-2520"/>
            <a:ext cx="10077840" cy="54360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HAKİMLER kitabı ve kilise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6" name=""/>
          <p:cNvPicPr/>
          <p:nvPr/>
        </p:nvPicPr>
        <p:blipFill>
          <a:blip r:embed="rId1"/>
          <a:srcRect l="22197" t="0" r="0" b="0"/>
          <a:stretch/>
        </p:blipFill>
        <p:spPr>
          <a:xfrm flipH="1">
            <a:off x="355680" y="827280"/>
            <a:ext cx="4036320" cy="2914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" name=""/>
          <p:cNvPicPr/>
          <p:nvPr/>
        </p:nvPicPr>
        <p:blipFill>
          <a:blip r:embed="rId2"/>
          <a:stretch/>
        </p:blipFill>
        <p:spPr>
          <a:xfrm>
            <a:off x="5446080" y="864000"/>
            <a:ext cx="4271400" cy="2914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8" name=""/>
          <p:cNvSpPr/>
          <p:nvPr/>
        </p:nvSpPr>
        <p:spPr>
          <a:xfrm>
            <a:off x="324000" y="1008000"/>
            <a:ext cx="1150200" cy="1438200"/>
          </a:xfrm>
          <a:prstGeom prst="ellipse">
            <a:avLst/>
          </a:prstGeom>
          <a:noFill/>
          <a:ln w="572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18440" rIns="118440" tIns="73440" bIns="7344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39" name=""/>
          <p:cNvSpPr/>
          <p:nvPr/>
        </p:nvSpPr>
        <p:spPr>
          <a:xfrm>
            <a:off x="5652000" y="1404000"/>
            <a:ext cx="3957840" cy="1402200"/>
          </a:xfrm>
          <a:prstGeom prst="ellipse">
            <a:avLst/>
          </a:prstGeom>
          <a:noFill/>
          <a:ln w="5724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wrap="none" lIns="118440" rIns="118440" tIns="73440" bIns="7344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40" name=""/>
          <p:cNvSpPr/>
          <p:nvPr/>
        </p:nvSpPr>
        <p:spPr>
          <a:xfrm>
            <a:off x="432000" y="3907080"/>
            <a:ext cx="395820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Efes 4:11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Ve O, kimi kişileri apostol olarak verdi, kimi kişileri peygamber olarak verdi, kimi kişileri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müjdeci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olarak verdi, ve kimi kişileri de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çoban ve muallim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olarak verdi.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"/>
          <p:cNvSpPr/>
          <p:nvPr/>
        </p:nvSpPr>
        <p:spPr>
          <a:xfrm>
            <a:off x="4608000" y="3924000"/>
            <a:ext cx="5398200" cy="168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Apo 14:23  ... her bir toplulukta onlara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ihtiyarlar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görevli kıldılar.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Titus 1:5    Seni Krit adasında braktım... her kasabada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ihtiyarları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iş başına koyasın.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Apo 20:28  Kutsal Ruh sizi onların arasında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güdücü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kıldı, Allahın kilisesine </a:t>
            </a:r>
            <a:r>
              <a:rPr lang="bg-BG" sz="1800" b="1" u="sng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çobanlık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yapasınız.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"/>
          <p:cNvSpPr/>
          <p:nvPr/>
        </p:nvSpPr>
        <p:spPr>
          <a:xfrm>
            <a:off x="5544000" y="2880000"/>
            <a:ext cx="3958200" cy="85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Arial"/>
                <a:ea typeface="DejaVu Sans"/>
              </a:rPr>
              <a:t>Çoban - İhtiyar - Güdücü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(poymen - previteros - episkopos)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"/>
          <p:cNvSpPr/>
          <p:nvPr/>
        </p:nvSpPr>
        <p:spPr>
          <a:xfrm>
            <a:off x="-612000" y="2484000"/>
            <a:ext cx="3778200" cy="85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Arial"/>
                <a:ea typeface="DejaVu Sans"/>
              </a:rPr>
              <a:t>Müjdeci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ffff00"/>
                </a:solidFill>
                <a:effectLst/>
                <a:uFillTx/>
                <a:latin typeface="Arial"/>
                <a:ea typeface="DejaVu Sans"/>
              </a:rPr>
              <a:t>kilise kurucusu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ffffff"/>
                </a:solidFill>
                <a:effectLst/>
                <a:uFillTx/>
                <a:latin typeface="Arial"/>
                <a:ea typeface="DejaVu Sans"/>
              </a:rPr>
              <a:t>(evangelistos)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"/>
          <p:cNvSpPr/>
          <p:nvPr/>
        </p:nvSpPr>
        <p:spPr>
          <a:xfrm>
            <a:off x="2160000" y="1008000"/>
            <a:ext cx="5146200" cy="4678200"/>
          </a:xfrm>
          <a:prstGeom prst="rect">
            <a:avLst/>
          </a:prstGeom>
          <a:solidFill>
            <a:srgbClr val="fff0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</a:t>
            </a: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Ana bölüm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567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  Baskılar ve kurtarıcılar</a:t>
            </a: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(3:7 - 16:31)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A. Otniel - Aram'a (Suriye'ye) karşı (3:7-11)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B. Ehut - Moavlılara karşı (3:12-30)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1. Şamgar (3:31)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C. Debora - Kenanlılara karşı (bölüm 4-5)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D. Gidyon - Midyanlılara karşı (bölüm 6-8)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-   Avimelek, anti-hakim (bölüm 9)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2. Tola (10:1-2)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3. Yair (10:3-5)   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E. Yiftah - Ammonlulara karşı  (10:6 - 12:7)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4. İvsan (12:8-10)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5. Elon (12:11-12)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      6. Avdon (12:13-15)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   F.  Şimşon - Filistilere karşı  (bölüm 13-16)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	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"/>
          <p:cNvSpPr/>
          <p:nvPr/>
        </p:nvSpPr>
        <p:spPr>
          <a:xfrm>
            <a:off x="7128000" y="1008000"/>
            <a:ext cx="2950200" cy="4678200"/>
          </a:xfrm>
          <a:prstGeom prst="rect">
            <a:avLst/>
          </a:prstGeom>
          <a:solidFill>
            <a:srgbClr val="f0e68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16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Ekleme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spcAft>
                <a:spcPts val="850"/>
              </a:spcAft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Hakimler zamanındaki düşkünlük</a:t>
            </a:r>
            <a:r>
              <a:rPr lang="bg-BG" sz="1800" b="0" u="none" strike="noStrike">
                <a:solidFill>
                  <a:srgbClr val="b22222"/>
                </a:solidFill>
                <a:effectLst/>
                <a:uFillTx/>
                <a:latin typeface="Trebuchet MS"/>
                <a:ea typeface="DejaVu Sans"/>
              </a:rPr>
              <a:t> 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 (b.17-21)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1. Birinci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dinsel düşkünlük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Mika: kiralık Allah görevlisi (b.17)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Danlılar: zorbacılıkla putperestlik (b.18)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endParaRPr lang="bg-BG" sz="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2. İkinci örnek: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      ahlaki düşkünlük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	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Levilinin cariyesi ve Giva kasabası (b.19)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  <a:tab algn="l" pos="4857840"/>
              </a:tabLst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Microsoft YaHei"/>
              </a:rPr>
              <a:t>Benyaminlilerle iç savaş  (b.20-21)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"/>
          <p:cNvSpPr/>
          <p:nvPr/>
        </p:nvSpPr>
        <p:spPr>
          <a:xfrm>
            <a:off x="2412000" y="180000"/>
            <a:ext cx="4750200" cy="682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87cefa"/>
                </a:solidFill>
                <a:effectLst/>
                <a:uFillTx/>
                <a:latin typeface="Cambria"/>
                <a:ea typeface="DejaVu Sans"/>
              </a:rPr>
              <a:t>HAKİMLER - iskelet</a:t>
            </a:r>
            <a:endParaRPr lang="bg-BG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7" name=""/>
          <p:cNvSpPr/>
          <p:nvPr/>
        </p:nvSpPr>
        <p:spPr>
          <a:xfrm>
            <a:off x="0" y="1008000"/>
            <a:ext cx="2302200" cy="4678200"/>
          </a:xfrm>
          <a:prstGeom prst="rect">
            <a:avLst/>
          </a:prstGeom>
          <a:solidFill>
            <a:srgbClr val="98fb98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44000" rIns="90000" tIns="144000" bIns="45000" anchor="t">
            <a:noAutofit/>
          </a:bodyPr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000080"/>
                </a:solidFill>
                <a:effectLst/>
                <a:uFillTx/>
                <a:latin typeface="Trebuchet MS"/>
                <a:ea typeface="DejaVu Sans"/>
              </a:rPr>
              <a:t>Önsöz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: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İsrail'in suçu</a:t>
            </a:r>
            <a:r>
              <a:rPr lang="bg-BG" sz="1800" b="0" u="none" strike="noStrike">
                <a:solidFill>
                  <a:srgbClr val="ff0000"/>
                </a:solidFill>
                <a:effectLst/>
                <a:uFillTx/>
                <a:latin typeface="Trebuchet MS"/>
                <a:ea typeface="DejaVu Sans"/>
              </a:rPr>
              <a:t>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(1:1 - 3:6)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1. İsrailin birinci suçu: düşmanlarını tam yenmediler  (1:1 - 2:5)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lang="bg-BG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  <a:ea typeface="DejaVu Sans"/>
              </a:rPr>
              <a:t>2. İsrailin ikinci suçu: Rabbe karşı gittler  (2:6 - 3:6)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3" dur="indefinite" restart="never" nodeType="tmRoot">
          <p:childTnLst>
            <p:seq>
              <p:cTn id="64" dur="indefinite" nodeType="mainSeq">
                <p:childTnLst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7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0" y="-1800"/>
            <a:ext cx="10078200" cy="649800"/>
          </a:xfrm>
          <a:prstGeom prst="rect">
            <a:avLst/>
          </a:prstGeom>
          <a:solidFill>
            <a:srgbClr val="cfe7f5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2600" b="1" u="none" strike="noStrike">
                <a:solidFill>
                  <a:srgbClr val="000000"/>
                </a:solidFill>
                <a:effectLst/>
                <a:uFillTx/>
                <a:latin typeface="Trebuchet MS"/>
              </a:rPr>
              <a:t>Kitabın yazarı ve tarihi</a:t>
            </a:r>
            <a:endParaRPr lang="bg-BG" sz="2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144000" y="1080000"/>
            <a:ext cx="6334200" cy="3667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spAutoFit/>
          </a:bodyPr>
          <a:p>
            <a:pPr marL="432000" indent="-324000">
              <a:lnSpc>
                <a:spcPct val="100000"/>
              </a:lnSpc>
              <a:spcAft>
                <a:spcPts val="105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</a:rPr>
              <a:t>17:6, 18:1, 19:1, 21:25 -  </a:t>
            </a: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</a:rPr>
              <a:t>"O dönemde İsrail'de kral yoktu. Herkes dilediğini yapıyordu."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</a:rPr>
              <a:t> - Demek kitap en erken kral Saul'un zamanında yazılmış olabilir. Hem de krallık sistemi övülüyor, pozitif bir şey olarak gösteriliyor.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105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</a:rPr>
              <a:t>Eski yorumcular, Yahudi tarihçi Yosifus v.b. yazar olarak Samuel'i gösteriyorlar. Samuel 300 senelik materyalı toplamış ve birinci yazılı biçimine getirmiş olabilir.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105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</a:rPr>
              <a:t>Ama Samuel krallık sistemine karşı idi. Halkın kral istemesini şiddetle reddetti: 1.Samuel 8:6  -  </a:t>
            </a:r>
            <a:r>
              <a:rPr lang="bg-BG" sz="1800" b="0" i="1" u="none" strike="noStrike">
                <a:solidFill>
                  <a:srgbClr val="000000"/>
                </a:solidFill>
                <a:effectLst/>
                <a:uFillTx/>
                <a:latin typeface="Trebuchet MS"/>
              </a:rPr>
              <a:t>"Ne var ki, "Bizi yönetecek bir kral ata" demeleri Samuel'in hoşuna gitmedi. Samuel RAB'be yakardı."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105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Trebuchet MS"/>
              </a:rPr>
              <a:t>Demek, ilk yazar Samuel olsa bile, daha sonra başka yazarlar kitabı bugünkü hale getirdi. Tarih: belki -1020 yıllarında.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0" name=""/>
          <p:cNvPicPr/>
          <p:nvPr/>
        </p:nvPicPr>
        <p:blipFill>
          <a:blip r:embed="rId1"/>
          <a:stretch/>
        </p:blipFill>
        <p:spPr>
          <a:xfrm>
            <a:off x="6619680" y="1260720"/>
            <a:ext cx="3170520" cy="3165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"/>
          <p:cNvPicPr/>
          <p:nvPr/>
        </p:nvPicPr>
        <p:blipFill>
          <a:blip r:embed="rId1"/>
          <a:srcRect l="10598" t="0" r="0" b="0"/>
          <a:stretch/>
        </p:blipFill>
        <p:spPr>
          <a:xfrm>
            <a:off x="1598760" y="792000"/>
            <a:ext cx="1726200" cy="167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"/>
          <p:cNvPicPr/>
          <p:nvPr/>
        </p:nvPicPr>
        <p:blipFill>
          <a:blip r:embed="rId2"/>
          <a:stretch/>
        </p:blipFill>
        <p:spPr>
          <a:xfrm>
            <a:off x="3860640" y="792000"/>
            <a:ext cx="1726200" cy="167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" name=""/>
          <p:cNvPicPr/>
          <p:nvPr/>
        </p:nvPicPr>
        <p:blipFill>
          <a:blip r:embed="rId3"/>
          <a:srcRect l="-1270" t="0" r="0" b="36258"/>
          <a:stretch/>
        </p:blipFill>
        <p:spPr>
          <a:xfrm>
            <a:off x="7128000" y="792000"/>
            <a:ext cx="1726200" cy="167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" name=""/>
          <p:cNvPicPr/>
          <p:nvPr/>
        </p:nvPicPr>
        <p:blipFill>
          <a:blip r:embed="rId4">
            <a:grayscl/>
          </a:blip>
          <a:srcRect l="53307" t="0" r="0" b="0"/>
          <a:stretch/>
        </p:blipFill>
        <p:spPr>
          <a:xfrm>
            <a:off x="2151720" y="3339000"/>
            <a:ext cx="1518480" cy="1686600"/>
          </a:xfrm>
          <a:prstGeom prst="rect">
            <a:avLst/>
          </a:prstGeom>
          <a:noFill/>
          <a:ln w="38160">
            <a:solidFill>
              <a:srgbClr val="000000"/>
            </a:solidFill>
            <a:round/>
          </a:ln>
        </p:spPr>
      </p:pic>
      <p:pic>
        <p:nvPicPr>
          <p:cNvPr id="55" name=""/>
          <p:cNvPicPr/>
          <p:nvPr/>
        </p:nvPicPr>
        <p:blipFill>
          <a:blip r:embed="rId5"/>
          <a:srcRect l="3537" t="5670" r="13991" b="57414"/>
          <a:stretch/>
        </p:blipFill>
        <p:spPr>
          <a:xfrm>
            <a:off x="8136000" y="3337560"/>
            <a:ext cx="1726200" cy="1654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"/>
          <p:cNvSpPr/>
          <p:nvPr/>
        </p:nvSpPr>
        <p:spPr>
          <a:xfrm>
            <a:off x="1476000" y="2474640"/>
            <a:ext cx="18702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1. Otniel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7" name=""/>
          <p:cNvSpPr/>
          <p:nvPr/>
        </p:nvSpPr>
        <p:spPr>
          <a:xfrm>
            <a:off x="3780000" y="2475000"/>
            <a:ext cx="18702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2. Ehut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" name=""/>
          <p:cNvSpPr/>
          <p:nvPr/>
        </p:nvSpPr>
        <p:spPr>
          <a:xfrm>
            <a:off x="7056000" y="2475000"/>
            <a:ext cx="18702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3. Debora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"/>
          <p:cNvSpPr/>
          <p:nvPr/>
        </p:nvSpPr>
        <p:spPr>
          <a:xfrm>
            <a:off x="108000" y="5067360"/>
            <a:ext cx="18702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4. Gidyon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0" name=""/>
          <p:cNvSpPr/>
          <p:nvPr/>
        </p:nvSpPr>
        <p:spPr>
          <a:xfrm>
            <a:off x="1980000" y="5066640"/>
            <a:ext cx="18702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a9a9a9"/>
                </a:solidFill>
                <a:effectLst/>
                <a:uFillTx/>
                <a:latin typeface="Arial"/>
                <a:ea typeface="DejaVu Sans"/>
              </a:rPr>
              <a:t>Avimelek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1" name=""/>
          <p:cNvSpPr/>
          <p:nvPr/>
        </p:nvSpPr>
        <p:spPr>
          <a:xfrm>
            <a:off x="4824000" y="5085000"/>
            <a:ext cx="18702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5. Yiftah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2" name=""/>
          <p:cNvSpPr/>
          <p:nvPr/>
        </p:nvSpPr>
        <p:spPr>
          <a:xfrm>
            <a:off x="8136000" y="5013000"/>
            <a:ext cx="1870200" cy="457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600" b="1" u="none" strike="noStrike">
                <a:solidFill>
                  <a:srgbClr val="ffa500"/>
                </a:solidFill>
                <a:effectLst/>
                <a:uFillTx/>
                <a:latin typeface="Arial"/>
                <a:ea typeface="DejaVu Sans"/>
              </a:rPr>
              <a:t>6. Şimşon</a:t>
            </a:r>
            <a:endParaRPr lang="bg-BG" sz="2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3" name=""/>
          <p:cNvSpPr/>
          <p:nvPr/>
        </p:nvSpPr>
        <p:spPr>
          <a:xfrm>
            <a:off x="-1584000" y="-813960"/>
            <a:ext cx="5182200" cy="59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4000" b="1" u="none" strike="noStrike">
                <a:solidFill>
                  <a:srgbClr val="87cefa"/>
                </a:solidFill>
                <a:effectLst/>
                <a:uFillTx/>
                <a:latin typeface="Constantia"/>
                <a:ea typeface="DejaVu Sans"/>
              </a:rPr>
              <a:t>Büyük hakimler</a:t>
            </a:r>
            <a:endParaRPr lang="bg-BG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720" y="-3240"/>
            <a:ext cx="10077840" cy="54360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HAKİMLER kitabı -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Giriş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5" name=""/>
          <p:cNvPicPr/>
          <p:nvPr/>
        </p:nvPicPr>
        <p:blipFill>
          <a:blip r:embed="rId6"/>
          <a:stretch/>
        </p:blipFill>
        <p:spPr>
          <a:xfrm>
            <a:off x="324000" y="3348000"/>
            <a:ext cx="1546200" cy="1672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" name=""/>
          <p:cNvPicPr/>
          <p:nvPr/>
        </p:nvPicPr>
        <p:blipFill>
          <a:blip r:embed="rId7"/>
          <a:stretch/>
        </p:blipFill>
        <p:spPr>
          <a:xfrm>
            <a:off x="4953960" y="3396240"/>
            <a:ext cx="1726200" cy="1654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7" name=""/>
          <p:cNvSpPr/>
          <p:nvPr/>
        </p:nvSpPr>
        <p:spPr>
          <a:xfrm>
            <a:off x="5724000" y="1301040"/>
            <a:ext cx="1294200" cy="64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87cefa"/>
                </a:solidFill>
                <a:effectLst/>
                <a:uFillTx/>
                <a:latin typeface="Constantia"/>
                <a:ea typeface="DejaVu Sans"/>
              </a:rPr>
              <a:t>a. </a:t>
            </a:r>
            <a:endParaRPr lang="bg-BG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87cefa"/>
                </a:solidFill>
                <a:effectLst/>
                <a:uFillTx/>
                <a:latin typeface="Constantia"/>
                <a:ea typeface="DejaVu Sans"/>
              </a:rPr>
              <a:t>Şamgar</a:t>
            </a:r>
            <a:endParaRPr lang="bg-BG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" name=""/>
          <p:cNvSpPr/>
          <p:nvPr/>
        </p:nvSpPr>
        <p:spPr>
          <a:xfrm>
            <a:off x="3708000" y="3960000"/>
            <a:ext cx="1222200" cy="64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87cefa"/>
                </a:solidFill>
                <a:effectLst/>
                <a:uFillTx/>
                <a:latin typeface="Constantia"/>
                <a:ea typeface="DejaVu Sans"/>
              </a:rPr>
              <a:t>b. Tola</a:t>
            </a:r>
            <a:endParaRPr lang="bg-BG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87cefa"/>
                </a:solidFill>
                <a:effectLst/>
                <a:uFillTx/>
                <a:latin typeface="Constantia"/>
                <a:ea typeface="DejaVu Sans"/>
              </a:rPr>
              <a:t>c. Yair </a:t>
            </a:r>
            <a:endParaRPr lang="bg-BG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"/>
          <p:cNvSpPr/>
          <p:nvPr/>
        </p:nvSpPr>
        <p:spPr>
          <a:xfrm>
            <a:off x="6768000" y="3681000"/>
            <a:ext cx="1438200" cy="120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>
              <a:lnSpc>
                <a:spcPct val="100000"/>
              </a:lnSpc>
            </a:pPr>
            <a:r>
              <a:rPr lang="bg-BG" sz="2200" b="1" u="none" strike="noStrike">
                <a:solidFill>
                  <a:srgbClr val="87cefa"/>
                </a:solidFill>
                <a:effectLst/>
                <a:uFillTx/>
                <a:latin typeface="Constantia"/>
                <a:ea typeface="DejaVu Sans"/>
              </a:rPr>
              <a:t>d. İvsan  e. Elon</a:t>
            </a:r>
            <a:endParaRPr lang="bg-BG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bg-BG" sz="2200" b="1" u="none" strike="noStrike">
                <a:solidFill>
                  <a:srgbClr val="87cefa"/>
                </a:solidFill>
                <a:effectLst/>
                <a:uFillTx/>
                <a:latin typeface="Constantia"/>
                <a:ea typeface="DejaVu Sans"/>
              </a:rPr>
              <a:t>f. Avdon</a:t>
            </a:r>
            <a:endParaRPr lang="bg-BG" sz="2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"/>
          <p:cNvPicPr/>
          <p:nvPr/>
        </p:nvPicPr>
        <p:blipFill>
          <a:blip r:embed="rId1"/>
          <a:stretch/>
        </p:blipFill>
        <p:spPr>
          <a:xfrm>
            <a:off x="555120" y="1296000"/>
            <a:ext cx="2113200" cy="1186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"/>
          <p:cNvPicPr/>
          <p:nvPr/>
        </p:nvPicPr>
        <p:blipFill>
          <a:blip r:embed="rId2"/>
          <a:srcRect l="0" t="0" r="27286" b="0"/>
          <a:stretch/>
        </p:blipFill>
        <p:spPr>
          <a:xfrm>
            <a:off x="2847600" y="1297440"/>
            <a:ext cx="2154600" cy="1184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2" name=""/>
          <p:cNvPicPr/>
          <p:nvPr/>
        </p:nvPicPr>
        <p:blipFill>
          <a:blip r:embed="rId3"/>
          <a:stretch/>
        </p:blipFill>
        <p:spPr>
          <a:xfrm>
            <a:off x="5220000" y="1311840"/>
            <a:ext cx="2086200" cy="1156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3" name=""/>
          <p:cNvPicPr/>
          <p:nvPr/>
        </p:nvPicPr>
        <p:blipFill>
          <a:blip r:embed="rId4"/>
          <a:stretch/>
        </p:blipFill>
        <p:spPr>
          <a:xfrm>
            <a:off x="7596000" y="1269000"/>
            <a:ext cx="1798200" cy="1234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" name=""/>
          <p:cNvPicPr/>
          <p:nvPr/>
        </p:nvPicPr>
        <p:blipFill>
          <a:blip r:embed="rId5"/>
          <a:stretch/>
        </p:blipFill>
        <p:spPr>
          <a:xfrm>
            <a:off x="1584000" y="3780000"/>
            <a:ext cx="2079360" cy="1038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" name=""/>
          <p:cNvPicPr/>
          <p:nvPr/>
        </p:nvPicPr>
        <p:blipFill>
          <a:blip r:embed="rId6"/>
          <a:stretch/>
        </p:blipFill>
        <p:spPr>
          <a:xfrm>
            <a:off x="4176000" y="3894840"/>
            <a:ext cx="1902960" cy="855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6" name=""/>
          <p:cNvPicPr/>
          <p:nvPr/>
        </p:nvPicPr>
        <p:blipFill>
          <a:blip r:embed="rId7"/>
          <a:stretch/>
        </p:blipFill>
        <p:spPr>
          <a:xfrm>
            <a:off x="6480000" y="3780000"/>
            <a:ext cx="2302200" cy="1078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7" name=""/>
          <p:cNvSpPr/>
          <p:nvPr/>
        </p:nvSpPr>
        <p:spPr>
          <a:xfrm>
            <a:off x="936000" y="2619000"/>
            <a:ext cx="1558440" cy="54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3200" b="1" u="none" strike="noStrike">
                <a:solidFill>
                  <a:srgbClr val="ff0000"/>
                </a:solidFill>
                <a:effectLst/>
                <a:uFillTx/>
                <a:latin typeface="Arial"/>
                <a:ea typeface="DejaVu Sans"/>
              </a:rPr>
              <a:t>Ot</a:t>
            </a:r>
            <a:r>
              <a:rPr lang="bg-BG" sz="32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aladı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"/>
          <p:cNvSpPr/>
          <p:nvPr/>
        </p:nvSpPr>
        <p:spPr>
          <a:xfrm>
            <a:off x="3168360" y="2619000"/>
            <a:ext cx="1671840" cy="54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3200" b="1" u="none" strike="noStrike">
                <a:solidFill>
                  <a:srgbClr val="ff0000"/>
                </a:solidFill>
                <a:effectLst/>
                <a:uFillTx/>
                <a:latin typeface="Arial"/>
                <a:ea typeface="DejaVu Sans"/>
              </a:rPr>
              <a:t>eh</a:t>
            </a:r>
            <a:r>
              <a:rPr lang="bg-BG" sz="32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aleyi,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"/>
          <p:cNvSpPr/>
          <p:nvPr/>
        </p:nvSpPr>
        <p:spPr>
          <a:xfrm>
            <a:off x="5292360" y="2619000"/>
            <a:ext cx="1874160" cy="54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3200" b="1" u="none" strike="noStrike">
                <a:solidFill>
                  <a:srgbClr val="ff0000"/>
                </a:solidFill>
                <a:effectLst/>
                <a:uFillTx/>
                <a:latin typeface="Arial"/>
                <a:ea typeface="DejaVu Sans"/>
              </a:rPr>
              <a:t>de</a:t>
            </a:r>
            <a:r>
              <a:rPr lang="bg-BG" sz="32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folsun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"/>
          <p:cNvSpPr/>
          <p:nvPr/>
        </p:nvSpPr>
        <p:spPr>
          <a:xfrm>
            <a:off x="7776360" y="2619000"/>
            <a:ext cx="1377000" cy="54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3200" b="1" u="none" strike="noStrike">
                <a:solidFill>
                  <a:srgbClr val="ff0000"/>
                </a:solidFill>
                <a:effectLst/>
                <a:uFillTx/>
                <a:latin typeface="Arial"/>
                <a:ea typeface="DejaVu Sans"/>
              </a:rPr>
              <a:t>gi</a:t>
            </a:r>
            <a:r>
              <a:rPr lang="bg-BG" sz="32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tsin,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1" name=""/>
          <p:cNvSpPr/>
          <p:nvPr/>
        </p:nvSpPr>
        <p:spPr>
          <a:xfrm>
            <a:off x="1681560" y="3213000"/>
            <a:ext cx="1942920" cy="54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3200" b="1" u="none" strike="noStrike">
                <a:solidFill>
                  <a:srgbClr val="ff0000"/>
                </a:solidFill>
                <a:effectLst/>
                <a:uFillTx/>
                <a:latin typeface="Arial"/>
                <a:ea typeface="DejaVu Sans"/>
              </a:rPr>
              <a:t>av</a:t>
            </a:r>
            <a:r>
              <a:rPr lang="bg-BG" sz="32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lusuna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"/>
          <p:cNvSpPr/>
          <p:nvPr/>
        </p:nvSpPr>
        <p:spPr>
          <a:xfrm>
            <a:off x="4597560" y="3213000"/>
            <a:ext cx="1151640" cy="54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3200" b="1" u="none" strike="noStrike">
                <a:solidFill>
                  <a:srgbClr val="ff0000"/>
                </a:solidFill>
                <a:effectLst/>
                <a:uFillTx/>
                <a:latin typeface="Arial"/>
                <a:ea typeface="DejaVu Sans"/>
              </a:rPr>
              <a:t>yi</a:t>
            </a:r>
            <a:r>
              <a:rPr lang="bg-BG" sz="32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rmi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"/>
          <p:cNvSpPr/>
          <p:nvPr/>
        </p:nvSpPr>
        <p:spPr>
          <a:xfrm>
            <a:off x="6865560" y="3213360"/>
            <a:ext cx="1807560" cy="544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3200" b="1" u="none" strike="noStrike">
                <a:solidFill>
                  <a:srgbClr val="ff0000"/>
                </a:solidFill>
                <a:effectLst/>
                <a:uFillTx/>
                <a:latin typeface="Arial"/>
                <a:ea typeface="DejaVu Sans"/>
              </a:rPr>
              <a:t>şim</a:t>
            </a:r>
            <a:r>
              <a:rPr lang="bg-BG" sz="32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şek !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"/>
          <p:cNvSpPr/>
          <p:nvPr/>
        </p:nvSpPr>
        <p:spPr>
          <a:xfrm>
            <a:off x="360000" y="810000"/>
            <a:ext cx="9214200" cy="37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i="1" u="none" strike="noStrike">
                <a:solidFill>
                  <a:srgbClr val="008080"/>
                </a:solidFill>
                <a:effectLst/>
                <a:uFillTx/>
                <a:latin typeface="Arial"/>
                <a:ea typeface="DejaVu Sans"/>
              </a:rPr>
              <a:t>             Otniel                       Ehut                    Debora                   Gidyon</a:t>
            </a: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   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"/>
          <p:cNvSpPr/>
          <p:nvPr/>
        </p:nvSpPr>
        <p:spPr>
          <a:xfrm>
            <a:off x="360000" y="5076000"/>
            <a:ext cx="9214200" cy="37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2000" b="1" i="1" u="none" strike="noStrike">
                <a:solidFill>
                  <a:srgbClr val="008080"/>
                </a:solidFill>
                <a:effectLst/>
                <a:uFillTx/>
                <a:latin typeface="Arial"/>
                <a:ea typeface="DejaVu Sans"/>
              </a:rPr>
              <a:t>                       Avimelek                      Yiftah                        Şimşon</a:t>
            </a:r>
            <a:endParaRPr lang="bg-BG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720" y="-3240"/>
            <a:ext cx="10077840" cy="54360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HAKİMLER kitabı -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Giriş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89" dur="indefinite" restart="never" nodeType="tmRoot">
          <p:childTnLst>
            <p:seq>
              <p:cTn id="90" dur="indefinite" nodeType="mainSeq">
                <p:childTnLst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9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0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0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1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1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2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2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0" dur="5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1" dur="500" fill="hold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4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5" dur="500" fill="hold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2f4f4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"/>
          <p:cNvPicPr/>
          <p:nvPr/>
        </p:nvPicPr>
        <p:blipFill>
          <a:blip r:embed="rId1"/>
          <a:stretch/>
        </p:blipFill>
        <p:spPr>
          <a:xfrm>
            <a:off x="0" y="0"/>
            <a:ext cx="4079160" cy="5721120"/>
          </a:xfrm>
          <a:prstGeom prst="rect">
            <a:avLst/>
          </a:prstGeom>
          <a:noFill/>
          <a:ln w="12600">
            <a:noFill/>
          </a:ln>
        </p:spPr>
      </p:pic>
      <p:pic>
        <p:nvPicPr>
          <p:cNvPr id="88" name=""/>
          <p:cNvPicPr/>
          <p:nvPr/>
        </p:nvPicPr>
        <p:blipFill>
          <a:blip r:embed="rId2"/>
          <a:stretch/>
        </p:blipFill>
        <p:spPr>
          <a:xfrm>
            <a:off x="4212000" y="-18720"/>
            <a:ext cx="5902200" cy="5734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" name=""/>
          <p:cNvSpPr/>
          <p:nvPr/>
        </p:nvSpPr>
        <p:spPr>
          <a:xfrm>
            <a:off x="4212000" y="0"/>
            <a:ext cx="1618200" cy="1762200"/>
          </a:xfrm>
          <a:prstGeom prst="rect">
            <a:avLst/>
          </a:prstGeom>
          <a:solidFill>
            <a:srgbClr val="cfe7f5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90" name=""/>
          <p:cNvSpPr/>
          <p:nvPr/>
        </p:nvSpPr>
        <p:spPr>
          <a:xfrm>
            <a:off x="5004000" y="4698000"/>
            <a:ext cx="107820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8b8b"/>
                </a:solidFill>
                <a:effectLst/>
                <a:uFillTx/>
                <a:latin typeface="Arial"/>
                <a:ea typeface="DejaVu Sans"/>
              </a:rPr>
              <a:t>EDOM</a:t>
            </a:r>
            <a:endParaRPr lang="bg-BG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1" name=""/>
          <p:cNvSpPr/>
          <p:nvPr/>
        </p:nvSpPr>
        <p:spPr>
          <a:xfrm>
            <a:off x="7200000" y="3168000"/>
            <a:ext cx="86220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MOAV</a:t>
            </a:r>
            <a:endParaRPr lang="bg-BG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"/>
          <p:cNvSpPr/>
          <p:nvPr/>
        </p:nvSpPr>
        <p:spPr>
          <a:xfrm>
            <a:off x="7200000" y="2088000"/>
            <a:ext cx="100620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AMMON</a:t>
            </a:r>
            <a:endParaRPr lang="bg-BG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3" name=""/>
          <p:cNvSpPr/>
          <p:nvPr/>
        </p:nvSpPr>
        <p:spPr>
          <a:xfrm>
            <a:off x="4896000" y="3186000"/>
            <a:ext cx="1294200" cy="54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FİLİST kasabaları</a:t>
            </a:r>
            <a:endParaRPr lang="bg-BG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7200000" y="549720"/>
            <a:ext cx="1078200" cy="60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8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ARAM (Suriye)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5" name=""/>
          <p:cNvSpPr/>
          <p:nvPr/>
        </p:nvSpPr>
        <p:spPr>
          <a:xfrm>
            <a:off x="5364000" y="475920"/>
            <a:ext cx="1582200" cy="3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KENANLILAR</a:t>
            </a:r>
            <a:endParaRPr lang="bg-BG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08000" y="718200"/>
            <a:ext cx="1366200" cy="1297800"/>
          </a:xfrm>
          <a:prstGeom prst="rect">
            <a:avLst/>
          </a:prstGeom>
          <a:solidFill>
            <a:srgbClr val="f0e68c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18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HAKİMLER kitabı</a:t>
            </a:r>
            <a:br>
              <a:rPr sz="1800"/>
            </a:br>
            <a:r>
              <a:rPr lang="bg-BG" sz="1800" b="1" u="none" strike="noStrike">
                <a:solidFill>
                  <a:srgbClr val="b22222"/>
                </a:solidFill>
                <a:effectLst/>
                <a:uFillTx/>
                <a:latin typeface="Trebuchet MS"/>
              </a:rPr>
              <a:t>Baskılar ve kurtarıcılar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97" name=""/>
          <p:cNvGrpSpPr/>
          <p:nvPr/>
        </p:nvGrpSpPr>
        <p:grpSpPr>
          <a:xfrm>
            <a:off x="8316000" y="71280"/>
            <a:ext cx="1315440" cy="1366920"/>
            <a:chOff x="8316000" y="71280"/>
            <a:chExt cx="1315440" cy="1366920"/>
          </a:xfrm>
        </p:grpSpPr>
        <p:pic>
          <p:nvPicPr>
            <p:cNvPr id="98" name=""/>
            <p:cNvPicPr/>
            <p:nvPr/>
          </p:nvPicPr>
          <p:blipFill>
            <a:blip r:embed="rId3"/>
            <a:srcRect l="10598" t="0" r="0" b="0"/>
            <a:stretch/>
          </p:blipFill>
          <p:spPr>
            <a:xfrm>
              <a:off x="8335800" y="71280"/>
              <a:ext cx="1262520" cy="10530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99" name=""/>
            <p:cNvSpPr/>
            <p:nvPr/>
          </p:nvSpPr>
          <p:spPr>
            <a:xfrm>
              <a:off x="8316000" y="1053720"/>
              <a:ext cx="1315440" cy="384480"/>
            </a:xfrm>
            <a:prstGeom prst="rect">
              <a:avLst/>
            </a:prstGeom>
            <a:solidFill>
              <a:srgbClr val="e0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000099"/>
                  </a:solidFill>
                  <a:effectLst/>
                  <a:uFillTx/>
                  <a:latin typeface="Trebuchet MS"/>
                  <a:ea typeface="DejaVu Sans"/>
                </a:rPr>
                <a:t>1.Otniel</a:t>
              </a:r>
              <a:endPara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00" name=""/>
          <p:cNvGrpSpPr/>
          <p:nvPr/>
        </p:nvGrpSpPr>
        <p:grpSpPr>
          <a:xfrm>
            <a:off x="7101000" y="3519720"/>
            <a:ext cx="1213200" cy="1347480"/>
            <a:chOff x="7101000" y="3519720"/>
            <a:chExt cx="1213200" cy="1347480"/>
          </a:xfrm>
        </p:grpSpPr>
        <p:pic>
          <p:nvPicPr>
            <p:cNvPr id="101" name=""/>
            <p:cNvPicPr/>
            <p:nvPr/>
          </p:nvPicPr>
          <p:blipFill>
            <a:blip r:embed="rId4"/>
            <a:stretch/>
          </p:blipFill>
          <p:spPr>
            <a:xfrm>
              <a:off x="7120440" y="3519720"/>
              <a:ext cx="1188000" cy="986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2" name=""/>
            <p:cNvSpPr/>
            <p:nvPr/>
          </p:nvSpPr>
          <p:spPr>
            <a:xfrm>
              <a:off x="7101000" y="4482720"/>
              <a:ext cx="1213200" cy="384480"/>
            </a:xfrm>
            <a:prstGeom prst="rect">
              <a:avLst/>
            </a:prstGeom>
            <a:solidFill>
              <a:srgbClr val="e0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000099"/>
                  </a:solidFill>
                  <a:effectLst/>
                  <a:uFillTx/>
                  <a:latin typeface="Trebuchet MS"/>
                  <a:ea typeface="DejaVu Sans"/>
                </a:rPr>
                <a:t>2.Ehut</a:t>
              </a:r>
              <a:endPara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03" name=""/>
          <p:cNvGrpSpPr/>
          <p:nvPr/>
        </p:nvGrpSpPr>
        <p:grpSpPr>
          <a:xfrm>
            <a:off x="8604000" y="4295880"/>
            <a:ext cx="1294200" cy="1380600"/>
            <a:chOff x="8604000" y="4295880"/>
            <a:chExt cx="1294200" cy="1380600"/>
          </a:xfrm>
        </p:grpSpPr>
        <p:pic>
          <p:nvPicPr>
            <p:cNvPr id="104" name=""/>
            <p:cNvPicPr/>
            <p:nvPr/>
          </p:nvPicPr>
          <p:blipFill>
            <a:blip r:embed="rId5"/>
            <a:srcRect l="33985" t="0" r="19799" b="0"/>
            <a:stretch/>
          </p:blipFill>
          <p:spPr>
            <a:xfrm>
              <a:off x="8611920" y="4295880"/>
              <a:ext cx="1218600" cy="1031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5" name=""/>
            <p:cNvSpPr/>
            <p:nvPr/>
          </p:nvSpPr>
          <p:spPr>
            <a:xfrm>
              <a:off x="8604000" y="5292000"/>
              <a:ext cx="1294200" cy="384480"/>
            </a:xfrm>
            <a:prstGeom prst="rect">
              <a:avLst/>
            </a:prstGeom>
            <a:solidFill>
              <a:srgbClr val="e0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000099"/>
                  </a:solidFill>
                  <a:effectLst/>
                  <a:uFillTx/>
                  <a:latin typeface="Trebuchet MS"/>
                  <a:ea typeface="DejaVu Sans"/>
                </a:rPr>
                <a:t>4.Gidyon</a:t>
              </a:r>
              <a:endPara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06" name=""/>
          <p:cNvGrpSpPr/>
          <p:nvPr/>
        </p:nvGrpSpPr>
        <p:grpSpPr>
          <a:xfrm>
            <a:off x="4392000" y="3816000"/>
            <a:ext cx="1276920" cy="1290960"/>
            <a:chOff x="4392000" y="3816000"/>
            <a:chExt cx="1276920" cy="1290960"/>
          </a:xfrm>
        </p:grpSpPr>
        <p:pic>
          <p:nvPicPr>
            <p:cNvPr id="107" name=""/>
            <p:cNvPicPr/>
            <p:nvPr/>
          </p:nvPicPr>
          <p:blipFill>
            <a:blip r:embed="rId6"/>
            <a:srcRect l="0" t="5670" r="13991" b="57414"/>
            <a:stretch/>
          </p:blipFill>
          <p:spPr>
            <a:xfrm>
              <a:off x="4392000" y="3816000"/>
              <a:ext cx="1193400" cy="9108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08" name=""/>
            <p:cNvSpPr/>
            <p:nvPr/>
          </p:nvSpPr>
          <p:spPr>
            <a:xfrm>
              <a:off x="4392000" y="4722480"/>
              <a:ext cx="1276920" cy="384480"/>
            </a:xfrm>
            <a:prstGeom prst="rect">
              <a:avLst/>
            </a:prstGeom>
            <a:solidFill>
              <a:srgbClr val="e0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000099"/>
                  </a:solidFill>
                  <a:effectLst/>
                  <a:uFillTx/>
                  <a:latin typeface="Trebuchet MS"/>
                  <a:ea typeface="DejaVu Sans"/>
                </a:rPr>
                <a:t>6.Şimşon</a:t>
              </a:r>
              <a:endPara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09" name=""/>
          <p:cNvGrpSpPr/>
          <p:nvPr/>
        </p:nvGrpSpPr>
        <p:grpSpPr>
          <a:xfrm>
            <a:off x="4932000" y="828000"/>
            <a:ext cx="1294200" cy="1348560"/>
            <a:chOff x="4932000" y="828000"/>
            <a:chExt cx="1294200" cy="1348560"/>
          </a:xfrm>
        </p:grpSpPr>
        <p:pic>
          <p:nvPicPr>
            <p:cNvPr id="110" name=""/>
            <p:cNvPicPr/>
            <p:nvPr/>
          </p:nvPicPr>
          <p:blipFill>
            <a:blip r:embed="rId7"/>
            <a:srcRect l="0" t="0" r="0" b="36258"/>
            <a:stretch/>
          </p:blipFill>
          <p:spPr>
            <a:xfrm>
              <a:off x="4940280" y="828000"/>
              <a:ext cx="1252440" cy="96228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1" name=""/>
            <p:cNvSpPr/>
            <p:nvPr/>
          </p:nvSpPr>
          <p:spPr>
            <a:xfrm>
              <a:off x="4932000" y="1792080"/>
              <a:ext cx="1294200" cy="384480"/>
            </a:xfrm>
            <a:prstGeom prst="rect">
              <a:avLst/>
            </a:prstGeom>
            <a:solidFill>
              <a:srgbClr val="e0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000099"/>
                  </a:solidFill>
                  <a:effectLst/>
                  <a:uFillTx/>
                  <a:latin typeface="Trebuchet MS"/>
                  <a:ea typeface="DejaVu Sans"/>
                </a:rPr>
                <a:t>3.Debora</a:t>
              </a:r>
              <a:endPara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12" name=""/>
          <p:cNvGrpSpPr/>
          <p:nvPr/>
        </p:nvGrpSpPr>
        <p:grpSpPr>
          <a:xfrm>
            <a:off x="8261280" y="1851120"/>
            <a:ext cx="1240920" cy="1351080"/>
            <a:chOff x="8261280" y="1851120"/>
            <a:chExt cx="1240920" cy="1351080"/>
          </a:xfrm>
        </p:grpSpPr>
        <p:pic>
          <p:nvPicPr>
            <p:cNvPr id="113" name=""/>
            <p:cNvPicPr/>
            <p:nvPr/>
          </p:nvPicPr>
          <p:blipFill>
            <a:blip r:embed="rId8"/>
            <a:srcRect l="0" t="0" r="0" b="45351"/>
            <a:stretch/>
          </p:blipFill>
          <p:spPr>
            <a:xfrm>
              <a:off x="8277480" y="1851120"/>
              <a:ext cx="1224720" cy="101412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114" name=""/>
            <p:cNvSpPr/>
            <p:nvPr/>
          </p:nvSpPr>
          <p:spPr>
            <a:xfrm>
              <a:off x="8261280" y="2817720"/>
              <a:ext cx="1240920" cy="384480"/>
            </a:xfrm>
            <a:prstGeom prst="rect">
              <a:avLst/>
            </a:prstGeom>
            <a:solidFill>
              <a:srgbClr val="e0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spAutoFit/>
            </a:bodyPr>
            <a:p>
              <a:pPr algn="ctr">
                <a:lnSpc>
                  <a:spcPct val="100000"/>
                </a:lnSpc>
              </a:pPr>
              <a:r>
                <a:rPr lang="bg-BG" sz="2000" b="1" u="none" strike="noStrike">
                  <a:solidFill>
                    <a:srgbClr val="000099"/>
                  </a:solidFill>
                  <a:effectLst/>
                  <a:uFillTx/>
                  <a:latin typeface="Trebuchet MS"/>
                  <a:ea typeface="DejaVu Sans"/>
                </a:rPr>
                <a:t>5.Yiftah</a:t>
              </a:r>
              <a:endParaRPr lang="bg-BG" sz="20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15" name=""/>
          <p:cNvSpPr/>
          <p:nvPr/>
        </p:nvSpPr>
        <p:spPr>
          <a:xfrm>
            <a:off x="8280000" y="3958200"/>
            <a:ext cx="1906200" cy="54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1600" b="1" u="none" strike="noStrike">
                <a:solidFill>
                  <a:srgbClr val="000000"/>
                </a:solidFill>
                <a:effectLst/>
                <a:uFillTx/>
                <a:latin typeface="Arial"/>
                <a:ea typeface="DejaVu Sans"/>
              </a:rPr>
              <a:t>MİDYANLILAR</a:t>
            </a:r>
            <a:endParaRPr lang="bg-BG" sz="1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6" name=""/>
          <p:cNvSpPr/>
          <p:nvPr/>
        </p:nvSpPr>
        <p:spPr>
          <a:xfrm>
            <a:off x="360000" y="36000"/>
            <a:ext cx="1654200" cy="548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lang="bg-BG" sz="1800" b="0" u="none" strike="noStrike">
                <a:solidFill>
                  <a:srgbClr val="000000"/>
                </a:solidFill>
                <a:effectLst/>
                <a:uFillTx/>
                <a:latin typeface="Calibri"/>
                <a:ea typeface="DejaVu Sans"/>
              </a:rPr>
              <a:t>İsraillilerin ele geçirdiği yerler</a:t>
            </a:r>
            <a:endParaRPr lang="bg-BG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36" dur="indefinite" restart="never" nodeType="tmRoot">
          <p:childTnLst>
            <p:seq>
              <p:cTn id="137" dur="indefinite" nodeType="mainSeq">
                <p:childTnLst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"/>
          <p:cNvSpPr/>
          <p:nvPr/>
        </p:nvSpPr>
        <p:spPr>
          <a:xfrm>
            <a:off x="3240000" y="994680"/>
            <a:ext cx="3454200" cy="738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1. Halkın durumu iyidir – </a:t>
            </a:r>
            <a:r>
              <a:rPr lang="bg-BG" sz="22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Arial"/>
              </a:rPr>
              <a:t>Rabbe hizmet</a:t>
            </a:r>
            <a:r>
              <a:rPr lang="bg-BG" sz="22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 ediyorlar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"/>
          <p:cNvSpPr/>
          <p:nvPr/>
        </p:nvSpPr>
        <p:spPr>
          <a:xfrm>
            <a:off x="6696000" y="2511000"/>
            <a:ext cx="3238200" cy="106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2. Tembel olup Rabden vazgeçiyorlar, 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Arial"/>
              </a:rPr>
              <a:t>putlara tapıyorlar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"/>
          <p:cNvSpPr/>
          <p:nvPr/>
        </p:nvSpPr>
        <p:spPr>
          <a:xfrm>
            <a:off x="5760000" y="4536000"/>
            <a:ext cx="3598200" cy="106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3. Rabbin cezası olarak </a:t>
            </a:r>
            <a:r>
              <a:rPr lang="bg-BG" sz="22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Arial"/>
              </a:rPr>
              <a:t>başka halklar baskı yapıyorlar</a:t>
            </a:r>
            <a:r>
              <a:rPr lang="bg-BG" sz="22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 İsrail halkına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"/>
          <p:cNvSpPr/>
          <p:nvPr/>
        </p:nvSpPr>
        <p:spPr>
          <a:xfrm>
            <a:off x="576000" y="4507200"/>
            <a:ext cx="3166200" cy="106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4. Zorluk görünce 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İsrail halkı tövbe edip 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Arial"/>
              </a:rPr>
              <a:t>Rabbe yalvarıyorlar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"/>
          <p:cNvSpPr/>
          <p:nvPr/>
        </p:nvSpPr>
        <p:spPr>
          <a:xfrm>
            <a:off x="72000" y="2430000"/>
            <a:ext cx="3670200" cy="1062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5. Rab İsrail halkına bir </a:t>
            </a:r>
            <a:r>
              <a:rPr lang="bg-BG" sz="2200" b="1" u="none" strike="noStrike">
                <a:solidFill>
                  <a:srgbClr val="ff0000"/>
                </a:solidFill>
                <a:effectLst/>
                <a:uFillTx/>
                <a:latin typeface="Trebuchet MS"/>
                <a:ea typeface="Arial"/>
              </a:rPr>
              <a:t>kurtarıcı gönderiyor</a:t>
            </a:r>
            <a:r>
              <a:rPr lang="bg-BG" sz="22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, 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200" b="1" u="none" strike="noStrike">
                <a:solidFill>
                  <a:srgbClr val="000000"/>
                </a:solidFill>
                <a:effectLst/>
                <a:uFillTx/>
                <a:latin typeface="Trebuchet MS"/>
                <a:ea typeface="Arial"/>
              </a:rPr>
              <a:t>o da yabancı halkı yeniyor</a:t>
            </a:r>
            <a:endParaRPr lang="bg-BG" sz="2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"/>
          <p:cNvSpPr/>
          <p:nvPr/>
        </p:nvSpPr>
        <p:spPr>
          <a:xfrm rot="1886400">
            <a:off x="6485400" y="1909440"/>
            <a:ext cx="1584720" cy="411840"/>
          </a:xfrm>
          <a:custGeom>
            <a:avLst/>
            <a:gdLst>
              <a:gd name="textAreaLeft" fmla="*/ 247680 w 1584720"/>
              <a:gd name="textAreaRight" fmla="*/ 1388520 w 1584720"/>
              <a:gd name="textAreaTop" fmla="*/ 103320 h 411840"/>
              <a:gd name="textAreaBottom" fmla="*/ 310320 h 41184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3375" y="5400"/>
                </a:moveTo>
                <a:lnTo>
                  <a:pt x="16200" y="540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16200" y="16200"/>
                </a:lnTo>
                <a:lnTo>
                  <a:pt x="3375" y="16200"/>
                </a:lnTo>
                <a:close/>
              </a:path>
              <a:path w="21600" h="21600">
                <a:moveTo>
                  <a:pt x="0" y="5400"/>
                </a:moveTo>
                <a:lnTo>
                  <a:pt x="675" y="5400"/>
                </a:lnTo>
                <a:lnTo>
                  <a:pt x="675" y="16200"/>
                </a:lnTo>
                <a:lnTo>
                  <a:pt x="0" y="16200"/>
                </a:lnTo>
                <a:close/>
              </a:path>
              <a:path w="21600" h="21600">
                <a:moveTo>
                  <a:pt x="1350" y="5400"/>
                </a:moveTo>
                <a:lnTo>
                  <a:pt x="2700" y="5400"/>
                </a:lnTo>
                <a:lnTo>
                  <a:pt x="2700" y="16200"/>
                </a:lnTo>
                <a:lnTo>
                  <a:pt x="1350" y="16200"/>
                </a:lnTo>
                <a:close/>
              </a:path>
            </a:pathLst>
          </a:custGeom>
          <a:solidFill>
            <a:srgbClr val="ffff99"/>
          </a:solidFill>
          <a:ln cap="sq"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58760" rIns="158760" tIns="82440" bIns="82440" anchor="t">
            <a:noAutofit/>
          </a:bodyPr>
          <a:p>
            <a:pPr>
              <a:lnSpc>
                <a:spcPct val="100000"/>
              </a:lnSpc>
            </a:pPr>
            <a:endParaRPr lang="bg-BG" sz="12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3" name=""/>
          <p:cNvSpPr/>
          <p:nvPr/>
        </p:nvSpPr>
        <p:spPr>
          <a:xfrm flipH="1" rot="19713600">
            <a:off x="6992640" y="3791880"/>
            <a:ext cx="1331640" cy="389880"/>
          </a:xfrm>
          <a:custGeom>
            <a:avLst/>
            <a:gdLst>
              <a:gd name="textAreaLeft" fmla="*/ 209160 w 1331640"/>
              <a:gd name="textAreaRight" fmla="*/ 1167840 w 1331640"/>
              <a:gd name="textAreaTop" fmla="*/ 97560 h 389880"/>
              <a:gd name="textAreaBottom" fmla="*/ 293760 h 3898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3375" y="5400"/>
                </a:moveTo>
                <a:lnTo>
                  <a:pt x="16200" y="540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16200" y="16200"/>
                </a:lnTo>
                <a:lnTo>
                  <a:pt x="3375" y="16200"/>
                </a:lnTo>
                <a:close/>
              </a:path>
              <a:path w="21600" h="21600">
                <a:moveTo>
                  <a:pt x="0" y="5400"/>
                </a:moveTo>
                <a:lnTo>
                  <a:pt x="675" y="5400"/>
                </a:lnTo>
                <a:lnTo>
                  <a:pt x="675" y="16200"/>
                </a:lnTo>
                <a:lnTo>
                  <a:pt x="0" y="16200"/>
                </a:lnTo>
                <a:close/>
              </a:path>
              <a:path w="21600" h="21600">
                <a:moveTo>
                  <a:pt x="1350" y="5400"/>
                </a:moveTo>
                <a:lnTo>
                  <a:pt x="2700" y="5400"/>
                </a:lnTo>
                <a:lnTo>
                  <a:pt x="2700" y="16200"/>
                </a:lnTo>
                <a:lnTo>
                  <a:pt x="1350" y="16200"/>
                </a:lnTo>
                <a:close/>
              </a:path>
            </a:pathLst>
          </a:custGeom>
          <a:solidFill>
            <a:srgbClr val="ffcc00"/>
          </a:solidFill>
          <a:ln cap="sq"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58760" rIns="158760" tIns="82440" bIns="82440" anchor="t">
            <a:noAutofit/>
          </a:bodyPr>
          <a:p>
            <a:pPr>
              <a:lnSpc>
                <a:spcPct val="100000"/>
              </a:lnSpc>
            </a:pPr>
            <a:endParaRPr lang="bg-BG" sz="12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4" name=""/>
          <p:cNvSpPr/>
          <p:nvPr/>
        </p:nvSpPr>
        <p:spPr>
          <a:xfrm rot="10800000">
            <a:off x="3961800" y="4861800"/>
            <a:ext cx="1510200" cy="376200"/>
          </a:xfrm>
          <a:custGeom>
            <a:avLst/>
            <a:gdLst>
              <a:gd name="textAreaLeft" fmla="*/ 236160 w 1510200"/>
              <a:gd name="textAreaRight" fmla="*/ 1323000 w 1510200"/>
              <a:gd name="textAreaTop" fmla="*/ 94320 h 376200"/>
              <a:gd name="textAreaBottom" fmla="*/ 283680 h 3762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3375" y="5400"/>
                </a:moveTo>
                <a:lnTo>
                  <a:pt x="16200" y="540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16200" y="16200"/>
                </a:lnTo>
                <a:lnTo>
                  <a:pt x="3375" y="16200"/>
                </a:lnTo>
                <a:close/>
              </a:path>
              <a:path w="21600" h="21600">
                <a:moveTo>
                  <a:pt x="0" y="5400"/>
                </a:moveTo>
                <a:lnTo>
                  <a:pt x="675" y="5400"/>
                </a:lnTo>
                <a:lnTo>
                  <a:pt x="675" y="16200"/>
                </a:lnTo>
                <a:lnTo>
                  <a:pt x="0" y="16200"/>
                </a:lnTo>
                <a:close/>
              </a:path>
              <a:path w="21600" h="21600">
                <a:moveTo>
                  <a:pt x="1350" y="5400"/>
                </a:moveTo>
                <a:lnTo>
                  <a:pt x="2700" y="5400"/>
                </a:lnTo>
                <a:lnTo>
                  <a:pt x="2700" y="16200"/>
                </a:lnTo>
                <a:lnTo>
                  <a:pt x="1350" y="16200"/>
                </a:lnTo>
                <a:close/>
              </a:path>
            </a:pathLst>
          </a:custGeom>
          <a:solidFill>
            <a:srgbClr val="ff6600"/>
          </a:solidFill>
          <a:ln cap="sq"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58760" rIns="158760" tIns="82440" bIns="82440" anchor="t">
            <a:noAutofit/>
          </a:bodyPr>
          <a:p>
            <a:pPr>
              <a:lnSpc>
                <a:spcPct val="100000"/>
              </a:lnSpc>
            </a:pPr>
            <a:endParaRPr lang="bg-BG" sz="1200" b="0" u="none" strike="noStrike">
              <a:solidFill>
                <a:srgbClr val="ffffff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5" name=""/>
          <p:cNvSpPr/>
          <p:nvPr/>
        </p:nvSpPr>
        <p:spPr>
          <a:xfrm rot="13491000">
            <a:off x="1330920" y="3697560"/>
            <a:ext cx="1168200" cy="402480"/>
          </a:xfrm>
          <a:custGeom>
            <a:avLst/>
            <a:gdLst>
              <a:gd name="textAreaLeft" fmla="*/ 182520 w 1168200"/>
              <a:gd name="textAreaRight" fmla="*/ 1023840 w 1168200"/>
              <a:gd name="textAreaTop" fmla="*/ 101160 h 402480"/>
              <a:gd name="textAreaBottom" fmla="*/ 303480 h 40248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3375" y="5400"/>
                </a:moveTo>
                <a:lnTo>
                  <a:pt x="16200" y="540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16200" y="16200"/>
                </a:lnTo>
                <a:lnTo>
                  <a:pt x="3375" y="16200"/>
                </a:lnTo>
                <a:close/>
              </a:path>
              <a:path w="21600" h="21600">
                <a:moveTo>
                  <a:pt x="0" y="5400"/>
                </a:moveTo>
                <a:lnTo>
                  <a:pt x="675" y="5400"/>
                </a:lnTo>
                <a:lnTo>
                  <a:pt x="675" y="16200"/>
                </a:lnTo>
                <a:lnTo>
                  <a:pt x="0" y="16200"/>
                </a:lnTo>
                <a:close/>
              </a:path>
              <a:path w="21600" h="21600">
                <a:moveTo>
                  <a:pt x="1350" y="5400"/>
                </a:moveTo>
                <a:lnTo>
                  <a:pt x="2700" y="5400"/>
                </a:lnTo>
                <a:lnTo>
                  <a:pt x="2700" y="16200"/>
                </a:lnTo>
                <a:lnTo>
                  <a:pt x="1350" y="16200"/>
                </a:lnTo>
                <a:close/>
              </a:path>
            </a:pathLst>
          </a:custGeom>
          <a:solidFill>
            <a:srgbClr val="33cccc"/>
          </a:solidFill>
          <a:ln cap="sq"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58760" rIns="158760" tIns="82440" bIns="82440" anchor="t">
            <a:noAutofit/>
          </a:bodyPr>
          <a:p>
            <a:pPr>
              <a:lnSpc>
                <a:spcPct val="100000"/>
              </a:lnSpc>
            </a:pPr>
            <a:endParaRPr lang="bg-BG" sz="12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6" name=""/>
          <p:cNvSpPr/>
          <p:nvPr/>
        </p:nvSpPr>
        <p:spPr>
          <a:xfrm rot="20073600">
            <a:off x="1586520" y="1881000"/>
            <a:ext cx="1553400" cy="378000"/>
          </a:xfrm>
          <a:custGeom>
            <a:avLst/>
            <a:gdLst>
              <a:gd name="textAreaLeft" fmla="*/ 243000 w 1553400"/>
              <a:gd name="textAreaRight" fmla="*/ 1360800 w 1553400"/>
              <a:gd name="textAreaTop" fmla="*/ 95040 h 378000"/>
              <a:gd name="textAreaBottom" fmla="*/ 285120 h 378000"/>
            </a:gdLst>
            <a:ahLst/>
            <a:cxnLst/>
            <a:rect l="textAreaLeft" t="textAreaTop" r="textAreaRight" b="textAreaBottom"/>
            <a:pathLst>
              <a:path w="21600" h="21600">
                <a:moveTo>
                  <a:pt x="3375" y="5400"/>
                </a:moveTo>
                <a:lnTo>
                  <a:pt x="16200" y="540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lnTo>
                  <a:pt x="16200" y="16200"/>
                </a:lnTo>
                <a:lnTo>
                  <a:pt x="3375" y="16200"/>
                </a:lnTo>
                <a:close/>
              </a:path>
              <a:path w="21600" h="21600">
                <a:moveTo>
                  <a:pt x="0" y="5400"/>
                </a:moveTo>
                <a:lnTo>
                  <a:pt x="675" y="5400"/>
                </a:lnTo>
                <a:lnTo>
                  <a:pt x="675" y="16200"/>
                </a:lnTo>
                <a:lnTo>
                  <a:pt x="0" y="16200"/>
                </a:lnTo>
                <a:close/>
              </a:path>
              <a:path w="21600" h="21600">
                <a:moveTo>
                  <a:pt x="1350" y="5400"/>
                </a:moveTo>
                <a:lnTo>
                  <a:pt x="2700" y="5400"/>
                </a:lnTo>
                <a:lnTo>
                  <a:pt x="2700" y="16200"/>
                </a:lnTo>
                <a:lnTo>
                  <a:pt x="1350" y="16200"/>
                </a:lnTo>
                <a:close/>
              </a:path>
            </a:pathLst>
          </a:custGeom>
          <a:solidFill>
            <a:srgbClr val="00ffff"/>
          </a:solidFill>
          <a:ln cap="sq"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158760" rIns="158760" tIns="82440" bIns="82440" anchor="t">
            <a:noAutofit/>
          </a:bodyPr>
          <a:p>
            <a:pPr>
              <a:lnSpc>
                <a:spcPct val="100000"/>
              </a:lnSpc>
            </a:pPr>
            <a:endParaRPr lang="bg-BG" sz="12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sp>
        <p:nvSpPr>
          <p:cNvPr id="127" name=""/>
          <p:cNvSpPr/>
          <p:nvPr/>
        </p:nvSpPr>
        <p:spPr>
          <a:xfrm>
            <a:off x="7560000" y="810000"/>
            <a:ext cx="2158200" cy="1099440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cc00"/>
              </a:gs>
            </a:gsLst>
            <a:lin ang="5400000"/>
          </a:gradFill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</a:pP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Bookman Old Style"/>
                <a:ea typeface="Bookman Old Style"/>
              </a:rPr>
              <a:t>TÖVBE ve KURTULUŞ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bg-BG" sz="2400" b="1" u="none" strike="noStrike">
                <a:solidFill>
                  <a:srgbClr val="000080"/>
                </a:solidFill>
                <a:effectLst/>
                <a:uFillTx/>
                <a:latin typeface="Bookman Old Style"/>
                <a:ea typeface="Bookman Old Style"/>
              </a:rPr>
              <a:t>tekerleği</a:t>
            </a:r>
            <a:endParaRPr lang="bg-BG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720" y="-3240"/>
            <a:ext cx="10077840" cy="543600"/>
          </a:xfrm>
          <a:prstGeom prst="rect">
            <a:avLst/>
          </a:prstGeom>
          <a:solidFill>
            <a:srgbClr val="00dcff"/>
          </a:solidFill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lang="bg-BG" sz="3200" b="1" u="none" strike="noStrike">
                <a:solidFill>
                  <a:srgbClr val="000066"/>
                </a:solidFill>
                <a:effectLst/>
                <a:uFillTx/>
                <a:latin typeface="Trebuchet MS"/>
              </a:rPr>
              <a:t>HAKİMLER kitabı -</a:t>
            </a:r>
            <a:r>
              <a:rPr lang="bg-BG" sz="3200" b="1" u="none" strike="noStrike">
                <a:solidFill>
                  <a:srgbClr val="000080"/>
                </a:solidFill>
                <a:effectLst/>
                <a:uFillTx/>
                <a:latin typeface="Trebuchet MS"/>
              </a:rPr>
              <a:t> </a:t>
            </a:r>
            <a:r>
              <a:rPr lang="bg-BG" sz="3200" b="1" u="none" strike="noStrike">
                <a:solidFill>
                  <a:srgbClr val="ff3333"/>
                </a:solidFill>
                <a:effectLst/>
                <a:uFillTx/>
                <a:latin typeface="Trebuchet MS"/>
              </a:rPr>
              <a:t>Giriş</a:t>
            </a:r>
            <a:endParaRPr lang="bg-BG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4860000" y="3942000"/>
            <a:ext cx="358200" cy="9432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  <a:ea typeface="DejaVu Sans"/>
            </a:endParaRPr>
          </a:p>
        </p:txBody>
      </p:sp>
      <p:pic>
        <p:nvPicPr>
          <p:cNvPr id="130" name=""/>
          <p:cNvPicPr/>
          <p:nvPr/>
        </p:nvPicPr>
        <p:blipFill>
          <a:blip r:embed="rId1"/>
          <a:stretch/>
        </p:blipFill>
        <p:spPr>
          <a:xfrm>
            <a:off x="3799440" y="2052000"/>
            <a:ext cx="2858760" cy="2143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1" name=""/>
          <p:cNvPicPr/>
          <p:nvPr/>
        </p:nvPicPr>
        <p:blipFill>
          <a:blip r:embed="rId2"/>
          <a:stretch/>
        </p:blipFill>
        <p:spPr>
          <a:xfrm>
            <a:off x="367560" y="707400"/>
            <a:ext cx="1574640" cy="1180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2" name=""/>
          <p:cNvSpPr/>
          <p:nvPr/>
        </p:nvSpPr>
        <p:spPr>
          <a:xfrm>
            <a:off x="8028000" y="1917000"/>
            <a:ext cx="1870200" cy="600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r">
              <a:lnSpc>
                <a:spcPct val="100000"/>
              </a:lnSpc>
            </a:pPr>
            <a:r>
              <a:rPr lang="bg-BG" sz="1800" b="0" i="1" u="none" strike="noStrike">
                <a:solidFill>
                  <a:srgbClr val="666666"/>
                </a:solidFill>
                <a:effectLst/>
                <a:uFillTx/>
                <a:latin typeface="Arial"/>
                <a:ea typeface="DejaVu Sans"/>
              </a:rPr>
              <a:t>İsrail halkı bunu 12 kere yaşadı.</a:t>
            </a:r>
            <a:endParaRPr lang="bg-BG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6" dur="indefinite" restart="never" nodeType="tmRoot">
          <p:childTnLst>
            <p:seq>
              <p:cTn id="187" dur="indefinite" nodeType="mainSeq">
                <p:childTnLst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9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19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0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0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9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12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9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 additive="repl">
                                        <p:cTn id="215" dur="500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"/>
                            </p:stCondLst>
                            <p:childTnLst>
                              <p:par>
                                <p:cTn id="217" presetID="23" presetClass="entr" fill="hold" nodeType="afterEffect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19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20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40686</TotalTime>
  <Application>LibreOffice/25.8.6.2$Windows_X86_64 LibreOffice_project/b4b39682cd9868fa725bc664aff94278d315bd04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2014-09-10T09:14:22Z</dcterms:created>
  <dc:creator/>
  <dc:description/>
  <dc:language>bg-BG</dc:language>
  <cp:lastModifiedBy/>
  <cp:lastPrinted>2026-05-05T16:02:25Z</cp:lastPrinted>
  <dcterms:modified xsi:type="dcterms:W3CDTF">2026-06-15T05:59:38Z</dcterms:modified>
  <cp:revision>209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