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presProps.xml" ContentType="application/vnd.openxmlformats-officedocument.presentationml.presProps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20.xml" ContentType="application/vnd.openxmlformats-officedocument.presentationml.slide+xml"/>
  <Override PartName="/ppt/slides/slide2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6876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212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540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9AD2766-A1EB-4E68-83C0-E728641A446F}" type="slidenum"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540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69480" cy="328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bg-BG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6876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212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540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55EDF26-234B-412D-8B27-11CB7C4AD251}" type="slidenum"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540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69480" cy="328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bg-BG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6876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68760" cy="235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ftr" idx="7"/>
          </p:nvPr>
        </p:nvSpPr>
        <p:spPr>
          <a:xfrm>
            <a:off x="3447360" y="5165280"/>
            <a:ext cx="319212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sldNum" idx="8"/>
          </p:nvPr>
        </p:nvSpPr>
        <p:spPr>
          <a:xfrm>
            <a:off x="7227360" y="5165280"/>
            <a:ext cx="234540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2065D9C-7173-4073-8AC5-76342E019698}" type="slidenum"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dt" idx="9"/>
          </p:nvPr>
        </p:nvSpPr>
        <p:spPr>
          <a:xfrm>
            <a:off x="504000" y="5165280"/>
            <a:ext cx="234540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2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2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2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image" Target="../media/image14.jpeg"/><Relationship Id="rId4" Type="http://schemas.openxmlformats.org/officeDocument/2006/relationships/slideLayout" Target="../slideLayouts/slideLayout2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2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2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17.jpeg"/><Relationship Id="rId3" Type="http://schemas.openxmlformats.org/officeDocument/2006/relationships/slideLayout" Target="../slideLayouts/slideLayout2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19.jpeg"/><Relationship Id="rId3" Type="http://schemas.openxmlformats.org/officeDocument/2006/relationships/slideLayout" Target="../slideLayouts/slideLayout2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image" Target="../media/image22.jpeg"/><Relationship Id="rId3" Type="http://schemas.openxmlformats.org/officeDocument/2006/relationships/slideLayout" Target="../slideLayouts/slideLayout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slideLayout" Target="../slideLayouts/slideLayout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slideLayout" Target="../slideLayouts/slideLayout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image" Target="../media/image26.jpeg"/><Relationship Id="rId3" Type="http://schemas.openxmlformats.org/officeDocument/2006/relationships/image" Target="../media/image27.jpeg"/><Relationship Id="rId4" Type="http://schemas.openxmlformats.org/officeDocument/2006/relationships/image" Target="../media/image28.jpeg"/><Relationship Id="rId5" Type="http://schemas.openxmlformats.org/officeDocument/2006/relationships/slideLayout" Target="../slideLayouts/slideLayout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slideLayout" Target="../slideLayouts/slideLayout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30.jpeg"/><Relationship Id="rId2" Type="http://schemas.openxmlformats.org/officeDocument/2006/relationships/image" Target="../media/image31.jpeg"/><Relationship Id="rId3" Type="http://schemas.openxmlformats.org/officeDocument/2006/relationships/image" Target="../media/image32.jpeg"/><Relationship Id="rId4" Type="http://schemas.openxmlformats.org/officeDocument/2006/relationships/slideLayout" Target="../slideLayouts/slideLayout3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33.jpeg"/><Relationship Id="rId2" Type="http://schemas.openxmlformats.org/officeDocument/2006/relationships/slideLayout" Target="../slideLayouts/slideLayout2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2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2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34.jpeg"/><Relationship Id="rId2" Type="http://schemas.openxmlformats.org/officeDocument/2006/relationships/image" Target="../media/image35.jpeg"/><Relationship Id="rId3" Type="http://schemas.openxmlformats.org/officeDocument/2006/relationships/image" Target="../media/image36.jpeg"/><Relationship Id="rId4" Type="http://schemas.openxmlformats.org/officeDocument/2006/relationships/image" Target="../media/image37.jpeg"/><Relationship Id="rId5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2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38.jpeg"/><Relationship Id="rId2" Type="http://schemas.openxmlformats.org/officeDocument/2006/relationships/slideLayout" Target="../slideLayouts/slideLayout2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39.jpeg"/><Relationship Id="rId2" Type="http://schemas.openxmlformats.org/officeDocument/2006/relationships/image" Target="../media/image40.jpeg"/><Relationship Id="rId3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6.jpeg"/><Relationship Id="rId3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7.jpeg"/><Relationship Id="rId3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2290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"/>
          <p:cNvPicPr/>
          <p:nvPr/>
        </p:nvPicPr>
        <p:blipFill>
          <a:blip r:embed="rId1"/>
          <a:stretch/>
        </p:blipFill>
        <p:spPr>
          <a:xfrm>
            <a:off x="864000" y="6840"/>
            <a:ext cx="8421480" cy="5697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" name=""/>
          <p:cNvSpPr/>
          <p:nvPr/>
        </p:nvSpPr>
        <p:spPr>
          <a:xfrm>
            <a:off x="3564000" y="404640"/>
            <a:ext cx="539532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90000"/>
              </a:lnSpc>
            </a:pPr>
            <a:r>
              <a:rPr lang="bg-BG" sz="7200" b="1" u="none" strike="noStrike">
                <a:solidFill>
                  <a:srgbClr val="6666FF"/>
                </a:solidFill>
                <a:effectLst/>
                <a:uFillTx/>
                <a:latin typeface="Constantia"/>
                <a:ea typeface="DejaVu Sans"/>
              </a:rPr>
              <a:t>HAKİMLER</a:t>
            </a:r>
            <a:r>
              <a:rPr lang="bg-BG" sz="4800" b="1" u="none" strike="noStrike">
                <a:solidFill>
                  <a:srgbClr val="000000"/>
                </a:solidFill>
                <a:effectLst/>
                <a:uFillTx/>
                <a:latin typeface="Constantia"/>
                <a:ea typeface="DejaVu Sans"/>
              </a:rPr>
              <a:t> kitabı</a:t>
            </a:r>
            <a:endParaRPr lang="bg-BG" sz="4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" name=""/>
          <p:cNvSpPr/>
          <p:nvPr/>
        </p:nvSpPr>
        <p:spPr>
          <a:xfrm>
            <a:off x="5400000" y="2592000"/>
            <a:ext cx="3706560" cy="100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3600" b="1" u="none" strike="noStrike">
                <a:solidFill>
                  <a:srgbClr val="7CFC00"/>
                </a:solidFill>
                <a:effectLst/>
                <a:uFillTx/>
                <a:latin typeface="Segoe UI Semibold"/>
                <a:ea typeface="DejaVu Sans"/>
              </a:rPr>
              <a:t>2. </a:t>
            </a:r>
            <a:r>
              <a:rPr lang="bg-BG" sz="4000" b="1" u="none" strike="noStrike">
                <a:solidFill>
                  <a:srgbClr val="7CFC00"/>
                </a:solidFill>
                <a:effectLst/>
                <a:uFillTx/>
                <a:latin typeface="Segoe UI Semibold"/>
                <a:ea typeface="DejaVu Sans"/>
              </a:rPr>
              <a:t>İsrail'in suçu</a:t>
            </a:r>
            <a:r>
              <a:rPr lang="bg-BG" sz="2600" b="1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 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bg-BG" sz="20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(1:1 - 3:6)</a:t>
            </a:r>
            <a:endParaRPr lang="bg-BG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"/>
          <p:cNvPicPr/>
          <p:nvPr/>
        </p:nvPicPr>
        <p:blipFill>
          <a:blip r:embed="rId1"/>
          <a:stretch/>
        </p:blipFill>
        <p:spPr>
          <a:xfrm>
            <a:off x="6214320" y="519120"/>
            <a:ext cx="3854520" cy="5148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7" name=""/>
          <p:cNvSpPr/>
          <p:nvPr/>
        </p:nvSpPr>
        <p:spPr>
          <a:xfrm>
            <a:off x="72000" y="864000"/>
            <a:ext cx="3813120" cy="447876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1:22-26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22  Yusuf'un soyundan gelenler </a:t>
            </a: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Beytel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'in üzerine yürüdüler. RAB onlarla birlikteydi.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23  Eski adı </a:t>
            </a: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Luz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olan Beytel Kenti hakkında bilgi toplamak için gönderdikleri casuslar kentten çıkan bir adam gördüler. Ona, "Kentin girişini bize gösterirsen, sana iyi davranırız" dediler.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25  Kentin girişini gösteren adamla ailesini serbest bıraktılar, kent halkını ise kılıçtan geçirdiler.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26  Adam </a:t>
            </a:r>
            <a:r>
              <a:rPr lang="bg-BG" sz="1800" b="0" i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Hitit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topraklarına göç ederek </a:t>
            </a:r>
            <a:r>
              <a:rPr lang="bg-BG" sz="1800" b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Luz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adında bir kent kurdu; kent bugün de bu adla anılıyor.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"/>
          <p:cNvSpPr/>
          <p:nvPr/>
        </p:nvSpPr>
        <p:spPr>
          <a:xfrm>
            <a:off x="8028000" y="2016000"/>
            <a:ext cx="645120" cy="293400"/>
          </a:xfrm>
          <a:prstGeom prst="ellipse">
            <a:avLst/>
          </a:pr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08720" tIns="63720" rIns="108720" bIns="6372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"/>
          <p:cNvSpPr/>
          <p:nvPr/>
        </p:nvSpPr>
        <p:spPr>
          <a:xfrm>
            <a:off x="3996000" y="972000"/>
            <a:ext cx="2193120" cy="420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Gen 12:8 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İbrahim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ç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adırını Beytel ile Ay Kenti'nin arasına kurdu. Orada RAB'be bir sunak yapıp RAB'be yakardı.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Yar 28:17 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Yakup ve, "Ne korkunç bir yer!" dedi, "Bu,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Tanrı'nın evi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nden başka bir yer olamaz. Burası göklerin kapısı."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"/>
          <p:cNvSpPr/>
          <p:nvPr/>
        </p:nvSpPr>
        <p:spPr>
          <a:xfrm>
            <a:off x="1080" y="24120"/>
            <a:ext cx="10076760" cy="488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28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Giriş: İsrail'in suçu</a:t>
            </a:r>
            <a:r>
              <a:rPr lang="bg-BG" sz="32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  </a:t>
            </a: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(1:1 - 3:6)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"/>
          <p:cNvSpPr/>
          <p:nvPr/>
        </p:nvSpPr>
        <p:spPr>
          <a:xfrm>
            <a:off x="288000" y="864000"/>
            <a:ext cx="3813120" cy="393084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1:27-29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27  </a:t>
            </a:r>
            <a:r>
              <a:rPr lang="bg-BG" sz="1800" b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Manaşşe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oğulları Beytşean, Taanak, Dor, Yivleam, Megiddo ve bunların çevre köylerindeki halkı kovmadı. Çünkü Kenanlılar bu topraklarda kalmakta kararlıydı.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28  İsrailliler Kenan halkını tümüyle </a:t>
            </a:r>
            <a:r>
              <a:rPr lang="bg-BG" sz="1800" b="0" u="none" strike="noStrike">
                <a:solidFill>
                  <a:srgbClr val="0000CD"/>
                </a:solidFill>
                <a:effectLst/>
                <a:uFillTx/>
                <a:latin typeface="Trebuchet MS"/>
                <a:ea typeface="DejaVu Sans"/>
              </a:rPr>
              <a:t>kovmadılar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; ama zamanla güçlenince onları angaryasına çalıştırdılar.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29  </a:t>
            </a:r>
            <a:r>
              <a:rPr lang="bg-BG" sz="1800" b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Efrayim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oğulları Gezer'de yaşayan Kenanlılar'ı buradan sürmediler. Kenanlılar Gezer'de İsrailliler'in </a:t>
            </a:r>
            <a:r>
              <a:rPr lang="bg-BG" sz="1800" b="0" u="none" strike="noStrike">
                <a:solidFill>
                  <a:srgbClr val="0000CD"/>
                </a:solidFill>
                <a:effectLst/>
                <a:uFillTx/>
                <a:latin typeface="Trebuchet MS"/>
                <a:ea typeface="DejaVu Sans"/>
              </a:rPr>
              <a:t>arasında yaşadılar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2" name=""/>
          <p:cNvPicPr/>
          <p:nvPr/>
        </p:nvPicPr>
        <p:blipFill>
          <a:blip r:embed="rId1"/>
          <a:stretch/>
        </p:blipFill>
        <p:spPr>
          <a:xfrm>
            <a:off x="4608000" y="786960"/>
            <a:ext cx="4533120" cy="461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" name=""/>
          <p:cNvSpPr/>
          <p:nvPr/>
        </p:nvSpPr>
        <p:spPr>
          <a:xfrm>
            <a:off x="5760000" y="1764000"/>
            <a:ext cx="789120" cy="285120"/>
          </a:xfrm>
          <a:prstGeom prst="ellipse">
            <a:avLst/>
          </a:pr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09080" tIns="64080" rIns="109080" bIns="6408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"/>
          <p:cNvSpPr/>
          <p:nvPr/>
        </p:nvSpPr>
        <p:spPr>
          <a:xfrm>
            <a:off x="5940000" y="2124000"/>
            <a:ext cx="789120" cy="285120"/>
          </a:xfrm>
          <a:prstGeom prst="ellipse">
            <a:avLst/>
          </a:pr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09080" tIns="64080" rIns="109080" bIns="6408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"/>
          <p:cNvSpPr/>
          <p:nvPr/>
        </p:nvSpPr>
        <p:spPr>
          <a:xfrm>
            <a:off x="6300000" y="2448000"/>
            <a:ext cx="681120" cy="249120"/>
          </a:xfrm>
          <a:prstGeom prst="ellipse">
            <a:avLst/>
          </a:pr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09080" tIns="64080" rIns="109080" bIns="6408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"/>
          <p:cNvSpPr/>
          <p:nvPr/>
        </p:nvSpPr>
        <p:spPr>
          <a:xfrm>
            <a:off x="5184000" y="1764000"/>
            <a:ext cx="537120" cy="249120"/>
          </a:xfrm>
          <a:prstGeom prst="ellipse">
            <a:avLst/>
          </a:pr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09080" tIns="64080" rIns="109080" bIns="6408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"/>
          <p:cNvSpPr/>
          <p:nvPr/>
        </p:nvSpPr>
        <p:spPr>
          <a:xfrm>
            <a:off x="7488000" y="2304000"/>
            <a:ext cx="789120" cy="393120"/>
          </a:xfrm>
          <a:prstGeom prst="ellipse">
            <a:avLst/>
          </a:pr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09080" tIns="64080" rIns="109080" bIns="6408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"/>
          <p:cNvSpPr/>
          <p:nvPr/>
        </p:nvSpPr>
        <p:spPr>
          <a:xfrm>
            <a:off x="5112000" y="4824000"/>
            <a:ext cx="681120" cy="249120"/>
          </a:xfrm>
          <a:prstGeom prst="ellipse">
            <a:avLst/>
          </a:pr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09080" tIns="64080" rIns="109080" bIns="6408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"/>
          <p:cNvSpPr/>
          <p:nvPr/>
        </p:nvSpPr>
        <p:spPr>
          <a:xfrm>
            <a:off x="1080" y="24120"/>
            <a:ext cx="10076760" cy="488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28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Giriş: İsrail'in suçu</a:t>
            </a:r>
            <a:r>
              <a:rPr lang="bg-BG" sz="32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  </a:t>
            </a: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(1:1 - 3:6)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"/>
          <p:cNvSpPr/>
          <p:nvPr/>
        </p:nvSpPr>
        <p:spPr>
          <a:xfrm>
            <a:off x="288000" y="807120"/>
            <a:ext cx="3957120" cy="310716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1:30-32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30  </a:t>
            </a:r>
            <a:r>
              <a:rPr lang="bg-BG" sz="1800" b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Zevulun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da Kitron ve Nahalol halklarını kovmadı. İsrailliler arasında yaşayan bu Kenanlılar angarya işler yaptılar.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31  </a:t>
            </a:r>
            <a:r>
              <a:rPr lang="bg-BG" sz="1800" b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Aşer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oğulları'na gelince, onlar da Akko, Sayda, Ahlav, Akziv, Helba, Afek ve Rehov halklarını </a:t>
            </a:r>
            <a:r>
              <a:rPr lang="bg-BG" sz="1800" b="0" u="none" strike="noStrike">
                <a:solidFill>
                  <a:srgbClr val="0000CD"/>
                </a:solidFill>
                <a:effectLst/>
                <a:uFillTx/>
                <a:latin typeface="Trebuchet MS"/>
                <a:ea typeface="DejaVu Sans"/>
              </a:rPr>
              <a:t>kovmadılar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32  Bu topraklardaki Kenanlılar'ı kovmayıp onlarla </a:t>
            </a:r>
            <a:r>
              <a:rPr lang="bg-BG" sz="1800" b="0" u="none" strike="noStrike">
                <a:solidFill>
                  <a:srgbClr val="0000CD"/>
                </a:solidFill>
                <a:effectLst/>
                <a:uFillTx/>
                <a:latin typeface="Trebuchet MS"/>
                <a:ea typeface="DejaVu Sans"/>
              </a:rPr>
              <a:t>birlikte yaşadılar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1" name=""/>
          <p:cNvPicPr/>
          <p:nvPr/>
        </p:nvPicPr>
        <p:blipFill>
          <a:blip r:embed="rId1"/>
          <a:stretch/>
        </p:blipFill>
        <p:spPr>
          <a:xfrm>
            <a:off x="4752000" y="1008000"/>
            <a:ext cx="4533120" cy="3668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2" name=""/>
          <p:cNvSpPr/>
          <p:nvPr/>
        </p:nvSpPr>
        <p:spPr>
          <a:xfrm>
            <a:off x="6480000" y="1548000"/>
            <a:ext cx="789120" cy="285120"/>
          </a:xfrm>
          <a:prstGeom prst="ellipse">
            <a:avLst/>
          </a:pr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09080" tIns="64080" rIns="109080" bIns="6408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"/>
          <p:cNvSpPr/>
          <p:nvPr/>
        </p:nvSpPr>
        <p:spPr>
          <a:xfrm>
            <a:off x="6192000" y="2916000"/>
            <a:ext cx="789120" cy="285120"/>
          </a:xfrm>
          <a:prstGeom prst="ellipse">
            <a:avLst/>
          </a:pr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09080" tIns="64080" rIns="109080" bIns="6408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"/>
          <p:cNvSpPr/>
          <p:nvPr/>
        </p:nvSpPr>
        <p:spPr>
          <a:xfrm>
            <a:off x="6120000" y="2376000"/>
            <a:ext cx="573120" cy="285120"/>
          </a:xfrm>
          <a:prstGeom prst="ellipse">
            <a:avLst/>
          </a:prstGeom>
          <a:noFill/>
          <a:ln w="38160">
            <a:solidFill>
              <a:srgbClr val="5983B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09080" tIns="64080" rIns="109080" bIns="6408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"/>
          <p:cNvSpPr/>
          <p:nvPr/>
        </p:nvSpPr>
        <p:spPr>
          <a:xfrm>
            <a:off x="5724000" y="1980000"/>
            <a:ext cx="717120" cy="249120"/>
          </a:xfrm>
          <a:prstGeom prst="ellipse">
            <a:avLst/>
          </a:prstGeom>
          <a:noFill/>
          <a:ln w="38160">
            <a:solidFill>
              <a:srgbClr val="5983B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09080" tIns="64080" rIns="109080" bIns="6408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"/>
          <p:cNvSpPr/>
          <p:nvPr/>
        </p:nvSpPr>
        <p:spPr>
          <a:xfrm>
            <a:off x="6300000" y="2664000"/>
            <a:ext cx="717120" cy="249120"/>
          </a:xfrm>
          <a:prstGeom prst="ellipse">
            <a:avLst/>
          </a:prstGeom>
          <a:noFill/>
          <a:ln w="38160">
            <a:solidFill>
              <a:srgbClr val="5983B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09080" tIns="64080" rIns="109080" bIns="6408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"/>
          <p:cNvSpPr/>
          <p:nvPr/>
        </p:nvSpPr>
        <p:spPr>
          <a:xfrm>
            <a:off x="6228000" y="972000"/>
            <a:ext cx="609120" cy="249120"/>
          </a:xfrm>
          <a:prstGeom prst="ellipse">
            <a:avLst/>
          </a:prstGeom>
          <a:noFill/>
          <a:ln w="38160">
            <a:solidFill>
              <a:srgbClr val="5983B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09080" tIns="64080" rIns="109080" bIns="6408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"/>
          <p:cNvSpPr/>
          <p:nvPr/>
        </p:nvSpPr>
        <p:spPr>
          <a:xfrm>
            <a:off x="1080" y="24120"/>
            <a:ext cx="10076760" cy="488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28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Giriş: İsrail'in suçu</a:t>
            </a:r>
            <a:r>
              <a:rPr lang="bg-BG" sz="32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  </a:t>
            </a: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(1:1 - 3:6)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"/>
          <p:cNvSpPr/>
          <p:nvPr/>
        </p:nvSpPr>
        <p:spPr>
          <a:xfrm>
            <a:off x="144000" y="720000"/>
            <a:ext cx="3381120" cy="475308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1:33-36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33  </a:t>
            </a:r>
            <a:r>
              <a:rPr lang="bg-BG" sz="1800" b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Naftali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Beytşemeş ve Beytanat halkını </a:t>
            </a:r>
            <a:r>
              <a:rPr lang="bg-BG" sz="1800" b="0" u="none" strike="noStrike">
                <a:solidFill>
                  <a:srgbClr val="0000CD"/>
                </a:solidFill>
                <a:effectLst/>
                <a:uFillTx/>
                <a:latin typeface="Trebuchet MS"/>
                <a:ea typeface="DejaVu Sans"/>
              </a:rPr>
              <a:t>kovmadı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. Buraların halkı olan Kenanlılar'la birlikte yaşayıp onları angaryasına çalıştırdı.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34  Amorlular </a:t>
            </a:r>
            <a:r>
              <a:rPr lang="bg-BG" sz="1800" b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Dan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oğulları'nı ovaya inmekten alıkoyarak </a:t>
            </a:r>
            <a:r>
              <a:rPr lang="bg-BG" sz="1800" b="0" u="none" strike="noStrike">
                <a:solidFill>
                  <a:srgbClr val="0000CD"/>
                </a:solidFill>
                <a:effectLst/>
                <a:uFillTx/>
                <a:latin typeface="Trebuchet MS"/>
                <a:ea typeface="DejaVu Sans"/>
              </a:rPr>
              <a:t>dağlık bölgelerde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tuttular. 35  Amorlular Heres Dağı'nda, Ayalon'da ve Şaalvim'de kalmakta kararlıydılar. Yusuf'un torunları güçlenince onları angaryasına çalıştırmaya başladılar. 36  Amorlular'ın sınırı Akrep Geçidi'nden Sela'ya ve ötesine uzanıyordu.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0" name=""/>
          <p:cNvPicPr/>
          <p:nvPr/>
        </p:nvPicPr>
        <p:blipFill>
          <a:blip r:embed="rId1"/>
          <a:stretch/>
        </p:blipFill>
        <p:spPr>
          <a:xfrm>
            <a:off x="4104000" y="858960"/>
            <a:ext cx="4533120" cy="4177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1" name=""/>
          <p:cNvSpPr/>
          <p:nvPr/>
        </p:nvSpPr>
        <p:spPr>
          <a:xfrm>
            <a:off x="5256000" y="3204000"/>
            <a:ext cx="789120" cy="429120"/>
          </a:xfrm>
          <a:prstGeom prst="ellipse">
            <a:avLst/>
          </a:pr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09080" tIns="64080" rIns="109080" bIns="6408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"/>
          <p:cNvSpPr/>
          <p:nvPr/>
        </p:nvSpPr>
        <p:spPr>
          <a:xfrm>
            <a:off x="4968000" y="2988000"/>
            <a:ext cx="717120" cy="249120"/>
          </a:xfrm>
          <a:prstGeom prst="ellipse">
            <a:avLst/>
          </a:prstGeom>
          <a:noFill/>
          <a:ln w="38160">
            <a:solidFill>
              <a:srgbClr val="5983B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09080" tIns="64080" rIns="109080" bIns="6408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"/>
          <p:cNvSpPr/>
          <p:nvPr/>
        </p:nvSpPr>
        <p:spPr>
          <a:xfrm>
            <a:off x="5184000" y="2736000"/>
            <a:ext cx="789120" cy="285120"/>
          </a:xfrm>
          <a:prstGeom prst="ellipse">
            <a:avLst/>
          </a:prstGeom>
          <a:noFill/>
          <a:ln w="38160">
            <a:solidFill>
              <a:srgbClr val="5983B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09080" tIns="64080" rIns="109080" bIns="6408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"/>
          <p:cNvSpPr/>
          <p:nvPr/>
        </p:nvSpPr>
        <p:spPr>
          <a:xfrm>
            <a:off x="1080" y="24120"/>
            <a:ext cx="10076760" cy="488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28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Giriş: İsrail'in suçu</a:t>
            </a:r>
            <a:r>
              <a:rPr lang="bg-BG" sz="32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  </a:t>
            </a: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(1:1 - 3:6)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"/>
          <p:cNvPicPr/>
          <p:nvPr/>
        </p:nvPicPr>
        <p:blipFill>
          <a:blip r:embed="rId1"/>
          <a:stretch/>
        </p:blipFill>
        <p:spPr>
          <a:xfrm>
            <a:off x="5424480" y="432000"/>
            <a:ext cx="4644000" cy="5233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6" name=""/>
          <p:cNvSpPr/>
          <p:nvPr/>
        </p:nvSpPr>
        <p:spPr>
          <a:xfrm>
            <a:off x="288000" y="721080"/>
            <a:ext cx="4641120" cy="36468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2:1 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RAB'bin meleği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Gilgal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'dan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Bokim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'e gitti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"/>
          <p:cNvSpPr/>
          <p:nvPr/>
        </p:nvSpPr>
        <p:spPr>
          <a:xfrm>
            <a:off x="7380000" y="2736000"/>
            <a:ext cx="537120" cy="30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4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Şilo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"/>
          <p:cNvSpPr/>
          <p:nvPr/>
        </p:nvSpPr>
        <p:spPr>
          <a:xfrm>
            <a:off x="7236000" y="2736000"/>
            <a:ext cx="645120" cy="357120"/>
          </a:xfrm>
          <a:prstGeom prst="ellipse">
            <a:avLst/>
          </a:pr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09080" tIns="64080" rIns="109080" bIns="6408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"/>
          <p:cNvSpPr/>
          <p:nvPr/>
        </p:nvSpPr>
        <p:spPr>
          <a:xfrm>
            <a:off x="7452000" y="3312000"/>
            <a:ext cx="573120" cy="321120"/>
          </a:xfrm>
          <a:prstGeom prst="ellipse">
            <a:avLst/>
          </a:pr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09080" tIns="64080" rIns="109080" bIns="6408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"/>
          <p:cNvSpPr/>
          <p:nvPr/>
        </p:nvSpPr>
        <p:spPr>
          <a:xfrm>
            <a:off x="6696000" y="3240000"/>
            <a:ext cx="645120" cy="285120"/>
          </a:xfrm>
          <a:prstGeom prst="ellipse">
            <a:avLst/>
          </a:pr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09080" tIns="64080" rIns="109080" bIns="6408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01" name=""/>
          <p:cNvGrpSpPr/>
          <p:nvPr/>
        </p:nvGrpSpPr>
        <p:grpSpPr>
          <a:xfrm>
            <a:off x="4176000" y="3816000"/>
            <a:ext cx="3416760" cy="1688760"/>
            <a:chOff x="4176000" y="3816000"/>
            <a:chExt cx="3416760" cy="1688760"/>
          </a:xfrm>
        </p:grpSpPr>
        <p:pic>
          <p:nvPicPr>
            <p:cNvPr id="102" name=""/>
            <p:cNvPicPr/>
            <p:nvPr/>
          </p:nvPicPr>
          <p:blipFill>
            <a:blip r:embed="rId2"/>
            <a:stretch/>
          </p:blipFill>
          <p:spPr>
            <a:xfrm>
              <a:off x="4176000" y="3816000"/>
              <a:ext cx="3416760" cy="16887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03" name=""/>
            <p:cNvSpPr/>
            <p:nvPr/>
          </p:nvSpPr>
          <p:spPr>
            <a:xfrm>
              <a:off x="4898160" y="3816000"/>
              <a:ext cx="2504880" cy="5173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>
                <a:lnSpc>
                  <a:spcPct val="100000"/>
                </a:lnSpc>
              </a:pPr>
              <a:r>
                <a:rPr lang="bg-BG" sz="1400" b="1" u="none" strike="noStrike">
                  <a:solidFill>
                    <a:srgbClr val="000000"/>
                  </a:solidFill>
                  <a:effectLst/>
                  <a:uFillTx/>
                  <a:latin typeface="Trebuchet MS"/>
                  <a:ea typeface="DejaVu Sans"/>
                </a:rPr>
                <a:t>Gilgal</a:t>
              </a:r>
              <a:r>
                <a:rPr lang="bg-BG" sz="1400" b="0" u="none" strike="noStrike">
                  <a:solidFill>
                    <a:srgbClr val="000000"/>
                  </a:solidFill>
                  <a:effectLst/>
                  <a:uFillTx/>
                  <a:latin typeface="Trebuchet MS"/>
                  <a:ea typeface="DejaVu Sans"/>
                </a:rPr>
                <a:t> - İsrael Kenan topraklarına buradan girdi</a:t>
              </a:r>
              <a:endParaRPr lang="bg-BG" sz="14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04" name=""/>
          <p:cNvSpPr/>
          <p:nvPr/>
        </p:nvSpPr>
        <p:spPr>
          <a:xfrm>
            <a:off x="252000" y="1199160"/>
            <a:ext cx="5469120" cy="173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Yeşu 5:14-15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Adam, "Hiçbiri" dedi, "Ben RAB'bin ordusunun komutanıyım. Şimdi geldim." O zaman Yeşu yüzüstü yere kapanıp ona tapındı. "Efendimin kuluna buyruğu nedir?" diye sordu. 15  RAB'bin ordusunun komutanı, "Çarığını çıkar" dedi, "Çünkü bastığın yer kutsaldır." Yeşu söyleneni yaptı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5" name=""/>
          <p:cNvPicPr/>
          <p:nvPr/>
        </p:nvPicPr>
        <p:blipFill>
          <a:blip r:embed="rId3"/>
          <a:stretch/>
        </p:blipFill>
        <p:spPr>
          <a:xfrm>
            <a:off x="252000" y="3019680"/>
            <a:ext cx="3705120" cy="2488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6" name=""/>
          <p:cNvSpPr/>
          <p:nvPr/>
        </p:nvSpPr>
        <p:spPr>
          <a:xfrm>
            <a:off x="1080" y="24120"/>
            <a:ext cx="10076760" cy="488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28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Giriş: İsrail'in suçu</a:t>
            </a:r>
            <a:r>
              <a:rPr lang="bg-BG" sz="32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  </a:t>
            </a: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(1:1 - 3:6)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"/>
          <p:cNvPicPr/>
          <p:nvPr/>
        </p:nvPicPr>
        <p:blipFill>
          <a:blip r:embed="rId1"/>
          <a:stretch/>
        </p:blipFill>
        <p:spPr>
          <a:xfrm>
            <a:off x="5424480" y="432000"/>
            <a:ext cx="4644000" cy="5233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8" name=""/>
          <p:cNvSpPr/>
          <p:nvPr/>
        </p:nvSpPr>
        <p:spPr>
          <a:xfrm>
            <a:off x="396000" y="757080"/>
            <a:ext cx="4533120" cy="255852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2:1-5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  RAB'bin meleği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Gilgal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'dan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Bokim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'e gitti ve İsrailliler'e şöyle dedi: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i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"Sizi Mısır'dan çıkarıp atalarınıza söz verdiğim toprağa getirdim. 'Sizinle yaptığım antlaşmayı hiçbir zaman bozmayacağım dedim.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i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  Dedim ki, 'Bu topraklarda yaşayanlarla antlaşma yapmayın; sunaklarını yıkın.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"/>
          <p:cNvSpPr/>
          <p:nvPr/>
        </p:nvSpPr>
        <p:spPr>
          <a:xfrm>
            <a:off x="7380000" y="2736000"/>
            <a:ext cx="537120" cy="30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4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Şilo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"/>
          <p:cNvSpPr/>
          <p:nvPr/>
        </p:nvSpPr>
        <p:spPr>
          <a:xfrm>
            <a:off x="7236000" y="2736000"/>
            <a:ext cx="645120" cy="357120"/>
          </a:xfrm>
          <a:prstGeom prst="ellipse">
            <a:avLst/>
          </a:pr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09080" tIns="64080" rIns="109080" bIns="6408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"/>
          <p:cNvSpPr/>
          <p:nvPr/>
        </p:nvSpPr>
        <p:spPr>
          <a:xfrm>
            <a:off x="7452000" y="3312000"/>
            <a:ext cx="573120" cy="321120"/>
          </a:xfrm>
          <a:prstGeom prst="ellipse">
            <a:avLst/>
          </a:pr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09080" tIns="64080" rIns="109080" bIns="6408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"/>
          <p:cNvSpPr/>
          <p:nvPr/>
        </p:nvSpPr>
        <p:spPr>
          <a:xfrm>
            <a:off x="6696000" y="3240000"/>
            <a:ext cx="645120" cy="285120"/>
          </a:xfrm>
          <a:prstGeom prst="ellipse">
            <a:avLst/>
          </a:pr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09080" tIns="64080" rIns="109080" bIns="6408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"/>
          <p:cNvSpPr/>
          <p:nvPr/>
        </p:nvSpPr>
        <p:spPr>
          <a:xfrm>
            <a:off x="792000" y="3479040"/>
            <a:ext cx="2877120" cy="146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Bokim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80000" indent="-180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adın anlamı "ağlayanlar"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80000" indent="-180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başka yerde geçmiyor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80000" indent="-180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Şilo yada Beytel için sembolik bir ad olabilir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"/>
          <p:cNvSpPr/>
          <p:nvPr/>
        </p:nvSpPr>
        <p:spPr>
          <a:xfrm>
            <a:off x="1080" y="24120"/>
            <a:ext cx="10076760" cy="488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28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Giriş: İsrail'in suçu</a:t>
            </a:r>
            <a:r>
              <a:rPr lang="bg-BG" sz="32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  </a:t>
            </a: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(1:1 - 3:6)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41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"/>
          <p:cNvPicPr/>
          <p:nvPr/>
        </p:nvPicPr>
        <p:blipFill>
          <a:blip r:embed="rId1"/>
          <a:stretch/>
        </p:blipFill>
        <p:spPr>
          <a:xfrm>
            <a:off x="336240" y="540360"/>
            <a:ext cx="9452880" cy="5123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6" name=""/>
          <p:cNvSpPr/>
          <p:nvPr/>
        </p:nvSpPr>
        <p:spPr>
          <a:xfrm>
            <a:off x="216000" y="684000"/>
            <a:ext cx="3741120" cy="173628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2:2-5   </a:t>
            </a:r>
            <a:r>
              <a:rPr lang="bg-BG" sz="1800" b="0" i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Ama sözümü dinlemediniz. Bunu neden yaptınız? 3 Onun için şimdi, 'Bu halkları önünüzden kovmayacağım; onlar böğrünüzde diken, ilahları da size tuzak olacak diyorum."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"/>
          <p:cNvSpPr/>
          <p:nvPr/>
        </p:nvSpPr>
        <p:spPr>
          <a:xfrm>
            <a:off x="4500000" y="4068000"/>
            <a:ext cx="4101120" cy="146196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2:4 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RAB'bin meleği sözlerini bitirince bütün İsrail halkı hıçkıra hıçkıra ağlamaya başladı. 5  Bu yüzden oraya Bokim adını verdiler ve orada RAB'be kurban sundular.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"/>
          <p:cNvSpPr/>
          <p:nvPr/>
        </p:nvSpPr>
        <p:spPr>
          <a:xfrm>
            <a:off x="1080" y="24120"/>
            <a:ext cx="10076760" cy="488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28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Giriş: İsrail'in suçu</a:t>
            </a:r>
            <a:r>
              <a:rPr lang="bg-BG" sz="32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  </a:t>
            </a: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(1:1 - 3:6)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"/>
          <p:cNvSpPr/>
          <p:nvPr/>
        </p:nvSpPr>
        <p:spPr>
          <a:xfrm>
            <a:off x="216000" y="684000"/>
            <a:ext cx="5685120" cy="173628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2:6-7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6  Bundan sonra Yeşu halkı gönderdi. İsrailliler paylarına düşen toprakları miras edinmek için yola çıktılar. 7  Yeşu yaşadıkça ve RAB'bin İsrail için yaptığı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büyük işleri görmüş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olup Yeşu'dan sonra sağ kalan ileri gelenler durdukça halk RAB'be kulluk etti.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"/>
          <p:cNvSpPr/>
          <p:nvPr/>
        </p:nvSpPr>
        <p:spPr>
          <a:xfrm>
            <a:off x="1080" y="24120"/>
            <a:ext cx="10076760" cy="488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28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Giriş: İsrail'in suçu</a:t>
            </a:r>
            <a:r>
              <a:rPr lang="bg-BG" sz="32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  </a:t>
            </a: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(1:1 - 3:6)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" name=""/>
          <p:cNvSpPr/>
          <p:nvPr/>
        </p:nvSpPr>
        <p:spPr>
          <a:xfrm>
            <a:off x="288000" y="2844000"/>
            <a:ext cx="5613120" cy="211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Çıkış 12:26-27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Çocuklarınız size, 'Bu törenin anlamı nedir?' diye sorduklarında, 'Bu RAB'bin Fısıh kurbanıdır' diyeceksiniz, 'Çünkü RAB Mısırlılar'ı öldürürken evlerimizin üzerinden geçerek bizi bağışladı.'"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her kuşak yeniden Rab için kazanılmalı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Töre - yaşanılmış olay arasında fark var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2" name=""/>
          <p:cNvPicPr/>
          <p:nvPr/>
        </p:nvPicPr>
        <p:blipFill>
          <a:blip r:embed="rId1"/>
          <a:stretch/>
        </p:blipFill>
        <p:spPr>
          <a:xfrm>
            <a:off x="6436080" y="648000"/>
            <a:ext cx="3353040" cy="3740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3" name=""/>
          <p:cNvPicPr/>
          <p:nvPr/>
        </p:nvPicPr>
        <p:blipFill>
          <a:blip r:embed="rId2"/>
          <a:stretch/>
        </p:blipFill>
        <p:spPr>
          <a:xfrm>
            <a:off x="6120000" y="3312000"/>
            <a:ext cx="3813120" cy="215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"/>
          <p:cNvPicPr/>
          <p:nvPr/>
        </p:nvPicPr>
        <p:blipFill>
          <a:blip r:embed="rId1"/>
          <a:stretch/>
        </p:blipFill>
        <p:spPr>
          <a:xfrm>
            <a:off x="6192000" y="540720"/>
            <a:ext cx="3884760" cy="512640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25" name=""/>
          <p:cNvGrpSpPr/>
          <p:nvPr/>
        </p:nvGrpSpPr>
        <p:grpSpPr>
          <a:xfrm>
            <a:off x="6444000" y="3672000"/>
            <a:ext cx="2620800" cy="1848600"/>
            <a:chOff x="6444000" y="3672000"/>
            <a:chExt cx="2620800" cy="1848600"/>
          </a:xfrm>
        </p:grpSpPr>
        <p:pic>
          <p:nvPicPr>
            <p:cNvPr id="126" name=""/>
            <p:cNvPicPr/>
            <p:nvPr/>
          </p:nvPicPr>
          <p:blipFill>
            <a:blip r:embed="rId2"/>
            <a:stretch/>
          </p:blipFill>
          <p:spPr>
            <a:xfrm>
              <a:off x="6444000" y="3672000"/>
              <a:ext cx="2620800" cy="1848600"/>
            </a:xfrm>
            <a:prstGeom prst="rect">
              <a:avLst/>
            </a:prstGeom>
            <a:noFill/>
            <a:ln w="19080">
              <a:solidFill>
                <a:srgbClr val="FFFFF0"/>
              </a:solidFill>
              <a:round/>
            </a:ln>
          </p:spPr>
        </p:pic>
        <p:sp>
          <p:nvSpPr>
            <p:cNvPr id="127" name=""/>
            <p:cNvSpPr/>
            <p:nvPr/>
          </p:nvSpPr>
          <p:spPr>
            <a:xfrm>
              <a:off x="6444000" y="3841200"/>
              <a:ext cx="2589120" cy="577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 anchorCtr="1">
              <a:spAutoFit/>
            </a:bodyPr>
            <a:p>
              <a:pPr algn="ctr">
                <a:lnSpc>
                  <a:spcPct val="100000"/>
                </a:lnSpc>
              </a:pPr>
              <a:r>
                <a:rPr lang="bg-BG" sz="1600" b="1" u="none" strike="noStrike">
                  <a:solidFill>
                    <a:srgbClr val="FFFF00"/>
                  </a:solidFill>
                  <a:effectLst/>
                  <a:uFillTx/>
                  <a:latin typeface="Arial"/>
                  <a:ea typeface="DejaVu Sans"/>
                </a:rPr>
                <a:t>İstanbul Beykoz'daki "Yeşu'nun mezarı"</a:t>
              </a:r>
              <a:endParaRPr lang="bg-BG" sz="1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28" name=""/>
          <p:cNvSpPr/>
          <p:nvPr/>
        </p:nvSpPr>
        <p:spPr>
          <a:xfrm>
            <a:off x="1080" y="24120"/>
            <a:ext cx="10076760" cy="488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28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Giriş: İsrail'in suçu</a:t>
            </a:r>
            <a:r>
              <a:rPr lang="bg-BG" sz="32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  </a:t>
            </a: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(1:1 - 3:6)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7992000" y="2736000"/>
            <a:ext cx="141120" cy="141120"/>
          </a:xfrm>
          <a:prstGeom prst="ellipse">
            <a:avLst/>
          </a:prstGeom>
          <a:solidFill>
            <a:srgbClr val="FF0000"/>
          </a:solidFill>
          <a:ln w="0">
            <a:solidFill>
              <a:srgbClr val="808080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70560" tIns="45000" rIns="70560" bIns="45000" anchor="ctr">
            <a:noAutofit/>
          </a:bodyPr>
          <a:p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7128000" y="2340000"/>
            <a:ext cx="1509120" cy="333360"/>
          </a:xfrm>
          <a:prstGeom prst="rect">
            <a:avLst/>
          </a:prstGeom>
          <a:solidFill>
            <a:srgbClr val="FFE4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6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Timnat-Heres</a:t>
            </a:r>
            <a:endParaRPr lang="bg-BG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360000" y="792000"/>
            <a:ext cx="5361480" cy="124992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108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2:8-9  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RAB'bin kulu Nun oğlu Yeşu yüz on yaşında öldü. 9  Onu Efrayim'in dağlık bölgesindeki </a:t>
            </a:r>
            <a:r>
              <a:rPr lang="bg-BG" sz="1800" b="0" i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Gaaş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Dağı'nın kuzeyine, kendi mülkünün sınırları içinde kalan </a:t>
            </a:r>
            <a:r>
              <a:rPr lang="bg-BG" sz="1800" b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Timnat-Heres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'e gömdüler.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360000" y="2268000"/>
            <a:ext cx="5613120" cy="2666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Yeşu 19:49-50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İsrailliler bölgelere göre toprakları bölüştürme işini bitirdikten sonra, kendi topraklarından Nun oğlu Yeşu'ya pay verdiler. 50  RAB'bin buyruğu uyarınca, ona istediği kenti, Efrayim'in dağlık bölgesindeki Timnat-Serah'ı verdiler. Yeşu kenti onarıp oraya yerleşti.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50000"/>
              <a:buFont typeface="Wingdings" charset="2"/>
              <a:buChar char=""/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1:20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Hevron kasabası Kalev'e verildi. İki özel pay, İsrail halkını Kenan'a götüren iki önder için.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7" dur="indefinite" restart="never" nodeType="tmRoot">
          <p:childTnLst>
            <p:seq>
              <p:cTn id="28" dur="indefinite" nodeType="mainSeq">
                <p:childTnLst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288000" y="792000"/>
            <a:ext cx="4245480" cy="420444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2:10-13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10  Bu kuşaktan olanların hepsi ölüp atalarına kavuştuktan sonra, RAB'bi tanımayan ve O'nun İsrail için yaptıklarını bilmeyen yeni bir kuşak yetişti.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11  İsrailliler RAB'bin gözünde kötü olanı yaptılar, Baallar'a* taptılar.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12  Kendilerini Mısır'dan çıkaran atalarının Tanrısı RAB'bi terk ettiler. Çevrelerinde yaşayan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ulusların değişik ilahlarına bağlanıp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onlara taparak RAB'bi öfkelendirdiler.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13  Çünkü RAB'bi terk edip Baal'a ve Aştoretler'e* taptılar.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1080" y="24120"/>
            <a:ext cx="10076760" cy="488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28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Giriş: İsrail'in suçu</a:t>
            </a:r>
            <a:r>
              <a:rPr lang="bg-BG" sz="32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  </a:t>
            </a: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(1:1 - 3:6)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35" name=""/>
          <p:cNvGrpSpPr/>
          <p:nvPr/>
        </p:nvGrpSpPr>
        <p:grpSpPr>
          <a:xfrm>
            <a:off x="4916160" y="864360"/>
            <a:ext cx="4909320" cy="2238480"/>
            <a:chOff x="4916160" y="864360"/>
            <a:chExt cx="4909320" cy="2238480"/>
          </a:xfrm>
        </p:grpSpPr>
        <p:pic>
          <p:nvPicPr>
            <p:cNvPr id="136" name=""/>
            <p:cNvPicPr/>
            <p:nvPr/>
          </p:nvPicPr>
          <p:blipFill>
            <a:blip r:embed="rId1"/>
            <a:stretch/>
          </p:blipFill>
          <p:spPr>
            <a:xfrm>
              <a:off x="4916160" y="864360"/>
              <a:ext cx="4909320" cy="22384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37" name=""/>
            <p:cNvSpPr/>
            <p:nvPr/>
          </p:nvSpPr>
          <p:spPr>
            <a:xfrm>
              <a:off x="5309640" y="2592360"/>
              <a:ext cx="4127760" cy="394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t">
              <a:spAutoFit/>
            </a:bodyPr>
            <a:p>
              <a:pPr>
                <a:lnSpc>
                  <a:spcPct val="100000"/>
                </a:lnSpc>
              </a:pPr>
              <a:r>
                <a:rPr lang="bg-BG" sz="2000" b="1" u="none" strike="noStrike">
                  <a:solidFill>
                    <a:srgbClr val="FFFF00"/>
                  </a:solidFill>
                  <a:effectLst/>
                  <a:uFillTx/>
                  <a:latin typeface="Georgia"/>
                  <a:ea typeface="DejaVu Sans"/>
                </a:rPr>
                <a:t>Günah ve Tövbe kısır döngüsü</a:t>
              </a:r>
              <a:endPara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"/>
          <p:cNvSpPr/>
          <p:nvPr/>
        </p:nvSpPr>
        <p:spPr>
          <a:xfrm>
            <a:off x="2160000" y="1008000"/>
            <a:ext cx="5145120" cy="4677120"/>
          </a:xfrm>
          <a:prstGeom prst="rect">
            <a:avLst/>
          </a:prstGeom>
          <a:solidFill>
            <a:srgbClr val="FFF0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144000" rIns="90000" bIns="45000" anchor="t">
            <a:no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</a:t>
            </a:r>
            <a:r>
              <a:rPr lang="bg-BG" sz="18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Ana bölüm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: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   Baskılar ve kurtarıcılar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(3:7 - 16:31)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A. Otniel - Aram'a (Suriye'ye) karşı (3:7-11)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B. Ehut - Moavlılara karşı (3:12-30)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  1. Şamgar (3:31)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C. Debora - Kenanlılara karşı (bölüm 4-5)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D. Gidyon - Midyanlılara karşı (bölüm 6-8)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-   Avimelek, anti-hakim (bölüm 9)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  2. Tola (10:1-2)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  3. Yair (10:3-5)    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E. Yiftah - Ammonlulara karşı  (10:6 - 12:7)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  4. İvsan (12:8-10)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  5. Elon (12:11-12)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  6. Avdon (12:13-15)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F.  Şimşon - Filistilere karşı  (bölüm 13-16)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"/>
          <p:cNvSpPr/>
          <p:nvPr/>
        </p:nvSpPr>
        <p:spPr>
          <a:xfrm>
            <a:off x="7128000" y="1008000"/>
            <a:ext cx="2949120" cy="4677120"/>
          </a:xfrm>
          <a:prstGeom prst="rect">
            <a:avLst/>
          </a:prstGeom>
          <a:solidFill>
            <a:srgbClr val="F0E6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16000" tIns="144000" rIns="90000" bIns="45000" anchor="t">
            <a:no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Ekleme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: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850"/>
              </a:spcAft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Hakimler zamanındaki düşkünlük</a:t>
            </a:r>
            <a:r>
              <a:rPr lang="bg-BG" sz="1800" b="0" u="none" strike="noStrike">
                <a:solidFill>
                  <a:srgbClr val="B22222"/>
                </a:solidFill>
                <a:effectLst/>
                <a:uFillTx/>
                <a:latin typeface="Trebuchet MS"/>
                <a:ea typeface="DejaVu Sans"/>
              </a:rPr>
              <a:t>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(b.17-21)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  <a:tab pos="4857840" algn="l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1. Birinci örnek: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  <a:tab pos="4857840" algn="l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      dinsel düşkünlük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  <a:tab pos="4857840" algn="l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Mika: kiralık Allah görevlisi (b.17)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	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  <a:tab pos="4857840" algn="l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Danlılar: zorbacılıkla putperestlik (b.18)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  <a:tab pos="4857840" algn="l"/>
              </a:tabLst>
            </a:pPr>
            <a:endParaRPr lang="bg-BG" sz="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  <a:tab pos="4857840" algn="l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2. İkinci örnek: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  <a:tab pos="4857840" algn="l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      ahlaki düşkünlük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	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  <a:tab pos="4857840" algn="l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Levilinin cariyesi ve Giva kasabası (b.19)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  <a:tab pos="4857840" algn="l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Benyaminlilerle iç savaş  (b.20-21)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"/>
          <p:cNvSpPr/>
          <p:nvPr/>
        </p:nvSpPr>
        <p:spPr>
          <a:xfrm>
            <a:off x="2412000" y="180000"/>
            <a:ext cx="474912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4000" b="1" u="none" strike="noStrike">
                <a:solidFill>
                  <a:srgbClr val="87CEFA"/>
                </a:solidFill>
                <a:effectLst/>
                <a:uFillTx/>
                <a:latin typeface="Cambria"/>
                <a:ea typeface="DejaVu Sans"/>
              </a:rPr>
              <a:t>HAKİMLER - iskelet</a:t>
            </a:r>
            <a:endParaRPr lang="bg-BG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"/>
          <p:cNvSpPr/>
          <p:nvPr/>
        </p:nvSpPr>
        <p:spPr>
          <a:xfrm>
            <a:off x="0" y="1008000"/>
            <a:ext cx="2301120" cy="4677120"/>
          </a:xfrm>
          <a:prstGeom prst="rect">
            <a:avLst/>
          </a:prstGeom>
          <a:solidFill>
            <a:srgbClr val="98FB9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44000" tIns="144000" rIns="90000" bIns="45000" anchor="t">
            <a:no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Önsöz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: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İsrail'in suçu</a:t>
            </a:r>
            <a:r>
              <a:rPr lang="bg-BG" sz="1800" b="0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(1:1 - 3:6)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bg-BG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1. İsrailin birinci suçu: düşmanlarını tam yenmediler  (1:1 - 2:5)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bg-BG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2. İsrailin ikinci suçu: Rabbe karşı gittler  (2:6 - 3:6)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"/>
          <p:cNvSpPr/>
          <p:nvPr/>
        </p:nvSpPr>
        <p:spPr>
          <a:xfrm>
            <a:off x="504000" y="1008000"/>
            <a:ext cx="3309120" cy="459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CD"/>
                </a:solidFill>
                <a:effectLst/>
                <a:uFillTx/>
                <a:latin typeface="Trebuchet MS"/>
                <a:ea typeface="DejaVu Sans"/>
              </a:rPr>
              <a:t>1. Tanrıların babası: 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El, hem herşeyin yaratıcısı, hem de bütün tanrıların babası sayılırdı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Çoğu defa bir boğa ile gösteriliırdı, yada boğa onu sembolize ederdi.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EA'da 'El' adı artık genel bir anlam taşıyor ve 250 defa geçiyor.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Tanımlayıcı ekler: "El-Şaday"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Çoğulu 'Elohim', tek tanrı olarak 'Yahve'nin yerine geçiyor.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9" name=""/>
          <p:cNvPicPr/>
          <p:nvPr/>
        </p:nvPicPr>
        <p:blipFill>
          <a:blip r:embed="rId1"/>
          <a:stretch/>
        </p:blipFill>
        <p:spPr>
          <a:xfrm>
            <a:off x="6036480" y="1135440"/>
            <a:ext cx="3752640" cy="3973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0" name=""/>
          <p:cNvSpPr/>
          <p:nvPr/>
        </p:nvSpPr>
        <p:spPr>
          <a:xfrm>
            <a:off x="1080" y="69840"/>
            <a:ext cx="10076760" cy="396720"/>
          </a:xfrm>
          <a:prstGeom prst="rect">
            <a:avLst/>
          </a:prstGeom>
          <a:solidFill>
            <a:srgbClr val="66CDA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Özel konu: Baal ve Aşera tapınışı</a:t>
            </a:r>
            <a:endParaRPr lang="bg-BG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1" name=""/>
          <p:cNvPicPr/>
          <p:nvPr/>
        </p:nvPicPr>
        <p:blipFill>
          <a:blip r:embed="rId2"/>
          <a:stretch/>
        </p:blipFill>
        <p:spPr>
          <a:xfrm>
            <a:off x="4128120" y="1135440"/>
            <a:ext cx="1841040" cy="3973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"/>
          <p:cNvSpPr/>
          <p:nvPr/>
        </p:nvSpPr>
        <p:spPr>
          <a:xfrm>
            <a:off x="504000" y="828000"/>
            <a:ext cx="5109120" cy="466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CD"/>
                </a:solidFill>
                <a:effectLst/>
                <a:uFillTx/>
                <a:latin typeface="Trebuchet MS"/>
                <a:ea typeface="DejaVu Sans"/>
              </a:rPr>
              <a:t>2. Baal Kimdir?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Baal, aslında “efendi” veya “rab” anlamına gelir, ve 'Hadad' tanrısı için kullanılırdı.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'El'in oğlu sayılırdı.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Eski Kenan bölgesinde tapınılan önemli bir fırtına ve bereket tanrısıydı.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Özellikle yağmur, verimlilik, tarım ve savaş ile ilgilidir.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"Bulutların üzerinde gezen" - EA'da Yahve öyle gösterilir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Yeşaya 19:1  -  İşte RAB hızla yol alan buluta binmiş Mısır'a geliyor! Mısır putları O'nun önünde titriyor, Mısırlılar'ın yüreği hopluyor.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İlyas - ateş arabaları = Yahve'nin hizmetçileri bile Baal kadar güçlüdür.2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1080" y="69840"/>
            <a:ext cx="10076760" cy="396720"/>
          </a:xfrm>
          <a:prstGeom prst="rect">
            <a:avLst/>
          </a:prstGeom>
          <a:solidFill>
            <a:srgbClr val="66CDA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Özel konu: Baal ve Aşera tapınışı</a:t>
            </a:r>
            <a:endParaRPr lang="bg-BG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4" name=""/>
          <p:cNvPicPr/>
          <p:nvPr/>
        </p:nvPicPr>
        <p:blipFill>
          <a:blip r:embed="rId1"/>
          <a:stretch/>
        </p:blipFill>
        <p:spPr>
          <a:xfrm>
            <a:off x="6120360" y="792000"/>
            <a:ext cx="3612600" cy="467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"/>
          <p:cNvSpPr/>
          <p:nvPr/>
        </p:nvSpPr>
        <p:spPr>
          <a:xfrm>
            <a:off x="504000" y="864000"/>
            <a:ext cx="5973120" cy="435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CD"/>
                </a:solidFill>
                <a:effectLst/>
                <a:uFillTx/>
                <a:latin typeface="Trebuchet MS"/>
                <a:ea typeface="DejaVu Sans"/>
              </a:rPr>
              <a:t>4. Tarihsel Arka Plan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Tunç Çağı boyunca (yaklaşık MÖ 2000–1200) Kenan bölgesinde Baal tapınışı yaygındı. İsrailliler, Kenan topraklarına girdiklerinde bu kültle karşılaştılar.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Arkeologlar Ugarit, Hazor ve Megiddo gibi şehirlerde kalıntılar buldu.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CD"/>
                </a:solidFill>
                <a:effectLst/>
                <a:uFillTx/>
                <a:latin typeface="Trebuchet MS"/>
                <a:ea typeface="DejaVu Sans"/>
              </a:rPr>
              <a:t>5. Baal’ın Özellikleri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Fırtına ve gök gürültüsü tanrısı olarak görülürdü.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Çoğu zaman elinde yıldırım veya mızrakla tasvir edilirdi.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Bereketin kaynağı kabul edildiği için tarım toplumları tarafından önemli sayılırdı.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Ölüm ve kuraklık güçlerine karşı savaşan bir tanrı olarak anlatılırdı.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"/>
          <p:cNvSpPr/>
          <p:nvPr/>
        </p:nvSpPr>
        <p:spPr>
          <a:xfrm>
            <a:off x="1440" y="70200"/>
            <a:ext cx="10076760" cy="396720"/>
          </a:xfrm>
          <a:prstGeom prst="rect">
            <a:avLst/>
          </a:prstGeom>
          <a:solidFill>
            <a:srgbClr val="66CDA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Özel konu: Baal ve Aşera tapınışı</a:t>
            </a:r>
            <a:endParaRPr lang="bg-BG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7" name=""/>
          <p:cNvPicPr/>
          <p:nvPr/>
        </p:nvPicPr>
        <p:blipFill>
          <a:blip r:embed="rId1"/>
          <a:stretch/>
        </p:blipFill>
        <p:spPr>
          <a:xfrm>
            <a:off x="7344000" y="825840"/>
            <a:ext cx="2518560" cy="4643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"/>
          <p:cNvSpPr/>
          <p:nvPr/>
        </p:nvSpPr>
        <p:spPr>
          <a:xfrm>
            <a:off x="504000" y="792000"/>
            <a:ext cx="4101120" cy="432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CD"/>
                </a:solidFill>
                <a:effectLst/>
                <a:uFillTx/>
                <a:latin typeface="Trebuchet MS"/>
                <a:ea typeface="DejaVu Sans"/>
              </a:rPr>
              <a:t>6. Aşera kim idi?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Başka adlar: Aştarot, Astarte, İştar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Kenan ve Fenike dünyasında tapınılan önemli bir tanrıçaydı.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Bereket, aşk, savaş ve doğurganlık ile ilişkilendirilirdi.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Çoğu zaman Baal’ın eşi veya ona bağlı bir tanrıça olarak görülürdü.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Bazı bölgelerde </a:t>
            </a:r>
            <a:r>
              <a:rPr lang="bg-BG" sz="1800" b="0" i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İştar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ve </a:t>
            </a:r>
            <a:r>
              <a:rPr lang="bg-BG" sz="1800" b="0" i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Anat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gibi diğer Yakın Doğu tanrıçalarıyla benzer özellikler taşırdı.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Aşera kültü özellikle bereket ritüelleri ve tapınak ibadetleriyle bağlantılıydı.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9" name=""/>
          <p:cNvPicPr/>
          <p:nvPr/>
        </p:nvPicPr>
        <p:blipFill>
          <a:blip r:embed="rId1"/>
          <a:stretch/>
        </p:blipFill>
        <p:spPr>
          <a:xfrm>
            <a:off x="5472000" y="757080"/>
            <a:ext cx="2499480" cy="3764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0" name=""/>
          <p:cNvPicPr/>
          <p:nvPr/>
        </p:nvPicPr>
        <p:blipFill>
          <a:blip r:embed="rId2"/>
          <a:stretch/>
        </p:blipFill>
        <p:spPr>
          <a:xfrm>
            <a:off x="4824360" y="2808360"/>
            <a:ext cx="1508760" cy="2588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1" name=""/>
          <p:cNvPicPr/>
          <p:nvPr/>
        </p:nvPicPr>
        <p:blipFill>
          <a:blip r:embed="rId3"/>
          <a:stretch/>
        </p:blipFill>
        <p:spPr>
          <a:xfrm>
            <a:off x="7592040" y="3246840"/>
            <a:ext cx="1622520" cy="2150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2" name=""/>
          <p:cNvPicPr/>
          <p:nvPr/>
        </p:nvPicPr>
        <p:blipFill>
          <a:blip r:embed="rId4"/>
          <a:stretch/>
        </p:blipFill>
        <p:spPr>
          <a:xfrm>
            <a:off x="7676280" y="936000"/>
            <a:ext cx="2004840" cy="2013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3" name=""/>
          <p:cNvSpPr/>
          <p:nvPr/>
        </p:nvSpPr>
        <p:spPr>
          <a:xfrm>
            <a:off x="1440" y="70200"/>
            <a:ext cx="10076760" cy="396720"/>
          </a:xfrm>
          <a:prstGeom prst="rect">
            <a:avLst/>
          </a:prstGeom>
          <a:solidFill>
            <a:srgbClr val="66CDA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Özel konu: Baal ve Aşera tapınışı</a:t>
            </a:r>
            <a:endParaRPr lang="bg-BG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"/>
          <p:cNvSpPr/>
          <p:nvPr/>
        </p:nvSpPr>
        <p:spPr>
          <a:xfrm>
            <a:off x="432000" y="1116000"/>
            <a:ext cx="3885120" cy="362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CD"/>
                </a:solidFill>
                <a:effectLst/>
                <a:uFillTx/>
                <a:latin typeface="Trebuchet MS"/>
                <a:ea typeface="DejaVu Sans"/>
              </a:rPr>
              <a:t>7. Baal ve Aşera Tapınışı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Tapınaklarda ve yüksek tepelerde ibadet edilirdi.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Aşera çoğu defa bir ağacın gövdesi biçiminde tapılırdı. O yüzden EA'da sık sık "her yeşil ağacın altında" söz geçiyor.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1.Krallar 14:23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-  Ayrıca kendilerine her yüksek tepenin üstüne ve bol yapraklı her ağacın altına tapınma yerleri, dikili taşlar ve Aşera putları yaptılar. 7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"/>
          <p:cNvSpPr/>
          <p:nvPr/>
        </p:nvSpPr>
        <p:spPr>
          <a:xfrm>
            <a:off x="1440" y="70200"/>
            <a:ext cx="10076760" cy="396720"/>
          </a:xfrm>
          <a:prstGeom prst="rect">
            <a:avLst/>
          </a:prstGeom>
          <a:solidFill>
            <a:srgbClr val="66CDA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Özel konu: Baal ve Aşera tapınışı</a:t>
            </a:r>
            <a:endParaRPr lang="bg-BG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56" name=""/>
          <p:cNvPicPr/>
          <p:nvPr/>
        </p:nvPicPr>
        <p:blipFill>
          <a:blip r:embed="rId1"/>
          <a:stretch/>
        </p:blipFill>
        <p:spPr>
          <a:xfrm>
            <a:off x="4680000" y="864000"/>
            <a:ext cx="4556880" cy="2921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7" name=""/>
          <p:cNvSpPr/>
          <p:nvPr/>
        </p:nvSpPr>
        <p:spPr>
          <a:xfrm>
            <a:off x="4356000" y="3933720"/>
            <a:ext cx="5325120" cy="153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Sunular, hayvan kurbanları ve adaklar yaygındı. Kimi yerde ve durumlarda insan kurbanları da verilirdi.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Ritüel danslar ve törensel uygulamalar. Onunla verimlilik sağlarmış.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"/>
          <p:cNvSpPr/>
          <p:nvPr/>
        </p:nvSpPr>
        <p:spPr>
          <a:xfrm>
            <a:off x="216000" y="684000"/>
            <a:ext cx="4533120" cy="211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CD"/>
                </a:solidFill>
                <a:effectLst/>
                <a:uFillTx/>
                <a:latin typeface="Trebuchet MS"/>
                <a:ea typeface="DejaVu Sans"/>
              </a:rPr>
              <a:t>7. Baal ve Aşera tapınışı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Göksel evlilik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: Baal (yağmur) ve Aşera (toprak) bir araya gelince ekinlere bereket gelirdi.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O yüzden yeryüzünde erkekler kutsal fahişelerle yattılar, tanrıları memnun etmek için. Çarpıcı bir örnek:  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59" name=""/>
          <p:cNvPicPr/>
          <p:nvPr/>
        </p:nvPicPr>
        <p:blipFill>
          <a:blip r:embed="rId1"/>
          <a:stretch/>
        </p:blipFill>
        <p:spPr>
          <a:xfrm>
            <a:off x="7056000" y="3024000"/>
            <a:ext cx="2661120" cy="241488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60" name=""/>
          <p:cNvGrpSpPr/>
          <p:nvPr/>
        </p:nvGrpSpPr>
        <p:grpSpPr>
          <a:xfrm>
            <a:off x="8136000" y="684000"/>
            <a:ext cx="1888200" cy="1797120"/>
            <a:chOff x="8136000" y="684000"/>
            <a:chExt cx="1888200" cy="1797120"/>
          </a:xfrm>
        </p:grpSpPr>
        <p:pic>
          <p:nvPicPr>
            <p:cNvPr id="161" name=""/>
            <p:cNvPicPr/>
            <p:nvPr/>
          </p:nvPicPr>
          <p:blipFill>
            <a:blip r:embed="rId2"/>
            <a:stretch/>
          </p:blipFill>
          <p:spPr>
            <a:xfrm>
              <a:off x="8136000" y="684000"/>
              <a:ext cx="1833120" cy="17971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62" name=""/>
            <p:cNvSpPr/>
            <p:nvPr/>
          </p:nvSpPr>
          <p:spPr>
            <a:xfrm>
              <a:off x="8136000" y="2142000"/>
              <a:ext cx="1888200" cy="3333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>
                <a:lnSpc>
                  <a:spcPct val="100000"/>
                </a:lnSpc>
              </a:pPr>
              <a:r>
                <a:rPr lang="bg-BG" sz="1600" b="1" u="none" strike="noStrike">
                  <a:solidFill>
                    <a:srgbClr val="FFFFFF"/>
                  </a:solidFill>
                  <a:effectLst/>
                  <a:uFillTx/>
                  <a:latin typeface="Arial"/>
                  <a:ea typeface="DejaVu Sans"/>
                </a:rPr>
                <a:t>Yahuda ve Tamar</a:t>
              </a:r>
              <a:endParaRPr lang="bg-BG" sz="1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63" name=""/>
          <p:cNvSpPr/>
          <p:nvPr/>
        </p:nvSpPr>
        <p:spPr>
          <a:xfrm>
            <a:off x="1440" y="70200"/>
            <a:ext cx="10076760" cy="396720"/>
          </a:xfrm>
          <a:prstGeom prst="rect">
            <a:avLst/>
          </a:prstGeom>
          <a:solidFill>
            <a:srgbClr val="66CDA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Özel konu: Baal ve Aşera tapınışı</a:t>
            </a:r>
            <a:endParaRPr lang="bg-BG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4" name=""/>
          <p:cNvPicPr/>
          <p:nvPr/>
        </p:nvPicPr>
        <p:blipFill>
          <a:blip r:embed="rId3"/>
          <a:stretch/>
        </p:blipFill>
        <p:spPr>
          <a:xfrm>
            <a:off x="4917600" y="648000"/>
            <a:ext cx="3071520" cy="3071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5" name=""/>
          <p:cNvSpPr/>
          <p:nvPr/>
        </p:nvSpPr>
        <p:spPr>
          <a:xfrm>
            <a:off x="4104000" y="3421080"/>
            <a:ext cx="2733120" cy="2072880"/>
          </a:xfrm>
          <a:prstGeom prst="rect">
            <a:avLst/>
          </a:prstGeom>
          <a:solidFill>
            <a:srgbClr val="FFFF3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108000" anchor="t">
            <a:spAutoFit/>
          </a:bodyPr>
          <a:p>
            <a:pPr>
              <a:lnSpc>
                <a:spcPct val="100000"/>
              </a:lnSpc>
              <a:spcBef>
                <a:spcPts val="1134"/>
              </a:spcBef>
            </a:pPr>
            <a:r>
              <a:rPr lang="bg-BG" sz="1800" b="1" u="none" strike="noStrike">
                <a:solidFill>
                  <a:srgbClr val="0000CD"/>
                </a:solidFill>
                <a:effectLst/>
                <a:uFillTx/>
                <a:latin typeface="Trebuchet MS"/>
                <a:ea typeface="DejaVu Sans"/>
              </a:rPr>
              <a:t>Amos 2:8 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Her sunağın yanına,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Rehin alınan giysilerin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üzerine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uzanır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,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Tanrılarının Tapınağı'nda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Ceza karşılığı alınan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283"/>
              </a:spcAf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şarabı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içerler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"/>
          <p:cNvSpPr/>
          <p:nvPr/>
        </p:nvSpPr>
        <p:spPr>
          <a:xfrm>
            <a:off x="432000" y="3003120"/>
            <a:ext cx="3345120" cy="228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Çıkış  22:26-27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"Komşunuzun abasını rehin alırsanız, gün batmadan geri vereceksiniz. Çünkü tek örtüsü abasıdır, ancak onunla örtünebilir. Onsuz nasıl yatar? Bana feryat ederse işiteceğim, çünkü ben iyilikseverim."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3" dur="indefinite" restart="never" nodeType="tmRoot">
          <p:childTnLst>
            <p:seq>
              <p:cTn id="34" dur="indefinite" nodeType="mainSeq">
                <p:childTnLst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"/>
          <p:cNvSpPr/>
          <p:nvPr/>
        </p:nvSpPr>
        <p:spPr>
          <a:xfrm>
            <a:off x="216000" y="756000"/>
            <a:ext cx="4893480" cy="200988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2:14-15  -  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Bunun üzerine RAB İsrail'e öfke-lendi. Onları, her şeylerini alan yağmacıların eline teslim etti; artık karşı koyamadıkları çevredeki düşmanlarının kölesi yaptı. 15  RAB söylediği ve ant içtiği gibi, onlara karşı olduğundan, savaşa her gittiklerinde yenilgiye uğradılar. Büyük sıkıntı içindeydiler.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"/>
          <p:cNvSpPr/>
          <p:nvPr/>
        </p:nvSpPr>
        <p:spPr>
          <a:xfrm>
            <a:off x="1440" y="24480"/>
            <a:ext cx="10076760" cy="488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28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Giriş: İsrail'in suçu</a:t>
            </a:r>
            <a:r>
              <a:rPr lang="bg-BG" sz="32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  </a:t>
            </a: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(1:1 - 3:6)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"/>
          <p:cNvSpPr/>
          <p:nvPr/>
        </p:nvSpPr>
        <p:spPr>
          <a:xfrm>
            <a:off x="5256000" y="864000"/>
            <a:ext cx="4713120" cy="455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CD"/>
                </a:solidFill>
                <a:effectLst/>
                <a:uFillTx/>
                <a:latin typeface="Trebuchet MS"/>
                <a:ea typeface="DejaVu Sans"/>
              </a:rPr>
              <a:t>Yağmacılar: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bütün sene boşuna çalıştın, emeğinin karşılığını alamıyorsun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Yasa 28:29-30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-  Yaptığınız her şeyde başarısız olacak, sürekli sıkıştırılacak,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yağmalanacaksınız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. Sizi kurtaran olmayacak.  30  "Bir kızla nişanlanacaksınız, ama başka biri onunla yatacak. Ev yapacak ama içinde oturmayacaksınız. Bağ dikecek ama üzümünü toplamayacaksınız.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CD"/>
                </a:solidFill>
                <a:effectLst/>
                <a:uFillTx/>
                <a:latin typeface="Trebuchet MS"/>
                <a:ea typeface="DejaVu Sans"/>
              </a:rPr>
              <a:t>Kölelik: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Yasa 28:47-48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-  Madem bolluk zamanında Tanrınız RAB'be sevinçle, hoşnutlukla kulluk etmediniz, 48  RAB'bin üzerinize göndere-ceği düşmanlara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kölelik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edeceksiniz. 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0" name=""/>
          <p:cNvPicPr/>
          <p:nvPr/>
        </p:nvPicPr>
        <p:blipFill>
          <a:blip r:embed="rId1"/>
          <a:stretch/>
        </p:blipFill>
        <p:spPr>
          <a:xfrm>
            <a:off x="576000" y="2880000"/>
            <a:ext cx="4030920" cy="2589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"/>
          <p:cNvSpPr/>
          <p:nvPr/>
        </p:nvSpPr>
        <p:spPr>
          <a:xfrm>
            <a:off x="396000" y="792000"/>
            <a:ext cx="4245480" cy="393012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2:16-18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16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Sonra RAB onları yağmacıların elinden kurtaran Hakim çıkardı.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17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Ama Hakimi de dinlemediler. RAB'be vefasızlık ederek başka ilahlara taptılar. RAB'bin buyruklarını yerine getiren ataları gibi davranmadılar, onların izlediği yoldan çabucak saptılar.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18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RAB onlar için ne zaman bir hakim çıkardıysa, onunla birlikte oldu; hakim yaşadığı sürece onları düşmanlarının elinden kurtardı. Baskı ve zulüm altında inledikleri zaman RAB onlara acıyordu.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"/>
          <p:cNvSpPr/>
          <p:nvPr/>
        </p:nvSpPr>
        <p:spPr>
          <a:xfrm>
            <a:off x="1440" y="24480"/>
            <a:ext cx="10076760" cy="488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28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Giriş: İsrail'in suçu</a:t>
            </a:r>
            <a:r>
              <a:rPr lang="bg-BG" sz="32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  </a:t>
            </a: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(1:1 - 3:6)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73" name=""/>
          <p:cNvGrpSpPr/>
          <p:nvPr/>
        </p:nvGrpSpPr>
        <p:grpSpPr>
          <a:xfrm>
            <a:off x="4916160" y="864000"/>
            <a:ext cx="4909320" cy="2238480"/>
            <a:chOff x="4916160" y="864000"/>
            <a:chExt cx="4909320" cy="2238480"/>
          </a:xfrm>
        </p:grpSpPr>
        <p:pic>
          <p:nvPicPr>
            <p:cNvPr id="174" name=""/>
            <p:cNvPicPr/>
            <p:nvPr/>
          </p:nvPicPr>
          <p:blipFill>
            <a:blip r:embed="rId1"/>
            <a:stretch/>
          </p:blipFill>
          <p:spPr>
            <a:xfrm>
              <a:off x="4916160" y="864000"/>
              <a:ext cx="4909320" cy="22384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75" name=""/>
            <p:cNvSpPr/>
            <p:nvPr/>
          </p:nvSpPr>
          <p:spPr>
            <a:xfrm>
              <a:off x="5309640" y="2592000"/>
              <a:ext cx="4127760" cy="394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t">
              <a:spAutoFit/>
            </a:bodyPr>
            <a:p>
              <a:pPr>
                <a:lnSpc>
                  <a:spcPct val="100000"/>
                </a:lnSpc>
              </a:pPr>
              <a:r>
                <a:rPr lang="bg-BG" sz="2000" b="1" u="none" strike="noStrike">
                  <a:solidFill>
                    <a:srgbClr val="FFFF00"/>
                  </a:solidFill>
                  <a:effectLst/>
                  <a:uFillTx/>
                  <a:latin typeface="Georgia"/>
                  <a:ea typeface="DejaVu Sans"/>
                </a:rPr>
                <a:t>Günah ve Tövbe kısır döngüsü</a:t>
              </a:r>
              <a:endPara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"/>
          <p:cNvSpPr/>
          <p:nvPr/>
        </p:nvSpPr>
        <p:spPr>
          <a:xfrm>
            <a:off x="360000" y="828000"/>
            <a:ext cx="4389480" cy="447876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2:19-23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19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Ne var ki, Hakim ölür ölmez yine başka ilahlara bağlanıyor, onlara kulluk edip tapıyorlardı. Bu yolda atalarından beter oldular. Yaptıkları kötülüklerden ve inatçılıktan vazgeçmediler. 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20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RAB bu yüzden İsrail'e öfkelenerek şöyle dedi: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i="1" u="none" strike="noStrike">
                <a:solidFill>
                  <a:srgbClr val="00008B"/>
                </a:solidFill>
                <a:effectLst/>
                <a:uFillTx/>
                <a:latin typeface="Trebuchet MS"/>
                <a:ea typeface="DejaVu Sans"/>
              </a:rPr>
              <a:t>"Madem bu ulus atalarının uymasını buyurduğum antlaşmayı bozdu ve sözümü dinlemedi, </a:t>
            </a:r>
            <a:r>
              <a:rPr lang="bg-BG" sz="1400" b="0" i="1" u="none" strike="noStrike">
                <a:solidFill>
                  <a:srgbClr val="00008B"/>
                </a:solidFill>
                <a:effectLst/>
                <a:uFillTx/>
                <a:latin typeface="Trebuchet MS"/>
                <a:ea typeface="DejaVu Sans"/>
              </a:rPr>
              <a:t>21</a:t>
            </a:r>
            <a:r>
              <a:rPr lang="bg-BG" sz="1800" b="0" i="1" u="none" strike="noStrike">
                <a:solidFill>
                  <a:srgbClr val="00008B"/>
                </a:solidFill>
                <a:effectLst/>
                <a:uFillTx/>
                <a:latin typeface="Trebuchet MS"/>
                <a:ea typeface="DejaVu Sans"/>
              </a:rPr>
              <a:t>  ben de Yeşu öldüğünde bu topraklarda bıraktığı ulusların hiçbirini artık önlerinden </a:t>
            </a:r>
            <a:r>
              <a:rPr lang="bg-BG" sz="1800" b="0" i="1" u="sng" strike="noStrike">
                <a:solidFill>
                  <a:srgbClr val="00008B"/>
                </a:solidFill>
                <a:effectLst/>
                <a:uFillTx/>
                <a:latin typeface="Trebuchet MS"/>
                <a:ea typeface="DejaVu Sans"/>
              </a:rPr>
              <a:t>kovmayacağım</a:t>
            </a:r>
            <a:r>
              <a:rPr lang="bg-BG" sz="1800" b="0" i="1" u="none" strike="noStrike">
                <a:solidFill>
                  <a:srgbClr val="00008B"/>
                </a:solidFill>
                <a:effectLst/>
                <a:uFillTx/>
                <a:latin typeface="Trebuchet MS"/>
                <a:ea typeface="DejaVu Sans"/>
              </a:rPr>
              <a:t>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i="1" u="none" strike="noStrike">
                <a:solidFill>
                  <a:srgbClr val="00008B"/>
                </a:solidFill>
                <a:effectLst/>
                <a:uFillTx/>
                <a:latin typeface="Trebuchet MS"/>
                <a:ea typeface="DejaVu Sans"/>
              </a:rPr>
              <a:t>22</a:t>
            </a:r>
            <a:r>
              <a:rPr lang="bg-BG" sz="1800" b="0" i="1" u="none" strike="noStrike">
                <a:solidFill>
                  <a:srgbClr val="00008B"/>
                </a:solidFill>
                <a:effectLst/>
                <a:uFillTx/>
                <a:latin typeface="Trebuchet MS"/>
                <a:ea typeface="DejaVu Sans"/>
              </a:rPr>
              <a:t>  Ataları gibi özenle RAB'bin yolundan gidip gitmeyeceklerini görmek için onları bu uluslarla </a:t>
            </a:r>
            <a:r>
              <a:rPr lang="bg-BG" sz="1800" b="0" i="1" u="sng" strike="noStrike">
                <a:solidFill>
                  <a:srgbClr val="00008B"/>
                </a:solidFill>
                <a:effectLst/>
                <a:uFillTx/>
                <a:latin typeface="Trebuchet MS"/>
                <a:ea typeface="DejaVu Sans"/>
              </a:rPr>
              <a:t>sınayacağım</a:t>
            </a:r>
            <a:r>
              <a:rPr lang="bg-BG" sz="1800" b="0" i="1" u="none" strike="noStrike">
                <a:solidFill>
                  <a:srgbClr val="00008B"/>
                </a:solidFill>
                <a:effectLst/>
                <a:uFillTx/>
                <a:latin typeface="Trebuchet MS"/>
                <a:ea typeface="DejaVu Sans"/>
              </a:rPr>
              <a:t>."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"/>
          <p:cNvSpPr/>
          <p:nvPr/>
        </p:nvSpPr>
        <p:spPr>
          <a:xfrm>
            <a:off x="1440" y="24480"/>
            <a:ext cx="10076760" cy="488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28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Giriş: İsrail'in suçu</a:t>
            </a:r>
            <a:r>
              <a:rPr lang="bg-BG" sz="32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  </a:t>
            </a: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(1:1 - 3:6)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78" name=""/>
          <p:cNvGrpSpPr/>
          <p:nvPr/>
        </p:nvGrpSpPr>
        <p:grpSpPr>
          <a:xfrm>
            <a:off x="4916160" y="864360"/>
            <a:ext cx="4909320" cy="2238480"/>
            <a:chOff x="4916160" y="864360"/>
            <a:chExt cx="4909320" cy="2238480"/>
          </a:xfrm>
        </p:grpSpPr>
        <p:pic>
          <p:nvPicPr>
            <p:cNvPr id="179" name=""/>
            <p:cNvPicPr/>
            <p:nvPr/>
          </p:nvPicPr>
          <p:blipFill>
            <a:blip r:embed="rId1"/>
            <a:stretch/>
          </p:blipFill>
          <p:spPr>
            <a:xfrm>
              <a:off x="4916160" y="864360"/>
              <a:ext cx="4909320" cy="22384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80" name=""/>
            <p:cNvSpPr/>
            <p:nvPr/>
          </p:nvSpPr>
          <p:spPr>
            <a:xfrm>
              <a:off x="5309640" y="2592360"/>
              <a:ext cx="4127760" cy="394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t">
              <a:spAutoFit/>
            </a:bodyPr>
            <a:p>
              <a:pPr>
                <a:lnSpc>
                  <a:spcPct val="100000"/>
                </a:lnSpc>
              </a:pPr>
              <a:r>
                <a:rPr lang="bg-BG" sz="2000" b="1" u="none" strike="noStrike">
                  <a:solidFill>
                    <a:srgbClr val="FFFF00"/>
                  </a:solidFill>
                  <a:effectLst/>
                  <a:uFillTx/>
                  <a:latin typeface="Georgia"/>
                  <a:ea typeface="DejaVu Sans"/>
                </a:rPr>
                <a:t>Günah ve Tövbe kısır döngüsü</a:t>
              </a:r>
              <a:endPara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81" name=""/>
          <p:cNvSpPr/>
          <p:nvPr/>
        </p:nvSpPr>
        <p:spPr>
          <a:xfrm>
            <a:off x="5184000" y="3275280"/>
            <a:ext cx="4389480" cy="91260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23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RAB o ulusları hemen kovmamış, Yeşu'nun eline teslim etmeyerek ülkelerinde kalmalarına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izin vermişti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"/>
          <p:cNvPicPr/>
          <p:nvPr/>
        </p:nvPicPr>
        <p:blipFill>
          <a:blip r:embed="rId1"/>
          <a:stretch/>
        </p:blipFill>
        <p:spPr>
          <a:xfrm>
            <a:off x="6588720" y="424080"/>
            <a:ext cx="3488760" cy="5234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3" name=""/>
          <p:cNvSpPr/>
          <p:nvPr/>
        </p:nvSpPr>
        <p:spPr>
          <a:xfrm>
            <a:off x="-3600" y="555480"/>
            <a:ext cx="3240720" cy="475380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3:1-3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  Kenan'daki savaşların hiçbirine katılmamış olan İsrailliler'i sınamak ve hiç savaş deneyimi olmayan yeni kuşaklara savaş eğitimi vermek için RAB'bin dokunmadığı uluslar şunlardır: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beş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Filist Beyliği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bütün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Kenanlılar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Saydalılar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Baal-Hermon Dağı'ndan Levo-Hamat'a kadar uzanan Lübnan dağlarında yaşayan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Hivliler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84" name=""/>
          <p:cNvPicPr/>
          <p:nvPr/>
        </p:nvPicPr>
        <p:blipFill>
          <a:blip r:embed="rId2"/>
          <a:stretch/>
        </p:blipFill>
        <p:spPr>
          <a:xfrm>
            <a:off x="3358800" y="3672000"/>
            <a:ext cx="3299040" cy="1914840"/>
          </a:xfrm>
          <a:prstGeom prst="rect">
            <a:avLst/>
          </a:prstGeom>
          <a:noFill/>
          <a:ln w="19080">
            <a:solidFill>
              <a:srgbClr val="FFFFFF"/>
            </a:solidFill>
            <a:round/>
          </a:ln>
        </p:spPr>
      </p:pic>
      <p:grpSp>
        <p:nvGrpSpPr>
          <p:cNvPr id="185" name=""/>
          <p:cNvGrpSpPr/>
          <p:nvPr/>
        </p:nvGrpSpPr>
        <p:grpSpPr>
          <a:xfrm>
            <a:off x="5004000" y="684000"/>
            <a:ext cx="2930760" cy="1941120"/>
            <a:chOff x="5004000" y="684000"/>
            <a:chExt cx="2930760" cy="1941120"/>
          </a:xfrm>
        </p:grpSpPr>
        <p:pic>
          <p:nvPicPr>
            <p:cNvPr id="186" name=""/>
            <p:cNvPicPr/>
            <p:nvPr/>
          </p:nvPicPr>
          <p:blipFill>
            <a:blip r:embed="rId3"/>
            <a:stretch/>
          </p:blipFill>
          <p:spPr>
            <a:xfrm>
              <a:off x="5004000" y="684000"/>
              <a:ext cx="2930760" cy="1941120"/>
            </a:xfrm>
            <a:prstGeom prst="rect">
              <a:avLst/>
            </a:prstGeom>
            <a:noFill/>
            <a:ln w="19080">
              <a:solidFill>
                <a:srgbClr val="FFFFFF"/>
              </a:solidFill>
              <a:round/>
            </a:ln>
          </p:spPr>
        </p:pic>
        <p:sp>
          <p:nvSpPr>
            <p:cNvPr id="187" name=""/>
            <p:cNvSpPr/>
            <p:nvPr/>
          </p:nvSpPr>
          <p:spPr>
            <a:xfrm>
              <a:off x="5040000" y="720000"/>
              <a:ext cx="1941120" cy="63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>
                <a:lnSpc>
                  <a:spcPct val="100000"/>
                </a:lnSpc>
              </a:pPr>
              <a:r>
                <a:rPr lang="bg-BG" sz="1800" b="1" u="none" strike="noStrike">
                  <a:solidFill>
                    <a:srgbClr val="000000"/>
                  </a:solidFill>
                  <a:effectLst/>
                  <a:uFillTx/>
                  <a:latin typeface="Georgia"/>
                  <a:ea typeface="DejaVu Sans"/>
                </a:rPr>
                <a:t>Sur ve Sayda</a:t>
              </a:r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bg-BG" sz="1800" b="1" u="none" strike="noStrike">
                  <a:solidFill>
                    <a:srgbClr val="000000"/>
                  </a:solidFill>
                  <a:effectLst/>
                  <a:uFillTx/>
                  <a:latin typeface="Georgia"/>
                  <a:ea typeface="DejaVu Sans"/>
                </a:rPr>
                <a:t>(Finike)</a:t>
              </a:r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188" name=""/>
          <p:cNvPicPr/>
          <p:nvPr/>
        </p:nvPicPr>
        <p:blipFill>
          <a:blip r:embed="rId4"/>
          <a:stretch/>
        </p:blipFill>
        <p:spPr>
          <a:xfrm>
            <a:off x="7855920" y="1224000"/>
            <a:ext cx="2270880" cy="1581120"/>
          </a:xfrm>
          <a:prstGeom prst="rect">
            <a:avLst/>
          </a:prstGeom>
          <a:noFill/>
          <a:ln w="19080">
            <a:solidFill>
              <a:srgbClr val="FFFFFF"/>
            </a:solidFill>
            <a:round/>
          </a:ln>
        </p:spPr>
      </p:pic>
      <p:sp>
        <p:nvSpPr>
          <p:cNvPr id="189" name=""/>
          <p:cNvSpPr/>
          <p:nvPr/>
        </p:nvSpPr>
        <p:spPr>
          <a:xfrm>
            <a:off x="8640000" y="1224000"/>
            <a:ext cx="1293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Georgia"/>
                <a:ea typeface="DejaVu Sans"/>
              </a:rPr>
              <a:t>Hivliler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"/>
          <p:cNvSpPr/>
          <p:nvPr/>
        </p:nvSpPr>
        <p:spPr>
          <a:xfrm rot="17863800">
            <a:off x="7256160" y="3630960"/>
            <a:ext cx="1964160" cy="363960"/>
          </a:xfrm>
          <a:prstGeom prst="rect">
            <a:avLst/>
          </a:prstGeom>
          <a:solidFill>
            <a:srgbClr val="FFE4B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pc="139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KENANLILAR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"/>
          <p:cNvSpPr/>
          <p:nvPr/>
        </p:nvSpPr>
        <p:spPr>
          <a:xfrm>
            <a:off x="1440" y="24480"/>
            <a:ext cx="10076760" cy="488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28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Giriş: İsrail'in suçu</a:t>
            </a:r>
            <a:r>
              <a:rPr lang="bg-BG" sz="32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  </a:t>
            </a: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(1:1 - 3:6)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"/>
          <p:cNvSpPr/>
          <p:nvPr/>
        </p:nvSpPr>
        <p:spPr>
          <a:xfrm>
            <a:off x="288000" y="720000"/>
            <a:ext cx="3669120" cy="447948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1:1-3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İsrailliler, Yeşu'nun ölümünden sonra RAB'be, "Bizim için Kenanlılar'la savaşmaya ilk kim gidecek?" diye sordular.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  RAB, "Yahuda oymağı gidecek" dedi, "Kenan ülkesini onun eline teslim ediyorum."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3  </a:t>
            </a:r>
            <a:r>
              <a:rPr lang="bg-BG" sz="1800" b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Yahuda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oğulları, kardeşleri </a:t>
            </a:r>
            <a:r>
              <a:rPr lang="bg-BG" sz="1800" b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Şimon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oğulları'na, "Kenanlılar'la savaşmak için payımıza düşen bölgeye bizimle birlikte gelin" dediler, "Sonra biz de payınıza düşen bölgeye sizinle geliriz." Böylece Şimonoğulları Yahudaoğulları'yla birlikte gitti.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5" name=""/>
          <p:cNvPicPr/>
          <p:nvPr/>
        </p:nvPicPr>
        <p:blipFill>
          <a:blip r:embed="rId1"/>
          <a:stretch/>
        </p:blipFill>
        <p:spPr>
          <a:xfrm>
            <a:off x="6264000" y="540360"/>
            <a:ext cx="3812760" cy="5137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" name=""/>
          <p:cNvSpPr/>
          <p:nvPr/>
        </p:nvSpPr>
        <p:spPr>
          <a:xfrm rot="2419200">
            <a:off x="6569280" y="3091680"/>
            <a:ext cx="1639080" cy="2728080"/>
          </a:xfrm>
          <a:prstGeom prst="ellipse">
            <a:avLst/>
          </a:prstGeom>
          <a:noFill/>
          <a:ln w="38160">
            <a:solidFill>
              <a:srgbClr val="0000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09080" tIns="64080" rIns="109080" bIns="6408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"/>
          <p:cNvSpPr/>
          <p:nvPr/>
        </p:nvSpPr>
        <p:spPr>
          <a:xfrm>
            <a:off x="1080" y="24120"/>
            <a:ext cx="10076760" cy="488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28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Giriş: İsrail'in suçu</a:t>
            </a:r>
            <a:r>
              <a:rPr lang="bg-BG" sz="32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  </a:t>
            </a: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(1:1 - 3:6)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"/>
          <p:cNvPicPr/>
          <p:nvPr/>
        </p:nvPicPr>
        <p:blipFill>
          <a:blip r:embed="rId1"/>
          <a:stretch/>
        </p:blipFill>
        <p:spPr>
          <a:xfrm>
            <a:off x="5436000" y="540360"/>
            <a:ext cx="4676760" cy="5126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3" name=""/>
          <p:cNvSpPr/>
          <p:nvPr/>
        </p:nvSpPr>
        <p:spPr>
          <a:xfrm rot="17863800">
            <a:off x="6356160" y="1975320"/>
            <a:ext cx="19641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pc="139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KENANLILAR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"/>
          <p:cNvSpPr/>
          <p:nvPr/>
        </p:nvSpPr>
        <p:spPr>
          <a:xfrm>
            <a:off x="360000" y="936000"/>
            <a:ext cx="4464720" cy="345420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3:4-6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4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RAB İsrailliler'i sınamak, Musa aracılığıyla atalarına verdiği buyrukları yerine getirip getirmeyeceklerini görmek için bu ulusları ülkelerinde bıraktı.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5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Böylece İsrailliler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Kenan - Hitit - Amor - Periz - Hiv - Yevus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halkları arasında yaşadılar.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6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Onlardan kız aldılar, kızlarını onların oğullarına verdiler ve onların ilahlarına taptılar.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"/>
          <p:cNvSpPr/>
          <p:nvPr/>
        </p:nvSpPr>
        <p:spPr>
          <a:xfrm>
            <a:off x="7308000" y="792000"/>
            <a:ext cx="1293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CD"/>
                </a:solidFill>
                <a:effectLst/>
                <a:uFillTx/>
                <a:latin typeface="Trebuchet MS"/>
                <a:ea typeface="DejaVu Sans"/>
              </a:rPr>
              <a:t>Hivliler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"/>
          <p:cNvSpPr/>
          <p:nvPr/>
        </p:nvSpPr>
        <p:spPr>
          <a:xfrm>
            <a:off x="6588000" y="3456000"/>
            <a:ext cx="1293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CD"/>
                </a:solidFill>
                <a:effectLst/>
                <a:uFillTx/>
                <a:latin typeface="Trebuchet MS"/>
                <a:ea typeface="DejaVu Sans"/>
              </a:rPr>
              <a:t>Yevuslular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"/>
          <p:cNvSpPr/>
          <p:nvPr/>
        </p:nvSpPr>
        <p:spPr>
          <a:xfrm rot="18525000">
            <a:off x="7853760" y="2597040"/>
            <a:ext cx="1293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CD"/>
                </a:solidFill>
                <a:effectLst/>
                <a:uFillTx/>
                <a:latin typeface="Trebuchet MS"/>
                <a:ea typeface="DejaVu Sans"/>
              </a:rPr>
              <a:t>Amorlular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"/>
          <p:cNvSpPr/>
          <p:nvPr/>
        </p:nvSpPr>
        <p:spPr>
          <a:xfrm rot="18525000">
            <a:off x="7745760" y="3965040"/>
            <a:ext cx="1293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CD"/>
                </a:solidFill>
                <a:effectLst/>
                <a:uFillTx/>
                <a:latin typeface="Trebuchet MS"/>
                <a:ea typeface="DejaVu Sans"/>
              </a:rPr>
              <a:t>Amorlular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"/>
          <p:cNvSpPr/>
          <p:nvPr/>
        </p:nvSpPr>
        <p:spPr>
          <a:xfrm rot="18525000">
            <a:off x="7889760" y="1481040"/>
            <a:ext cx="1293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CD"/>
                </a:solidFill>
                <a:effectLst/>
                <a:uFillTx/>
                <a:latin typeface="Trebuchet MS"/>
                <a:ea typeface="DejaVu Sans"/>
              </a:rPr>
              <a:t>Amorlular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"/>
          <p:cNvSpPr/>
          <p:nvPr/>
        </p:nvSpPr>
        <p:spPr>
          <a:xfrm>
            <a:off x="6768000" y="2088000"/>
            <a:ext cx="1293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CD"/>
                </a:solidFill>
                <a:effectLst/>
                <a:uFillTx/>
                <a:latin typeface="Trebuchet MS"/>
                <a:ea typeface="DejaVu Sans"/>
              </a:rPr>
              <a:t>Perizliler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"/>
          <p:cNvSpPr/>
          <p:nvPr/>
        </p:nvSpPr>
        <p:spPr>
          <a:xfrm>
            <a:off x="6480000" y="3960000"/>
            <a:ext cx="1293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CD"/>
                </a:solidFill>
                <a:effectLst/>
                <a:uFillTx/>
                <a:latin typeface="Trebuchet MS"/>
                <a:ea typeface="DejaVu Sans"/>
              </a:rPr>
              <a:t>Hititliler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2" name=""/>
          <p:cNvSpPr/>
          <p:nvPr/>
        </p:nvSpPr>
        <p:spPr>
          <a:xfrm>
            <a:off x="6696000" y="2952000"/>
            <a:ext cx="1293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CD"/>
                </a:solidFill>
                <a:effectLst/>
                <a:uFillTx/>
                <a:latin typeface="Trebuchet MS"/>
                <a:ea typeface="DejaVu Sans"/>
              </a:rPr>
              <a:t>Amorlular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"/>
          <p:cNvSpPr/>
          <p:nvPr/>
        </p:nvSpPr>
        <p:spPr>
          <a:xfrm>
            <a:off x="1440" y="24480"/>
            <a:ext cx="10076760" cy="488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28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Giriş: İsrail'in suçu</a:t>
            </a:r>
            <a:r>
              <a:rPr lang="bg-BG" sz="32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  </a:t>
            </a: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(1:1 - 3:6)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"/>
          <p:cNvSpPr/>
          <p:nvPr/>
        </p:nvSpPr>
        <p:spPr>
          <a:xfrm>
            <a:off x="1440" y="24480"/>
            <a:ext cx="10076760" cy="488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28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Giriş: İsrail'in suçu</a:t>
            </a:r>
            <a:r>
              <a:rPr lang="bg-BG" sz="32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  </a:t>
            </a: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(1:1 - 3:6)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"/>
          <p:cNvSpPr/>
          <p:nvPr/>
        </p:nvSpPr>
        <p:spPr>
          <a:xfrm>
            <a:off x="432000" y="1188000"/>
            <a:ext cx="4209480" cy="2265480"/>
          </a:xfrm>
          <a:prstGeom prst="rect">
            <a:avLst/>
          </a:prstGeom>
          <a:solidFill>
            <a:srgbClr val="FFA07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Kuran, Maide 5:5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Daha önce kendilerine kitap verilenlerden olan iffetli kadınlarla ... evlenmek ... size helâldir.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bg-BG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Kuran, Bakara 2:221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İman etmedikleri sürece Allah’a ortak koşan kadınlarla evlenmeyin.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6" name=""/>
          <p:cNvSpPr/>
          <p:nvPr/>
        </p:nvSpPr>
        <p:spPr>
          <a:xfrm>
            <a:off x="4932000" y="1188000"/>
            <a:ext cx="4713480" cy="2284200"/>
          </a:xfrm>
          <a:prstGeom prst="rect">
            <a:avLst/>
          </a:prstGeom>
          <a:solidFill>
            <a:srgbClr val="87CE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Yasa 7:3-4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Kız alıp vermeyeceksiniz. Kızlarınızı oğullarına vermeyeceksiniz; oğullarınıza da onlardan kız almayacaksınız.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4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Çünkü onlar oğullarınızı beni izlemekten saptıracak, başka ilahlara tapmalarına neden olacaklardır. O zaman RAB size öfkelenecek ve sizi çabucak yok edecek.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"/>
          <p:cNvSpPr/>
          <p:nvPr/>
        </p:nvSpPr>
        <p:spPr>
          <a:xfrm>
            <a:off x="1260000" y="792000"/>
            <a:ext cx="243936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400" b="1" u="none" strike="noStrike">
                <a:solidFill>
                  <a:srgbClr val="006400"/>
                </a:solidFill>
                <a:effectLst/>
                <a:uFillTx/>
                <a:latin typeface="Palatino Linotype"/>
                <a:ea typeface="DejaVu Sans"/>
              </a:rPr>
              <a:t>İnsan düşüncesi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8" name=""/>
          <p:cNvSpPr/>
          <p:nvPr/>
        </p:nvSpPr>
        <p:spPr>
          <a:xfrm>
            <a:off x="6084000" y="792000"/>
            <a:ext cx="240300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400" b="1" u="none" strike="noStrike">
                <a:solidFill>
                  <a:srgbClr val="006400"/>
                </a:solidFill>
                <a:effectLst/>
                <a:uFillTx/>
                <a:latin typeface="Palatino Linotype"/>
                <a:ea typeface="DejaVu Sans"/>
              </a:rPr>
              <a:t>Ruhsal düşünce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"/>
          <p:cNvSpPr/>
          <p:nvPr/>
        </p:nvSpPr>
        <p:spPr>
          <a:xfrm>
            <a:off x="324000" y="3637800"/>
            <a:ext cx="24814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i="1" u="none" strike="noStrike">
                <a:solidFill>
                  <a:srgbClr val="2F4F4F"/>
                </a:solidFill>
                <a:effectLst/>
                <a:uFillTx/>
                <a:latin typeface="Arial"/>
                <a:ea typeface="DejaVu Sans"/>
              </a:rPr>
              <a:t>"Gelin bizim haneye geldi mi, o bize uyacak. Biz onu imanlı yapacaz."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"/>
          <p:cNvSpPr/>
          <p:nvPr/>
        </p:nvSpPr>
        <p:spPr>
          <a:xfrm>
            <a:off x="7452000" y="3672000"/>
            <a:ext cx="2157480" cy="146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i="1" u="none" strike="noStrike">
                <a:solidFill>
                  <a:srgbClr val="2F4F4F"/>
                </a:solidFill>
                <a:effectLst/>
                <a:uFillTx/>
                <a:latin typeface="Arial"/>
                <a:ea typeface="DejaVu Sans"/>
              </a:rPr>
              <a:t>"İmansız taraf, erkek olsun kız olsun, imanlı tarafı hep aşağı çekecek."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11" name=""/>
          <p:cNvPicPr/>
          <p:nvPr/>
        </p:nvPicPr>
        <p:blipFill>
          <a:blip r:embed="rId1"/>
          <a:stretch/>
        </p:blipFill>
        <p:spPr>
          <a:xfrm>
            <a:off x="5256000" y="3600000"/>
            <a:ext cx="1941480" cy="1941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2" name=""/>
          <p:cNvPicPr/>
          <p:nvPr/>
        </p:nvPicPr>
        <p:blipFill>
          <a:blip r:embed="rId2"/>
          <a:stretch/>
        </p:blipFill>
        <p:spPr>
          <a:xfrm>
            <a:off x="3132000" y="3600000"/>
            <a:ext cx="1941480" cy="1941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9" dur="indefinite" restart="never" nodeType="tmRoot">
          <p:childTnLst>
            <p:seq>
              <p:cTn id="40" dur="indefinite" nodeType="mainSeq">
                <p:childTnLst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"/>
          <p:cNvSpPr/>
          <p:nvPr/>
        </p:nvSpPr>
        <p:spPr>
          <a:xfrm>
            <a:off x="288000" y="828000"/>
            <a:ext cx="4677120" cy="447876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1:4-7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4  </a:t>
            </a:r>
            <a:r>
              <a:rPr lang="bg-BG" sz="1800" b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Yahuda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oğulları saldırıya geçti. RAB Kenanlılar'la Perizliler'i ellerine teslim etti. Bezek'te onlardan on bin kişiyi öldürdüler.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5  Adoni-Bezek'le orada karşılaşıp savaşa tutuştular, Kenanlılar'la Perizliler'i yenilgiye uğrattılar.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6  Adoni-Bezek kaçtı, ama peşine düşüp onu yakaladılar; elleriyle ayaklarının başparmaklarını kestiler. 7  O zaman Adoni-Bezek şöyle dedi:</a:t>
            </a:r>
            <a:r>
              <a:rPr lang="bg-BG" sz="1800" b="0" i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"Elleriyle ayaklarının başparmakları kesilmiş yetmiş kral, soframdan düşen kırıntıları toplayıp yerdi. Tanrı bana onlara yaptıklarımın karşılığını veriyor."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Adoni-Bezek'i Yeruşalim'e götürdüler; orada öldü.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9" name=""/>
          <p:cNvPicPr/>
          <p:nvPr/>
        </p:nvPicPr>
        <p:blipFill>
          <a:blip r:embed="rId1"/>
          <a:stretch/>
        </p:blipFill>
        <p:spPr>
          <a:xfrm>
            <a:off x="5544000" y="936000"/>
            <a:ext cx="4105080" cy="2847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" name=""/>
          <p:cNvSpPr/>
          <p:nvPr/>
        </p:nvSpPr>
        <p:spPr>
          <a:xfrm>
            <a:off x="5400000" y="3960000"/>
            <a:ext cx="4029120" cy="133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Bezek - herhalde Yeruşalim'e yakın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Adoni-Bezek - parmakları kestiler, bir daha bir silah tutmasın diye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"göze göz, dişe diş" cezası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"/>
          <p:cNvSpPr/>
          <p:nvPr/>
        </p:nvSpPr>
        <p:spPr>
          <a:xfrm>
            <a:off x="1080" y="24120"/>
            <a:ext cx="10076760" cy="488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28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Giriş: İsrail'in suçu</a:t>
            </a:r>
            <a:r>
              <a:rPr lang="bg-BG" sz="32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  </a:t>
            </a: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(1:1 - 3:6)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"/>
          <p:cNvSpPr/>
          <p:nvPr/>
        </p:nvSpPr>
        <p:spPr>
          <a:xfrm>
            <a:off x="288000" y="828000"/>
            <a:ext cx="3669120" cy="447876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1:8-11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8  </a:t>
            </a:r>
            <a:r>
              <a:rPr lang="bg-BG" sz="1800" b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Yahuda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oğulları Yeruşalim'e saldırıp kenti aldılar; halkı kılıçtan geçirerek kenti ateşe verdiler.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9  Sonra dağlık bölgede, Negev'de ve Şefela'da yaşayan Kenanlılar'la savaşmak üzere güneye yöneldiler.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10  Eski adı </a:t>
            </a:r>
            <a:r>
              <a:rPr lang="bg-BG" sz="1800" b="0" i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Kiryat-Arba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olan </a:t>
            </a: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Hevron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'da yaşayan Kenanlılar'ın üzerine yürüyerek Şeşay, Ahiman ve Talmay'ı yenilgiye uğrattılar.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11  Oradan eski adı </a:t>
            </a:r>
            <a:r>
              <a:rPr lang="bg-BG" sz="1800" b="0" i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Kiryat-Sefer</a:t>
            </a:r>
            <a:r>
              <a:rPr lang="bg-BG" sz="1800" b="0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olan </a:t>
            </a: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Devir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Kenti halkının üzerine yürüdüler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3" name=""/>
          <p:cNvPicPr/>
          <p:nvPr/>
        </p:nvPicPr>
        <p:blipFill>
          <a:blip r:embed="rId1"/>
          <a:stretch/>
        </p:blipFill>
        <p:spPr>
          <a:xfrm>
            <a:off x="4392000" y="720000"/>
            <a:ext cx="5037120" cy="4647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" name=""/>
          <p:cNvSpPr/>
          <p:nvPr/>
        </p:nvSpPr>
        <p:spPr>
          <a:xfrm>
            <a:off x="7056000" y="2520000"/>
            <a:ext cx="789120" cy="285120"/>
          </a:xfrm>
          <a:prstGeom prst="ellipse">
            <a:avLst/>
          </a:pr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09080" tIns="64080" rIns="109080" bIns="6408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"/>
          <p:cNvSpPr/>
          <p:nvPr/>
        </p:nvSpPr>
        <p:spPr>
          <a:xfrm>
            <a:off x="6696000" y="3348000"/>
            <a:ext cx="645120" cy="249120"/>
          </a:xfrm>
          <a:prstGeom prst="ellipse">
            <a:avLst/>
          </a:pr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09080" tIns="64080" rIns="109080" bIns="6408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"/>
          <p:cNvSpPr/>
          <p:nvPr/>
        </p:nvSpPr>
        <p:spPr>
          <a:xfrm>
            <a:off x="5544000" y="3512880"/>
            <a:ext cx="96912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100" b="1" u="none" strike="noStrike">
                <a:solidFill>
                  <a:srgbClr val="0000CD"/>
                </a:solidFill>
                <a:effectLst/>
                <a:uFillTx/>
                <a:latin typeface="Trebuchet MS"/>
                <a:ea typeface="DejaVu Sans"/>
              </a:rPr>
              <a:t>Kiryat-Sefer</a:t>
            </a:r>
            <a:endParaRPr lang="bg-BG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"/>
          <p:cNvSpPr/>
          <p:nvPr/>
        </p:nvSpPr>
        <p:spPr>
          <a:xfrm>
            <a:off x="6444000" y="3636000"/>
            <a:ext cx="69120" cy="69120"/>
          </a:xfrm>
          <a:prstGeom prst="ellipse">
            <a:avLst/>
          </a:prstGeom>
          <a:solidFill>
            <a:srgbClr val="000000">
              <a:alpha val="90000"/>
            </a:srgbClr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34560" tIns="6120" rIns="34560" bIns="6120" anchor="ctr">
            <a:noAutofit/>
          </a:bodyPr>
          <a:p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" name=""/>
          <p:cNvSpPr/>
          <p:nvPr/>
        </p:nvSpPr>
        <p:spPr>
          <a:xfrm>
            <a:off x="5508000" y="3492000"/>
            <a:ext cx="1113120" cy="285120"/>
          </a:xfrm>
          <a:prstGeom prst="ellipse">
            <a:avLst/>
          </a:pr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09080" tIns="64080" rIns="109080" bIns="6408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"/>
          <p:cNvSpPr/>
          <p:nvPr/>
        </p:nvSpPr>
        <p:spPr>
          <a:xfrm>
            <a:off x="1080" y="24120"/>
            <a:ext cx="10076760" cy="488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28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Giriş: İsrail'in suçu</a:t>
            </a:r>
            <a:r>
              <a:rPr lang="bg-BG" sz="32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  </a:t>
            </a: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(1:1 - 3:6)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"/>
          <p:cNvSpPr/>
          <p:nvPr/>
        </p:nvSpPr>
        <p:spPr>
          <a:xfrm>
            <a:off x="216000" y="864000"/>
            <a:ext cx="4317120" cy="447876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1:12-15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12  </a:t>
            </a:r>
            <a:r>
              <a:rPr lang="bg-BG" sz="1800" b="0" i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Kalev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, "</a:t>
            </a:r>
            <a:r>
              <a:rPr lang="bg-BG" sz="1800" b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Kiryat-Sefer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halkını yenip orayı ele geçirene kızım </a:t>
            </a:r>
            <a:r>
              <a:rPr lang="bg-BG" sz="1800" b="0" i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Aksa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'yı eş olarak vereceğim" dedi.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13  Kenti Kalev'in küçük kardeşi Kenaz'ın oğlu </a:t>
            </a:r>
            <a:r>
              <a:rPr lang="bg-BG" sz="1800" b="0" i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Otniel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ele geçirdi. Bunun üzerine Kalev kızı </a:t>
            </a:r>
            <a:r>
              <a:rPr lang="bg-BG" sz="1800" b="0" i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Aksa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'yı ona eş olarak verdi.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14  Kız Otniel'in yanına varınca, onu babasından bir tarla istemeye zorladı. Kalev, eşeğinden inen kızına, "Bir isteğin mi var?" diye sordu.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15  Kız, "Bana bir armağan ver" dedi, "Madem Negev'deki toprakları bana verdin, su kaynaklarını da ver." Böylece Kalev yukarı ve aşağı su kaynaklarını ona verdi.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4788000" y="864000"/>
            <a:ext cx="5037120" cy="3452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" name=""/>
          <p:cNvSpPr/>
          <p:nvPr/>
        </p:nvSpPr>
        <p:spPr>
          <a:xfrm>
            <a:off x="5904000" y="1892880"/>
            <a:ext cx="96912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100" b="1" u="none" strike="noStrike">
                <a:solidFill>
                  <a:srgbClr val="0000CD"/>
                </a:solidFill>
                <a:effectLst/>
                <a:uFillTx/>
                <a:latin typeface="Trebuchet MS"/>
                <a:ea typeface="DejaVu Sans"/>
              </a:rPr>
              <a:t>Kiryat-Sefer</a:t>
            </a:r>
            <a:endParaRPr lang="bg-BG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"/>
          <p:cNvSpPr/>
          <p:nvPr/>
        </p:nvSpPr>
        <p:spPr>
          <a:xfrm>
            <a:off x="6804000" y="2016000"/>
            <a:ext cx="69120" cy="69120"/>
          </a:xfrm>
          <a:prstGeom prst="ellipse">
            <a:avLst/>
          </a:prstGeom>
          <a:solidFill>
            <a:srgbClr val="000000">
              <a:alpha val="90000"/>
            </a:srgbClr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34560" tIns="6120" rIns="34560" bIns="6120" anchor="ctr">
            <a:noAutofit/>
          </a:bodyPr>
          <a:p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" name=""/>
          <p:cNvSpPr/>
          <p:nvPr/>
        </p:nvSpPr>
        <p:spPr>
          <a:xfrm>
            <a:off x="6012000" y="3692880"/>
            <a:ext cx="969120" cy="30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400" b="1" u="none" strike="noStrike">
                <a:solidFill>
                  <a:srgbClr val="0000CD"/>
                </a:solidFill>
                <a:effectLst/>
                <a:uFillTx/>
                <a:latin typeface="Trebuchet MS"/>
                <a:ea typeface="DejaVu Sans"/>
              </a:rPr>
              <a:t>NEGEV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"/>
          <p:cNvSpPr/>
          <p:nvPr/>
        </p:nvSpPr>
        <p:spPr>
          <a:xfrm>
            <a:off x="5436000" y="4500000"/>
            <a:ext cx="435312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"Negev" sözü aslında "güney" demektir. Aksa burada demek istiyor ki, "Bana verdiğin yer sanki çölde, susuz"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"/>
          <p:cNvSpPr/>
          <p:nvPr/>
        </p:nvSpPr>
        <p:spPr>
          <a:xfrm>
            <a:off x="4932000" y="2557800"/>
            <a:ext cx="1761120" cy="912240"/>
          </a:xfrm>
          <a:prstGeom prst="rect">
            <a:avLst/>
          </a:prstGeom>
          <a:solidFill>
            <a:srgbClr val="FAEBD7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sp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Kalev  -  Kenaz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Wingdings"/>
                <a:ea typeface="Wingdings"/>
              </a:rPr>
              <a:t>   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Wingdings"/>
              </a:rPr>
              <a:t> Aksa-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Webdings"/>
                <a:ea typeface="Webdings"/>
              </a:rPr>
              <a:t>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Webdings"/>
              </a:rPr>
              <a:t>-Otniel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"/>
          <p:cNvSpPr/>
          <p:nvPr/>
        </p:nvSpPr>
        <p:spPr>
          <a:xfrm>
            <a:off x="1080" y="24120"/>
            <a:ext cx="10076760" cy="488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28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Giriş: İsrail'in suçu</a:t>
            </a:r>
            <a:r>
              <a:rPr lang="bg-BG" sz="32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  </a:t>
            </a: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(1:1 - 3:6)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"/>
          <p:cNvSpPr/>
          <p:nvPr/>
        </p:nvSpPr>
        <p:spPr>
          <a:xfrm>
            <a:off x="288000" y="828000"/>
            <a:ext cx="3021120" cy="420444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1:16-19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16  Musa'nın kayınbabasının torunları olan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Kenliler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, Yahudaoğulları'yla birlikte Hurma Kenti'nden ayrılıp Arat'ın güneyindeki Yahuda Çölü'nde yaşamaya gittiler.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17  Bundan sonra </a:t>
            </a:r>
            <a:r>
              <a:rPr lang="bg-BG" sz="1800" b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Yahuda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oğulları, kardeşleri </a:t>
            </a:r>
            <a:r>
              <a:rPr lang="bg-BG" sz="1800" b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Şimon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oğulları'yla birlikte gidip </a:t>
            </a: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Sefat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Kenti'nde oturan Kenanlılar'ı yenilgiye uğrattılar. Kenti tümüyle yıktılar ve oraya </a:t>
            </a: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Horma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adını verdiler.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9" name=""/>
          <p:cNvPicPr/>
          <p:nvPr/>
        </p:nvPicPr>
        <p:blipFill>
          <a:blip r:embed="rId1"/>
          <a:stretch/>
        </p:blipFill>
        <p:spPr>
          <a:xfrm>
            <a:off x="5040000" y="792000"/>
            <a:ext cx="5037120" cy="4647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" name=""/>
          <p:cNvSpPr/>
          <p:nvPr/>
        </p:nvSpPr>
        <p:spPr>
          <a:xfrm>
            <a:off x="7488000" y="4068000"/>
            <a:ext cx="789120" cy="501120"/>
          </a:xfrm>
          <a:prstGeom prst="ellipse">
            <a:avLst/>
          </a:pr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09080" tIns="64080" rIns="109080" bIns="6408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1" name=""/>
          <p:cNvPicPr/>
          <p:nvPr/>
        </p:nvPicPr>
        <p:blipFill>
          <a:blip r:embed="rId2"/>
          <a:stretch/>
        </p:blipFill>
        <p:spPr>
          <a:xfrm>
            <a:off x="3573360" y="1152000"/>
            <a:ext cx="2903760" cy="2624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" name=""/>
          <p:cNvSpPr/>
          <p:nvPr/>
        </p:nvSpPr>
        <p:spPr>
          <a:xfrm>
            <a:off x="1080" y="24120"/>
            <a:ext cx="10076760" cy="488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28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Giriş: İsrail'in suçu</a:t>
            </a:r>
            <a:r>
              <a:rPr lang="bg-BG" sz="32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  </a:t>
            </a: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(1:1 - 3:6)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"/>
          <p:cNvSpPr/>
          <p:nvPr/>
        </p:nvSpPr>
        <p:spPr>
          <a:xfrm>
            <a:off x="324000" y="972000"/>
            <a:ext cx="2517120" cy="420516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1:18-19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18  Yahudaoğulları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Gazze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'yi,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Aşkelon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'u,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Ekron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'u ve bunlara bağlı toprakları da ele geçirdiler.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19  RAB Yahudaoğul-ları'yla birlikteydi. Yahudaoğulları dağlık bölgeyi ele geçirdiler-se de ovada yaşayan halkı </a:t>
            </a:r>
            <a:r>
              <a:rPr lang="bg-BG" sz="1800" b="0" u="none" strike="noStrike">
                <a:solidFill>
                  <a:srgbClr val="0000CD"/>
                </a:solidFill>
                <a:effectLst/>
                <a:uFillTx/>
                <a:latin typeface="Trebuchet MS"/>
                <a:ea typeface="DejaVu Sans"/>
              </a:rPr>
              <a:t>kovamadılar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. Çünkü bunların demir-den savaş arabaları vardı.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4" name=""/>
          <p:cNvPicPr/>
          <p:nvPr/>
        </p:nvPicPr>
        <p:blipFill>
          <a:blip r:embed="rId1"/>
          <a:stretch/>
        </p:blipFill>
        <p:spPr>
          <a:xfrm>
            <a:off x="5040000" y="792000"/>
            <a:ext cx="5037120" cy="4647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" name=""/>
          <p:cNvSpPr/>
          <p:nvPr/>
        </p:nvSpPr>
        <p:spPr>
          <a:xfrm>
            <a:off x="5040000" y="3600000"/>
            <a:ext cx="501120" cy="285120"/>
          </a:xfrm>
          <a:prstGeom prst="ellipse">
            <a:avLst/>
          </a:prstGeom>
          <a:noFill/>
          <a:ln w="38160">
            <a:solidFill>
              <a:srgbClr val="0000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09080" tIns="64080" rIns="109080" bIns="6408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"/>
          <p:cNvSpPr/>
          <p:nvPr/>
        </p:nvSpPr>
        <p:spPr>
          <a:xfrm>
            <a:off x="6480000" y="2700000"/>
            <a:ext cx="537120" cy="357120"/>
          </a:xfrm>
          <a:prstGeom prst="ellipse">
            <a:avLst/>
          </a:prstGeom>
          <a:noFill/>
          <a:ln w="38160">
            <a:solidFill>
              <a:srgbClr val="0000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09080" tIns="64080" rIns="109080" bIns="6408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"/>
          <p:cNvSpPr/>
          <p:nvPr/>
        </p:nvSpPr>
        <p:spPr>
          <a:xfrm>
            <a:off x="5184000" y="3024000"/>
            <a:ext cx="717120" cy="285120"/>
          </a:xfrm>
          <a:prstGeom prst="ellipse">
            <a:avLst/>
          </a:prstGeom>
          <a:noFill/>
          <a:ln w="38160">
            <a:solidFill>
              <a:srgbClr val="0000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09080" tIns="64080" rIns="109080" bIns="6408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8" name=""/>
          <p:cNvPicPr/>
          <p:nvPr/>
        </p:nvPicPr>
        <p:blipFill>
          <a:blip r:embed="rId2">
            <a:lum contrast="20000"/>
          </a:blip>
          <a:stretch/>
        </p:blipFill>
        <p:spPr>
          <a:xfrm>
            <a:off x="3060000" y="792000"/>
            <a:ext cx="3093120" cy="2124720"/>
          </a:xfrm>
          <a:prstGeom prst="rect">
            <a:avLst/>
          </a:prstGeom>
          <a:noFill/>
          <a:ln w="0">
            <a:solidFill>
              <a:srgbClr val="808080"/>
            </a:solidFill>
          </a:ln>
        </p:spPr>
      </p:pic>
      <p:sp>
        <p:nvSpPr>
          <p:cNvPr id="59" name=""/>
          <p:cNvSpPr/>
          <p:nvPr/>
        </p:nvSpPr>
        <p:spPr>
          <a:xfrm>
            <a:off x="2952000" y="3312000"/>
            <a:ext cx="1797120" cy="173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Demek a.18'de geçen yengi geçici idi. Filist kasabaları her zaman problem yarattı.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"/>
          <p:cNvSpPr/>
          <p:nvPr/>
        </p:nvSpPr>
        <p:spPr>
          <a:xfrm>
            <a:off x="1080" y="24120"/>
            <a:ext cx="10076760" cy="488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28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Giriş: İsrail'in suçu</a:t>
            </a:r>
            <a:r>
              <a:rPr lang="bg-BG" sz="32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  </a:t>
            </a: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(1:1 - 3:6)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"/>
          <p:cNvSpPr/>
          <p:nvPr/>
        </p:nvSpPr>
        <p:spPr>
          <a:xfrm>
            <a:off x="288000" y="864000"/>
            <a:ext cx="3885120" cy="91332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1:20  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Musa'nın sözü uyarınca Hevron'u Kalev'e verdiler. Kalev de Anak'ın üç torununu oradan sürdü.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"/>
          <p:cNvSpPr/>
          <p:nvPr/>
        </p:nvSpPr>
        <p:spPr>
          <a:xfrm>
            <a:off x="252000" y="2016000"/>
            <a:ext cx="4101120" cy="338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Say 14:24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Ama kulum Kalev'de başka bir ruh var, o bütün yüreğiyle ardımca yürüdü. Araştırmak için gittiği ülkeye onu götüreceğim, onun soyu orayı miras alacak.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Yasa 1:35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'Atalarınıza ant içerek söz verdiğim o verimli ülkeyi, bu kötü kuşaktan Yefunne oğlu Kalev dışında hiç kimse görmeyecek. Yalnız o görecek, ayak bastığı toprakları ona ve soyuna vereceğim. Çünkü o bütün yüreğiyle RAB'bin yolunda yürüdü.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"/>
          <p:cNvSpPr/>
          <p:nvPr/>
        </p:nvSpPr>
        <p:spPr>
          <a:xfrm>
            <a:off x="4824000" y="864000"/>
            <a:ext cx="4821120" cy="118764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1:21  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Bununla birlikte Benyaminoğulları Yeruşalim'de yaşayan Yevuslular'ı </a:t>
            </a:r>
            <a:r>
              <a:rPr lang="bg-BG" sz="1800" b="0" u="none" strike="noStrike">
                <a:solidFill>
                  <a:srgbClr val="0000CD"/>
                </a:solidFill>
                <a:effectLst/>
                <a:uFillTx/>
                <a:latin typeface="Trebuchet MS"/>
                <a:ea typeface="DejaVu Sans"/>
              </a:rPr>
              <a:t>kovmadılar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. Yevuslular bugün de Yeruşalim'de Benyamin-oğulları'yla </a:t>
            </a:r>
            <a:r>
              <a:rPr lang="bg-BG" sz="1800" b="0" u="none" strike="noStrike">
                <a:solidFill>
                  <a:srgbClr val="0000CD"/>
                </a:solidFill>
                <a:effectLst/>
                <a:uFillTx/>
                <a:latin typeface="Trebuchet MS"/>
                <a:ea typeface="DejaVu Sans"/>
              </a:rPr>
              <a:t>birlikte yaşıyorlar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"/>
          <p:cNvSpPr/>
          <p:nvPr/>
        </p:nvSpPr>
        <p:spPr>
          <a:xfrm>
            <a:off x="4932000" y="2394000"/>
            <a:ext cx="4101120" cy="255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"bugün de"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-  bu ayet kitabın yazılış tarihini gösteriyor: Davud'un zamanından çnce.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2.Samuel 5:6-9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-  Kral Davut'la adamları Yeruşalim'de yaşayan Yevuslular'a saldırmak için yola çıktılar. 7  Ne var ki, Davut Siyon Kalesi'ni ele geçirdi. Daha sonra bu kaleye "Davut Kenti" adı verildi.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"/>
          <p:cNvSpPr/>
          <p:nvPr/>
        </p:nvSpPr>
        <p:spPr>
          <a:xfrm>
            <a:off x="1080" y="24120"/>
            <a:ext cx="10076760" cy="488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28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Giriş: İsrail'in suçu</a:t>
            </a:r>
            <a:r>
              <a:rPr lang="bg-BG" sz="32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  </a:t>
            </a: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(1:1 - 3:6)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63806</TotalTime>
  <Application>LibreOffice/26.2.4.2$Windows_X86_64 LibreOffice_project/0229ac93fcf0d7cbc6376066c6f35021cef002dc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2014-09-10T09:14:22Z</dcterms:created>
  <dc:creator/>
  <dc:description/>
  <dc:language>bg-BG</dc:language>
  <cp:lastModifiedBy/>
  <cp:lastPrinted>2026-05-05T16:02:25Z</cp:lastPrinted>
  <dcterms:modified xsi:type="dcterms:W3CDTF">2026-07-29T20:17:16Z</dcterms:modified>
  <cp:revision>210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