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theme/theme2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Override PartName="/ppt/slides/slide18.xml" ContentType="application/vnd.openxmlformats-officedocument.presentationml.slide+xml"/>
  <Override PartName="/ppt/slides/slide1.xml" ContentType="application/vnd.openxmlformats-officedocument.presentationml.slide+xml"/>
  <Override PartName="/ppt/slides/slide20.xml" ContentType="application/vnd.openxmlformats-officedocument.presentationml.slide+xml"/>
  <Override PartName="/ppt/slides/slide2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5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7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056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>
          <a:xfrm>
            <a:off x="3447360" y="5165280"/>
            <a:ext cx="3193920" cy="389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>
          <a:xfrm>
            <a:off x="7227360" y="5165280"/>
            <a:ext cx="2347200" cy="389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A0EF70C-2C04-4F43-B241-A7C722E81AEC}" type="slidenum"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>
          <a:xfrm>
            <a:off x="504000" y="5165280"/>
            <a:ext cx="2347200" cy="389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bg-BG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056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ftr" idx="4"/>
          </p:nvPr>
        </p:nvSpPr>
        <p:spPr>
          <a:xfrm>
            <a:off x="3447360" y="5165280"/>
            <a:ext cx="3193920" cy="389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sldNum" idx="5"/>
          </p:nvPr>
        </p:nvSpPr>
        <p:spPr>
          <a:xfrm>
            <a:off x="7227360" y="5165280"/>
            <a:ext cx="2347200" cy="389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AEC9C38-209D-44C1-A302-3493C383F98C}" type="slidenum"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dt" idx="6"/>
          </p:nvPr>
        </p:nvSpPr>
        <p:spPr>
          <a:xfrm>
            <a:off x="504000" y="5165280"/>
            <a:ext cx="2347200" cy="389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bg-BG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056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ftr" idx="7"/>
          </p:nvPr>
        </p:nvSpPr>
        <p:spPr>
          <a:xfrm>
            <a:off x="3447360" y="5165280"/>
            <a:ext cx="3193920" cy="389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sldNum" idx="8"/>
          </p:nvPr>
        </p:nvSpPr>
        <p:spPr>
          <a:xfrm>
            <a:off x="7227360" y="5165280"/>
            <a:ext cx="2347200" cy="389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3EA074E3-00BE-4615-96FB-8B55D16F68EF}" type="slidenum"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dt" idx="9"/>
          </p:nvPr>
        </p:nvSpPr>
        <p:spPr>
          <a:xfrm>
            <a:off x="504000" y="5165280"/>
            <a:ext cx="2347200" cy="389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bg-BG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efaul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056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ftr" idx="10"/>
          </p:nvPr>
        </p:nvSpPr>
        <p:spPr>
          <a:xfrm>
            <a:off x="3447360" y="5165280"/>
            <a:ext cx="3193920" cy="389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sldNum" idx="11"/>
          </p:nvPr>
        </p:nvSpPr>
        <p:spPr>
          <a:xfrm>
            <a:off x="7227360" y="5165280"/>
            <a:ext cx="2347200" cy="389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9E298374-286A-4AFA-8611-14369FC072CB}" type="slidenum"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dt" idx="12"/>
          </p:nvPr>
        </p:nvSpPr>
        <p:spPr>
          <a:xfrm>
            <a:off x="504000" y="5165280"/>
            <a:ext cx="2347200" cy="389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bg-BG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Defaul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056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2901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sp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2901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sp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2460240"/>
            <a:ext cx="4425840" cy="2901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sp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5"/>
          <p:cNvSpPr>
            <a:spLocks noGrp="1"/>
          </p:cNvSpPr>
          <p:nvPr>
            <p:ph type="ftr" idx="13"/>
          </p:nvPr>
        </p:nvSpPr>
        <p:spPr>
          <a:xfrm>
            <a:off x="3447360" y="5165280"/>
            <a:ext cx="3193920" cy="389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" name="PlaceHolder 6"/>
          <p:cNvSpPr>
            <a:spLocks noGrp="1"/>
          </p:cNvSpPr>
          <p:nvPr>
            <p:ph type="sldNum" idx="14"/>
          </p:nvPr>
        </p:nvSpPr>
        <p:spPr>
          <a:xfrm>
            <a:off x="7227360" y="5165280"/>
            <a:ext cx="2347200" cy="389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EBFB468-4C23-4DD8-9417-0809714A3E52}" type="slidenum"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" name="PlaceHolder 7"/>
          <p:cNvSpPr>
            <a:spLocks noGrp="1"/>
          </p:cNvSpPr>
          <p:nvPr>
            <p:ph type="dt" idx="15"/>
          </p:nvPr>
        </p:nvSpPr>
        <p:spPr>
          <a:xfrm>
            <a:off x="504000" y="5165280"/>
            <a:ext cx="2347200" cy="389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056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0560" cy="235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sp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ftr" idx="16"/>
          </p:nvPr>
        </p:nvSpPr>
        <p:spPr>
          <a:xfrm>
            <a:off x="3447360" y="5165280"/>
            <a:ext cx="3193920" cy="389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sldNum" idx="17"/>
          </p:nvPr>
        </p:nvSpPr>
        <p:spPr>
          <a:xfrm>
            <a:off x="7227360" y="5165280"/>
            <a:ext cx="2347200" cy="389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41095ED-EE8C-4026-9892-17150D2EBD9D}" type="slidenum"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dt" idx="18"/>
          </p:nvPr>
        </p:nvSpPr>
        <p:spPr>
          <a:xfrm>
            <a:off x="504000" y="5165280"/>
            <a:ext cx="2347200" cy="389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efaul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4000" y="386280"/>
            <a:ext cx="9070560" cy="625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bg-BG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0"/>
          </p:nvPr>
        </p:nvSpPr>
        <p:spPr/>
        <p:txBody>
          <a:bodyPr/>
          <a:p>
            <a:fld id="{78F0190C-521E-4C84-9A59-47F7DB840B79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21"/>
          </p:nvPr>
        </p:nvSpPr>
        <p:spPr/>
        <p:txBody>
          <a:bodyPr/>
          <a:p>
            <a:r>
              <a:rPr lang="bg-BG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7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561240"/>
            <a:ext cx="907056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ftr" idx="19"/>
          </p:nvPr>
        </p:nvSpPr>
        <p:spPr>
          <a:xfrm>
            <a:off x="3447000" y="5164560"/>
            <a:ext cx="3192480" cy="38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sldNum" idx="20"/>
          </p:nvPr>
        </p:nvSpPr>
        <p:spPr>
          <a:xfrm>
            <a:off x="7226640" y="5164560"/>
            <a:ext cx="2346120" cy="38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2334A09-54AC-4D12-8D4A-D1667B4990E7}" type="slidenum"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dt" idx="21"/>
          </p:nvPr>
        </p:nvSpPr>
        <p:spPr>
          <a:xfrm>
            <a:off x="503640" y="5164560"/>
            <a:ext cx="2346120" cy="38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5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slideLayout" Target="../slideLayouts/slideLayout1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slideLayout" Target="../slideLayouts/slideLayout1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slideLayout" Target="../slideLayouts/slideLayout1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slideLayout" Target="../slideLayouts/slideLayout1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4.jpeg"/><Relationship Id="rId2" Type="http://schemas.openxmlformats.org/officeDocument/2006/relationships/slideLayout" Target="../slideLayouts/slideLayout1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5.jpeg"/><Relationship Id="rId2" Type="http://schemas.openxmlformats.org/officeDocument/2006/relationships/image" Target="../media/image26.jpeg"/><Relationship Id="rId3" Type="http://schemas.openxmlformats.org/officeDocument/2006/relationships/slideLayout" Target="../slideLayouts/slideLayout1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27.jpeg"/><Relationship Id="rId2" Type="http://schemas.openxmlformats.org/officeDocument/2006/relationships/image" Target="../media/image28.jpeg"/><Relationship Id="rId3" Type="http://schemas.openxmlformats.org/officeDocument/2006/relationships/slideLayout" Target="../slideLayouts/slideLayout1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29.jpeg"/><Relationship Id="rId2" Type="http://schemas.openxmlformats.org/officeDocument/2006/relationships/image" Target="../media/image30.jpeg"/><Relationship Id="rId3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30.jpeg"/><Relationship Id="rId2" Type="http://schemas.openxmlformats.org/officeDocument/2006/relationships/image" Target="../media/image17.png"/><Relationship Id="rId3" Type="http://schemas.openxmlformats.org/officeDocument/2006/relationships/image" Target="../media/image31.jpeg"/><Relationship Id="rId4" Type="http://schemas.openxmlformats.org/officeDocument/2006/relationships/slideLayout" Target="../slideLayouts/slideLayout1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30.jpeg"/><Relationship Id="rId2" Type="http://schemas.openxmlformats.org/officeDocument/2006/relationships/image" Target="../media/image32.png"/><Relationship Id="rId3" Type="http://schemas.openxmlformats.org/officeDocument/2006/relationships/image" Target="../media/image33.jpeg"/><Relationship Id="rId4" Type="http://schemas.openxmlformats.org/officeDocument/2006/relationships/image" Target="../media/image34.png"/><Relationship Id="rId5" Type="http://schemas.openxmlformats.org/officeDocument/2006/relationships/image" Target="../media/image35.jpeg"/><Relationship Id="rId6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3.jpeg"/><Relationship Id="rId3" Type="http://schemas.openxmlformats.org/officeDocument/2006/relationships/image" Target="../media/image4.jpe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image" Target="../media/image10.png"/><Relationship Id="rId3" Type="http://schemas.openxmlformats.org/officeDocument/2006/relationships/image" Target="../media/image11.jpeg"/><Relationship Id="rId4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image" Target="../media/image13.jpeg"/><Relationship Id="rId3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2290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863640" y="6480"/>
            <a:ext cx="8421480" cy="5697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" name=""/>
          <p:cNvSpPr/>
          <p:nvPr/>
        </p:nvSpPr>
        <p:spPr>
          <a:xfrm>
            <a:off x="3959640" y="404640"/>
            <a:ext cx="5397480" cy="173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90000"/>
              </a:lnSpc>
            </a:pPr>
            <a:r>
              <a:rPr lang="bg-BG" sz="7200" b="1" u="none" strike="noStrike">
                <a:solidFill>
                  <a:srgbClr val="6666ff"/>
                </a:solidFill>
                <a:effectLst/>
                <a:uFillTx/>
                <a:latin typeface="Constantia"/>
                <a:ea typeface="DejaVu Sans"/>
              </a:rPr>
              <a:t>HAKİMLER</a:t>
            </a:r>
            <a:r>
              <a:rPr lang="bg-BG" sz="4800" b="1" u="none" strike="noStrike">
                <a:solidFill>
                  <a:srgbClr val="000000"/>
                </a:solidFill>
                <a:effectLst/>
                <a:uFillTx/>
                <a:latin typeface="Constantia"/>
                <a:ea typeface="DejaVu Sans"/>
              </a:rPr>
              <a:t> kitabı</a:t>
            </a:r>
            <a:endParaRPr lang="bg-BG" sz="4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" name=""/>
          <p:cNvSpPr/>
          <p:nvPr/>
        </p:nvSpPr>
        <p:spPr>
          <a:xfrm>
            <a:off x="4860000" y="2592360"/>
            <a:ext cx="4247280" cy="161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3600" b="1" u="none" strike="noStrike">
                <a:solidFill>
                  <a:srgbClr val="7cfc00"/>
                </a:solidFill>
                <a:effectLst/>
                <a:uFillTx/>
                <a:latin typeface="Segoe UI Semibold"/>
                <a:ea typeface="DejaVu Sans"/>
              </a:rPr>
              <a:t>3. </a:t>
            </a:r>
            <a:r>
              <a:rPr lang="bg-BG" sz="4000" b="1" u="none" strike="noStrike">
                <a:solidFill>
                  <a:srgbClr val="7cfc00"/>
                </a:solidFill>
                <a:effectLst/>
                <a:uFillTx/>
                <a:latin typeface="Segoe UI Semibold"/>
                <a:ea typeface="DejaVu Sans"/>
              </a:rPr>
              <a:t>OTNİEL, EHUT ve ŞAMGAR </a:t>
            </a:r>
            <a:r>
              <a:rPr lang="bg-BG" sz="2600" b="1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 </a:t>
            </a:r>
            <a:endParaRPr lang="bg-BG" sz="2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bg-BG" sz="2000" b="0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(bölüm 3)</a:t>
            </a:r>
            <a:endParaRPr lang="bg-BG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"/>
          <p:cNvPicPr/>
          <p:nvPr/>
        </p:nvPicPr>
        <p:blipFill>
          <a:blip r:embed="rId1"/>
          <a:srcRect l="0" t="5117" r="0" b="2456"/>
          <a:stretch/>
        </p:blipFill>
        <p:spPr>
          <a:xfrm>
            <a:off x="0" y="522000"/>
            <a:ext cx="10078920" cy="5148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8" name=""/>
          <p:cNvSpPr/>
          <p:nvPr/>
        </p:nvSpPr>
        <p:spPr>
          <a:xfrm>
            <a:off x="288000" y="3096000"/>
            <a:ext cx="3598920" cy="191916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3:12-14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13  Onları bozguna uğratarak </a:t>
            </a:r>
            <a:r>
              <a:rPr lang="bg-BG" sz="20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Hurma Kenti</a:t>
            </a: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'ni ele geçirdi. 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14  İsrailliler </a:t>
            </a:r>
            <a:r>
              <a:rPr lang="bg-BG" sz="2000" b="0" i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on sekiz yıl</a:t>
            </a: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Moav Kralı Eglon'un boyun-duruğu altında kaldılar. 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" name=""/>
          <p:cNvSpPr/>
          <p:nvPr/>
        </p:nvSpPr>
        <p:spPr>
          <a:xfrm>
            <a:off x="4212000" y="3056400"/>
            <a:ext cx="5038920" cy="2153880"/>
          </a:xfrm>
          <a:prstGeom prst="rect">
            <a:avLst/>
          </a:prstGeom>
          <a:solidFill>
            <a:srgbClr val="2f4f4f">
              <a:alpha val="69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ff00"/>
                </a:solidFill>
                <a:effectLst/>
                <a:uFillTx/>
                <a:latin typeface="Trebuchet MS"/>
                <a:ea typeface="DejaVu Sans"/>
              </a:rPr>
              <a:t>Hurma Kenti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Genellikle Eriha kasabası (Yasa 34:3  "Negev'i, </a:t>
            </a:r>
            <a:r>
              <a:rPr lang="bg-BG" sz="1800" b="0" u="sng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hurma kenti Eriha)</a:t>
            </a: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 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Ama o Eglon'un zamanında henüz yıkık durumda idi ve ancak kral Ahav zamanında yapıldı (1.Krallar 16:34) - 500 sene sonra !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567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Eglon Eriha bölgesinde geçici saray kurdu.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0" name="PlaceHolder 6"/>
          <p:cNvSpPr/>
          <p:nvPr/>
        </p:nvSpPr>
        <p:spPr>
          <a:xfrm>
            <a:off x="0" y="0"/>
            <a:ext cx="10097640" cy="54324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32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2. EHUT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(3:12-30)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"/>
          <p:cNvSpPr/>
          <p:nvPr/>
        </p:nvSpPr>
        <p:spPr>
          <a:xfrm>
            <a:off x="216000" y="882000"/>
            <a:ext cx="3166920" cy="435852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3:15-16</a:t>
            </a: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15  Ama RAB'be yakarma-ları üzerine RAB onlar için Ehut adında bir kurtarıcı çıkardı. </a:t>
            </a:r>
            <a:r>
              <a:rPr lang="bg-BG" sz="20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Benyam</a:t>
            </a: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inli Gera'nın oğlu Ehut solaktı. İsrailliler Ehut'un eliyle Moav Kralı Eglon'a haraç gönderdiler. 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16  Ehut kendine bir arşın uzunluğunda iki ağızlı bir kama yaptı ve bunu sağ kalçası üzerine, giysisinin altına sakladı. 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2" name=""/>
          <p:cNvSpPr/>
          <p:nvPr/>
        </p:nvSpPr>
        <p:spPr>
          <a:xfrm>
            <a:off x="3528000" y="792000"/>
            <a:ext cx="6406920" cy="4753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ff00"/>
                </a:solidFill>
                <a:effectLst/>
                <a:uFillTx/>
                <a:latin typeface="Trebuchet MS"/>
                <a:ea typeface="DejaVu Sans"/>
              </a:rPr>
              <a:t>Solak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İbranice aslında: "sağ elini kullanamayan" = sanki sakat. Sağ el her zaman güçlü sayılırdı, demek Ehud'u zayıf ve sakat saydılar. Ondan tehlikeli hareket beklemediler.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Rab tam öyle zayıf sayılan kişiden kurtuluş getirdi.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Sanki bu Benyamililerde genetik bir özellik idi: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Hak 20:16  Solak olan 700 seçme adam... Hepsi de bir kılı sapanla vuracak kadar iyi nişancıydı. 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1.Kral 12:2  Benyamin oymağından... yayla ok, sapanla taş atmak için hem sağ, hem sol ellerini kullanabilirlerdi. 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ff00"/>
                </a:solidFill>
                <a:effectLst/>
                <a:uFillTx/>
                <a:latin typeface="Trebuchet MS"/>
                <a:ea typeface="DejaVu Sans"/>
              </a:rPr>
              <a:t>Haraç</a:t>
            </a: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 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Yenilen bir halkın efendi kralına 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ödediği yıllık vergi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ff00"/>
                </a:solidFill>
                <a:effectLst/>
                <a:uFillTx/>
                <a:latin typeface="Trebuchet MS"/>
                <a:ea typeface="DejaVu Sans"/>
              </a:rPr>
              <a:t>Kama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50 cam uzun bıçak, kılıç, gladius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23" name=""/>
          <p:cNvPicPr/>
          <p:nvPr/>
        </p:nvPicPr>
        <p:blipFill>
          <a:blip r:embed="rId1"/>
          <a:stretch/>
        </p:blipFill>
        <p:spPr>
          <a:xfrm>
            <a:off x="7416000" y="3780000"/>
            <a:ext cx="2482920" cy="1726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4" name="PlaceHolder 7"/>
          <p:cNvSpPr/>
          <p:nvPr/>
        </p:nvSpPr>
        <p:spPr>
          <a:xfrm>
            <a:off x="0" y="0"/>
            <a:ext cx="10097640" cy="54324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32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2. EHUT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(3:12-30)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3888000" y="864000"/>
            <a:ext cx="331092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Haraç</a:t>
            </a: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 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Yenilen bir halkın efendi kralına ödediği yıllık vergi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26" name=""/>
          <p:cNvPicPr/>
          <p:nvPr/>
        </p:nvPicPr>
        <p:blipFill>
          <a:blip r:embed="rId1"/>
          <a:srcRect l="0" t="14269" r="3709" b="2516"/>
          <a:stretch/>
        </p:blipFill>
        <p:spPr>
          <a:xfrm>
            <a:off x="2674800" y="541440"/>
            <a:ext cx="7439760" cy="5127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7" name=""/>
          <p:cNvSpPr/>
          <p:nvPr/>
        </p:nvSpPr>
        <p:spPr>
          <a:xfrm>
            <a:off x="144000" y="1008000"/>
            <a:ext cx="2673720" cy="283392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44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3:17-19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17</a:t>
            </a: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Varıp haracı Moav Kralı Eglon'a sundu. Eglon çok şişman bir adamdı. 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18</a:t>
            </a: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Ehut haracı sunduktan sonra, haracı taşımış olan adamlarını salıverdi. 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" name="PlaceHolder 8"/>
          <p:cNvSpPr/>
          <p:nvPr/>
        </p:nvSpPr>
        <p:spPr>
          <a:xfrm>
            <a:off x="0" y="0"/>
            <a:ext cx="10097640" cy="54324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32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2. EHUT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(3:12-30)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87cefa"/>
            </a:gs>
            <a:gs pos="100000">
              <a:srgbClr val="4169e1"/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"/>
          <p:cNvPicPr/>
          <p:nvPr/>
        </p:nvPicPr>
        <p:blipFill>
          <a:blip r:embed="rId1"/>
          <a:srcRect l="7838" t="0" r="3931" b="39004"/>
          <a:stretch/>
        </p:blipFill>
        <p:spPr>
          <a:xfrm>
            <a:off x="0" y="1339560"/>
            <a:ext cx="10078920" cy="4347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0" name=""/>
          <p:cNvSpPr/>
          <p:nvPr/>
        </p:nvSpPr>
        <p:spPr>
          <a:xfrm>
            <a:off x="-2592000" y="4464000"/>
            <a:ext cx="331092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Gilgal'daki taş putlar</a:t>
            </a: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 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İsrael Kenan topraklarına buradan girdi.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216000" y="4032000"/>
            <a:ext cx="2950920" cy="130932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44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3:19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Ama kendisi Gilgal yakınındaki taş putlardan geri döndü.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2" name=""/>
          <p:cNvSpPr/>
          <p:nvPr/>
        </p:nvSpPr>
        <p:spPr>
          <a:xfrm>
            <a:off x="144000" y="576000"/>
            <a:ext cx="9862920" cy="200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cd"/>
                </a:solidFill>
                <a:effectLst/>
                <a:uFillTx/>
                <a:latin typeface="Trebuchet MS"/>
                <a:ea typeface="DejaVu Sans"/>
              </a:rPr>
              <a:t>Yeşu 4:20-24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Yeşu ırmaktan alınan on iki taşı Gilgal'a dikti. </a:t>
            </a: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21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Sonra İsrail halkına şöyle dedi: "Çocuklarınız bir gün size, 'Bu taşların anlamı nedir? diye soracak olurlarsa, </a:t>
            </a: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22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onlara, 'İsrail halkı Şeria Irmağı'nın kurumuş yatağından geçti diyeceksiniz. </a:t>
            </a: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23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'Tanrınız RAB Kızıldeniz'i geçişimiz boyunca önümüzde nasıl kuruttuysa, Şeria Irmağı'nı da geçişiniz boyunca önünüzde kuruttu. </a:t>
            </a: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24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Öyle ki, yeryüzünün bütün halkları RAB'bin ne denli güçlü olduğunu anlasın; siz de Tanrınız RAB'den her zaman korkasınız!" 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3" name=""/>
          <p:cNvSpPr/>
          <p:nvPr/>
        </p:nvSpPr>
        <p:spPr>
          <a:xfrm>
            <a:off x="7200000" y="3947040"/>
            <a:ext cx="2878920" cy="173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216000" indent="-216000">
              <a:lnSpc>
                <a:spcPct val="100000"/>
              </a:lnSpc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1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Eglon, Yeşu'nun diktiği kayaları alıp, putlara çevirdi.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1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Ehut bunu görünce geri döndü ve Eglon'u öldürmeye karar verdi.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4" name="PlaceHolder 9"/>
          <p:cNvSpPr/>
          <p:nvPr/>
        </p:nvSpPr>
        <p:spPr>
          <a:xfrm>
            <a:off x="0" y="0"/>
            <a:ext cx="10097640" cy="54324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32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2. EHUT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(3:12-30)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"/>
          <p:cNvPicPr/>
          <p:nvPr/>
        </p:nvPicPr>
        <p:blipFill>
          <a:blip r:embed="rId1"/>
          <a:stretch/>
        </p:blipFill>
        <p:spPr>
          <a:xfrm>
            <a:off x="0" y="524160"/>
            <a:ext cx="3886920" cy="5149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6" name=""/>
          <p:cNvSpPr/>
          <p:nvPr/>
        </p:nvSpPr>
        <p:spPr>
          <a:xfrm>
            <a:off x="-2592000" y="4464000"/>
            <a:ext cx="331092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Gilgal'daki taş putlar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İsrael Kenan topraklarına buradan girdi.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7" name=""/>
          <p:cNvSpPr/>
          <p:nvPr/>
        </p:nvSpPr>
        <p:spPr>
          <a:xfrm>
            <a:off x="4140000" y="742680"/>
            <a:ext cx="5686920" cy="222408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44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3:19-20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19</a:t>
            </a: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"Ey kral, sana gizli bir haberim var" dedi. Kral ona, "Sus" diyerek yanındaki adamların hepsini dışarı çıkardı. 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20</a:t>
            </a: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Ehut, üst kattaki serin odasında yalnız kalan krala yaklaşarak, "Tanrı'dan sana bir haber getirdim" deyince kral tahtından kalktı. </a:t>
            </a:r>
            <a:r>
              <a:rPr lang="bg-BG" sz="15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</a:t>
            </a:r>
            <a:endParaRPr lang="bg-BG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8" name=""/>
          <p:cNvSpPr/>
          <p:nvPr/>
        </p:nvSpPr>
        <p:spPr>
          <a:xfrm>
            <a:off x="4608000" y="3043080"/>
            <a:ext cx="4822920" cy="250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216000" indent="-216000">
              <a:lnSpc>
                <a:spcPct val="100000"/>
              </a:lnSpc>
              <a:spcAft>
                <a:spcPts val="850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Gilgal sadece 5 km uzak; demek Ehut en geç 2 satte döndü.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850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Kral Eglon'un sarayında bir konak odası, misafirlerle karşılaşma odası vardı, ayrıca sakin kalabildiği bir çatı katı vardı.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850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Tanrıdan haber: Ehut iyi hesap yaptı. Eglon saygıdan ayağa kalkacak, onu daha kolay vurabilecek.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9" name="PlaceHolder 10"/>
          <p:cNvSpPr/>
          <p:nvPr/>
        </p:nvSpPr>
        <p:spPr>
          <a:xfrm>
            <a:off x="0" y="0"/>
            <a:ext cx="10097640" cy="54324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32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2. EHUT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(3:12-30)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"/>
          <p:cNvPicPr/>
          <p:nvPr/>
        </p:nvPicPr>
        <p:blipFill>
          <a:blip r:embed="rId1"/>
          <a:srcRect l="18496" t="0" r="6378" b="0"/>
          <a:stretch/>
        </p:blipFill>
        <p:spPr>
          <a:xfrm>
            <a:off x="0" y="540000"/>
            <a:ext cx="3742920" cy="5131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1" name=""/>
          <p:cNvSpPr/>
          <p:nvPr/>
        </p:nvSpPr>
        <p:spPr>
          <a:xfrm>
            <a:off x="4248000" y="792000"/>
            <a:ext cx="5398920" cy="222408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3:21-22</a:t>
            </a: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21  Ehut sol eliyle sağ kalçası üzerindeki kamayı çekti ve kralın karnına sapladı. 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22  Kamanın ucu kralın sırtından çıktı. Bıçağın ardından kabza da ete saplanmıştı. Ehut kamayı çekmeyince kama kralın yağlı karnına gömüldü. 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" name="PlaceHolder 11"/>
          <p:cNvSpPr/>
          <p:nvPr/>
        </p:nvSpPr>
        <p:spPr>
          <a:xfrm>
            <a:off x="0" y="0"/>
            <a:ext cx="10097640" cy="54324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32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2. EHUT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(3:12-30)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"/>
          <p:cNvSpPr/>
          <p:nvPr/>
        </p:nvSpPr>
        <p:spPr>
          <a:xfrm>
            <a:off x="288000" y="810000"/>
            <a:ext cx="4030920" cy="435852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3:23-25 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23  Ehut sofaya çıktı, üst kattaki odanın kapısını ardından çekip kilitledi. 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24  O çıktıktan sonra, geri gelen kralın hizmetkârları üst kattaki odanın kapılarını kilitli buldular. Birbirlerine, "Su döküyor olmalı" dediler. 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25  Uzun süre bekledilerse de kral odanın kapılarını açmadı. Bunun üzerine bir anahtar bulup kapıyı açtılar. Efendilerinin ölüsü yerde yatıyordu. 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4" name=""/>
          <p:cNvPicPr/>
          <p:nvPr/>
        </p:nvPicPr>
        <p:blipFill>
          <a:blip r:embed="rId1"/>
          <a:stretch/>
        </p:blipFill>
        <p:spPr>
          <a:xfrm>
            <a:off x="4824000" y="792000"/>
            <a:ext cx="5045400" cy="3448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5" name="PlaceHolder 12"/>
          <p:cNvSpPr/>
          <p:nvPr/>
        </p:nvSpPr>
        <p:spPr>
          <a:xfrm>
            <a:off x="0" y="0"/>
            <a:ext cx="10097640" cy="54324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32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2. EHUT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(3:12-30)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"/>
          <p:cNvPicPr/>
          <p:nvPr/>
        </p:nvPicPr>
        <p:blipFill>
          <a:blip r:embed="rId1"/>
          <a:stretch/>
        </p:blipFill>
        <p:spPr>
          <a:xfrm>
            <a:off x="2328480" y="505440"/>
            <a:ext cx="7750440" cy="5164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7" name=""/>
          <p:cNvPicPr/>
          <p:nvPr/>
        </p:nvPicPr>
        <p:blipFill>
          <a:blip r:embed="rId2"/>
          <a:stretch/>
        </p:blipFill>
        <p:spPr>
          <a:xfrm>
            <a:off x="449280" y="2916000"/>
            <a:ext cx="4518360" cy="2540880"/>
          </a:xfrm>
          <a:prstGeom prst="rect">
            <a:avLst/>
          </a:prstGeom>
          <a:noFill/>
          <a:ln w="19080">
            <a:solidFill>
              <a:srgbClr val="ffffff"/>
            </a:solidFill>
            <a:round/>
          </a:ln>
        </p:spPr>
      </p:pic>
      <p:sp>
        <p:nvSpPr>
          <p:cNvPr id="148" name=""/>
          <p:cNvSpPr/>
          <p:nvPr/>
        </p:nvSpPr>
        <p:spPr>
          <a:xfrm>
            <a:off x="180000" y="684000"/>
            <a:ext cx="3995640" cy="200988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3:26-30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26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Onlar beklerken Ehut kaçmış, taş putları geçerek Seira'ya yönelmişti.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27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Oraya varınca Efrayim'in dağlık bölgesine çıkıp boru çaldı. İsrailliler onunla birlikte dağlardan indiler. Ehut önden gidiyordu.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9" name="PlaceHolder 14"/>
          <p:cNvSpPr/>
          <p:nvPr/>
        </p:nvSpPr>
        <p:spPr>
          <a:xfrm>
            <a:off x="0" y="0"/>
            <a:ext cx="10097640" cy="54324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32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2. EHUT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(3:12-30)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"/>
          <p:cNvSpPr/>
          <p:nvPr/>
        </p:nvSpPr>
        <p:spPr>
          <a:xfrm>
            <a:off x="108000" y="858600"/>
            <a:ext cx="3670920" cy="435852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3:26-30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28</a:t>
            </a: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Onlara, "Beni izleyin" dedi, "RAB düşmanlarınızı, Moavlı-lar'ı elinize teslim etti." Ehut'u izleyen İsrailliler, Moav'a giden Şeria geçitlerini tuttular, kimseyi geçirmediler. 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29</a:t>
            </a: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Moav'ın güçlü yiğitlerinden on bin kadarını vurup öldür-düler; hiç kurtulan olmadı. 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30</a:t>
            </a: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Moav o gün İsrailliler'in boyunduruğuna girdi. Ülke seksen yıl barış içinde yaşadı. 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51" name=""/>
          <p:cNvPicPr/>
          <p:nvPr/>
        </p:nvPicPr>
        <p:blipFill>
          <a:blip r:embed="rId1"/>
          <a:stretch/>
        </p:blipFill>
        <p:spPr>
          <a:xfrm>
            <a:off x="6192000" y="1782000"/>
            <a:ext cx="3886920" cy="3886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2" name=""/>
          <p:cNvPicPr/>
          <p:nvPr/>
        </p:nvPicPr>
        <p:blipFill>
          <a:blip r:embed="rId2"/>
          <a:stretch/>
        </p:blipFill>
        <p:spPr>
          <a:xfrm>
            <a:off x="3960000" y="649440"/>
            <a:ext cx="3240000" cy="3240000"/>
          </a:xfrm>
          <a:prstGeom prst="rect">
            <a:avLst/>
          </a:prstGeom>
          <a:noFill/>
          <a:ln w="19080">
            <a:solidFill>
              <a:srgbClr val="ffffff"/>
            </a:solidFill>
            <a:round/>
          </a:ln>
        </p:spPr>
      </p:pic>
      <p:sp>
        <p:nvSpPr>
          <p:cNvPr id="153" name="PlaceHolder 13"/>
          <p:cNvSpPr/>
          <p:nvPr/>
        </p:nvSpPr>
        <p:spPr>
          <a:xfrm>
            <a:off x="0" y="0"/>
            <a:ext cx="10097640" cy="54324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32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2. EHUT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(3:12-30)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"/>
          <p:cNvPicPr/>
          <p:nvPr/>
        </p:nvPicPr>
        <p:blipFill>
          <a:blip r:embed="rId1"/>
          <a:stretch/>
        </p:blipFill>
        <p:spPr>
          <a:xfrm>
            <a:off x="-11160" y="540000"/>
            <a:ext cx="6634080" cy="5142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5" name=""/>
          <p:cNvSpPr/>
          <p:nvPr/>
        </p:nvSpPr>
        <p:spPr>
          <a:xfrm>
            <a:off x="6768000" y="666000"/>
            <a:ext cx="3166920" cy="222408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3:31</a:t>
            </a: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Ehut'tan sonra Anat oğlu Şamgar başa geçti. Şamgar Filistliler'den altı yüz kişiyi üvendireyle öldürerek İsrailliler'i kurtardı.  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0" y="-360"/>
            <a:ext cx="10078560" cy="54288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Microsoft YaHei"/>
              </a:rPr>
              <a:t>Baskılar ve kurtarıcılar - </a:t>
            </a:r>
            <a:r>
              <a:rPr lang="bg-BG" sz="3200" b="1" u="none" strike="noStrike">
                <a:solidFill>
                  <a:srgbClr val="000080"/>
                </a:solidFill>
                <a:effectLst/>
                <a:uFillTx/>
                <a:latin typeface="Trebuchet MS"/>
                <a:ea typeface="Microsoft YaHei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  <a:ea typeface="Microsoft YaHei"/>
              </a:rPr>
              <a:t>3. ŞAMGAR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  <a:ea typeface="Microsoft YaHei"/>
              </a:rPr>
              <a:t>(3:31)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57" name=""/>
          <p:cNvPicPr/>
          <p:nvPr/>
        </p:nvPicPr>
        <p:blipFill>
          <a:blip r:embed="rId2"/>
          <a:stretch/>
        </p:blipFill>
        <p:spPr>
          <a:xfrm>
            <a:off x="6120000" y="3672000"/>
            <a:ext cx="3544920" cy="17269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"/>
          <p:cNvSpPr/>
          <p:nvPr/>
        </p:nvSpPr>
        <p:spPr>
          <a:xfrm>
            <a:off x="2160000" y="1008000"/>
            <a:ext cx="5145480" cy="4677480"/>
          </a:xfrm>
          <a:prstGeom prst="rect">
            <a:avLst/>
          </a:prstGeom>
          <a:solidFill>
            <a:srgbClr val="fff0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144000" bIns="45000" anchor="t">
            <a:noAutofit/>
          </a:bodyPr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</a:t>
            </a:r>
            <a:r>
              <a:rPr lang="bg-BG" sz="1800" b="1" u="none" strike="noStrike">
                <a:solidFill>
                  <a:srgbClr val="000080"/>
                </a:solidFill>
                <a:effectLst/>
                <a:uFillTx/>
                <a:latin typeface="Trebuchet MS"/>
                <a:ea typeface="DejaVu Sans"/>
              </a:rPr>
              <a:t> Ana bölüm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: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800" b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    Baskılar ve kurtarıcılar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(3:7 - 16:31)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A. Otniel - Aram'a (Suriye'ye) karşı (3:7-11)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	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B. Ehut - Moavlılara karşı (3:12-30)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	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    1. Şamgar (3:31)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567"/>
              </a:spcBef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C. Debora - Kenanlılara karşı (bölüm 4-5)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	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D. Gidyon - Midyanlılara karşı (bölüm 6-8)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	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    -   Avimelek, anti-hakim (bölüm 9)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    2. Tola (10:1-2)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    3. Yair (10:3-5)    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567"/>
              </a:spcBef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E. Yiftah - Ammonlulara karşı  (10:6 - 12:7)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	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    4. İvsan (12:8-10)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    5. Elon (12:11-12)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    6. Avdon (12:13-15)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F.  Şimşon - Filistilere karşı  (bölüm 13-16)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	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"/>
          <p:cNvSpPr/>
          <p:nvPr/>
        </p:nvSpPr>
        <p:spPr>
          <a:xfrm>
            <a:off x="2412000" y="180000"/>
            <a:ext cx="4749480" cy="69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4000" b="1" u="none" strike="noStrike">
                <a:solidFill>
                  <a:srgbClr val="87cefa"/>
                </a:solidFill>
                <a:effectLst/>
                <a:uFillTx/>
                <a:latin typeface="Cambria"/>
                <a:ea typeface="DejaVu Sans"/>
              </a:rPr>
              <a:t>HAKİMLER - iskelet</a:t>
            </a:r>
            <a:endParaRPr lang="bg-BG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5" name=""/>
          <p:cNvSpPr/>
          <p:nvPr/>
        </p:nvSpPr>
        <p:spPr>
          <a:xfrm>
            <a:off x="0" y="1008000"/>
            <a:ext cx="2301480" cy="4677480"/>
          </a:xfrm>
          <a:prstGeom prst="rect">
            <a:avLst/>
          </a:prstGeom>
          <a:solidFill>
            <a:srgbClr val="98fb9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44000" rIns="90000" tIns="144000" bIns="45000" anchor="t">
            <a:no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80"/>
                </a:solidFill>
                <a:effectLst/>
                <a:uFillTx/>
                <a:latin typeface="Trebuchet MS"/>
                <a:ea typeface="DejaVu Sans"/>
              </a:rPr>
              <a:t>Giriş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: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İsrail'in suçu</a:t>
            </a:r>
            <a:r>
              <a:rPr lang="bg-BG" sz="1800" b="0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(1:1 - 3:6)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lang="bg-BG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1. İsrailin birinci suçu: düşmanlarını tam yenmediler  (1:1 - 2:5)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lang="bg-BG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2. İsrailin ikinci suçu: Rabbe karşı gittler  (2:6 - 3:6)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" name=""/>
          <p:cNvSpPr/>
          <p:nvPr/>
        </p:nvSpPr>
        <p:spPr>
          <a:xfrm>
            <a:off x="7128000" y="1008000"/>
            <a:ext cx="2949480" cy="4677480"/>
          </a:xfrm>
          <a:prstGeom prst="rect">
            <a:avLst/>
          </a:prstGeom>
          <a:solidFill>
            <a:srgbClr val="f0e68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16000" rIns="90000" tIns="144000" bIns="45000" anchor="t">
            <a:no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80"/>
                </a:solidFill>
                <a:effectLst/>
                <a:uFillTx/>
                <a:latin typeface="Trebuchet MS"/>
                <a:ea typeface="DejaVu Sans"/>
              </a:rPr>
              <a:t>Ekleme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: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850"/>
              </a:spcAft>
            </a:pPr>
            <a:r>
              <a:rPr lang="bg-BG" sz="1800" b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Hakimler zamanındaki düşkünlük</a:t>
            </a:r>
            <a:r>
              <a:rPr lang="bg-BG" sz="1800" b="0" u="none" strike="noStrike">
                <a:solidFill>
                  <a:srgbClr val="b22222"/>
                </a:solidFill>
                <a:effectLst/>
                <a:uFillTx/>
                <a:latin typeface="Trebuchet MS"/>
                <a:ea typeface="DejaVu Sans"/>
              </a:rPr>
              <a:t>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(b.17-21)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4857840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1. Birinci örnek: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4857840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      dinsel düşkünlük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	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  <a:tab algn="l" pos="4857840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Danlılar: zorbacılıkla putperestlik (b.18)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4857840"/>
              </a:tabLst>
            </a:pPr>
            <a:endParaRPr lang="bg-BG" sz="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4857840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2. İkinci örnek: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4857840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      ahlaki düşkünlük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	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  <a:tab algn="l" pos="4857840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Mika: kiralık Allah görevlisi (b.17)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  <a:tab algn="l" pos="4857840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Levilinin cariyesi ve Giva kasabası (b.19)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  <a:tab algn="l" pos="4857840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Benyaminlilerle iç savaş  (b.20-21)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"/>
          <p:cNvSpPr/>
          <p:nvPr/>
        </p:nvSpPr>
        <p:spPr>
          <a:xfrm>
            <a:off x="720000" y="864000"/>
            <a:ext cx="4174920" cy="161424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3:31</a:t>
            </a: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Ehut'tan sonra Anat oğlu Şamgar başa geçti. Şamgar Filistliler'den altı yüz kişiyi üvendireyle öldürerek İsrailliler'i kurtardı.  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0" y="-360"/>
            <a:ext cx="10078560" cy="54288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Microsoft YaHei"/>
              </a:rPr>
              <a:t>Baskılar ve kurtarıcılar - </a:t>
            </a:r>
            <a:r>
              <a:rPr lang="bg-BG" sz="3200" b="1" u="none" strike="noStrike">
                <a:solidFill>
                  <a:srgbClr val="000080"/>
                </a:solidFill>
                <a:effectLst/>
                <a:uFillTx/>
                <a:latin typeface="Trebuchet MS"/>
                <a:ea typeface="Microsoft YaHei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  <a:ea typeface="Microsoft YaHei"/>
              </a:rPr>
              <a:t>3. ŞAMGAR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  <a:ea typeface="Microsoft YaHei"/>
              </a:rPr>
              <a:t>(3:31)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60" name=""/>
          <p:cNvPicPr/>
          <p:nvPr/>
        </p:nvPicPr>
        <p:blipFill>
          <a:blip r:embed="rId1"/>
          <a:stretch/>
        </p:blipFill>
        <p:spPr>
          <a:xfrm>
            <a:off x="974880" y="3024000"/>
            <a:ext cx="4136040" cy="2014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1" name=""/>
          <p:cNvPicPr/>
          <p:nvPr/>
        </p:nvPicPr>
        <p:blipFill>
          <a:blip r:embed="rId2"/>
          <a:srcRect l="0" t="19439" r="54691" b="25313"/>
          <a:stretch/>
        </p:blipFill>
        <p:spPr>
          <a:xfrm>
            <a:off x="7632000" y="756000"/>
            <a:ext cx="2265120" cy="3166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2" name=""/>
          <p:cNvPicPr/>
          <p:nvPr/>
        </p:nvPicPr>
        <p:blipFill>
          <a:blip r:embed="rId3"/>
          <a:stretch/>
        </p:blipFill>
        <p:spPr>
          <a:xfrm>
            <a:off x="5580000" y="3528000"/>
            <a:ext cx="3299760" cy="1915560"/>
          </a:xfrm>
          <a:prstGeom prst="rect">
            <a:avLst/>
          </a:prstGeom>
          <a:noFill/>
          <a:ln w="19080">
            <a:solidFill>
              <a:srgbClr val="ffffff"/>
            </a:solidFill>
            <a:round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0" y="-360"/>
            <a:ext cx="10078560" cy="54288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  <a:ea typeface="Microsoft YaHei"/>
              </a:rPr>
              <a:t>Baskılar ve kurtarıcılar - </a:t>
            </a:r>
            <a:r>
              <a:rPr lang="bg-BG" sz="3200" b="1" u="none" strike="noStrike">
                <a:solidFill>
                  <a:srgbClr val="000080"/>
                </a:solidFill>
                <a:effectLst/>
                <a:uFillTx/>
                <a:latin typeface="Trebuchet MS"/>
                <a:ea typeface="Microsoft YaHei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  <a:ea typeface="Microsoft YaHei"/>
              </a:rPr>
              <a:t>3. ŞAMGAR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  <a:ea typeface="Microsoft YaHei"/>
              </a:rPr>
              <a:t>(3:31)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64" name=""/>
          <p:cNvPicPr/>
          <p:nvPr/>
        </p:nvPicPr>
        <p:blipFill>
          <a:blip r:embed="rId1"/>
          <a:stretch/>
        </p:blipFill>
        <p:spPr>
          <a:xfrm>
            <a:off x="3528000" y="936000"/>
            <a:ext cx="3397320" cy="1654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5" name=""/>
          <p:cNvPicPr/>
          <p:nvPr/>
        </p:nvPicPr>
        <p:blipFill>
          <a:blip r:embed="rId2"/>
          <a:stretch/>
        </p:blipFill>
        <p:spPr>
          <a:xfrm>
            <a:off x="216000" y="841320"/>
            <a:ext cx="2901960" cy="2757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6" name=""/>
          <p:cNvPicPr/>
          <p:nvPr/>
        </p:nvPicPr>
        <p:blipFill>
          <a:blip r:embed="rId3"/>
          <a:stretch/>
        </p:blipFill>
        <p:spPr>
          <a:xfrm>
            <a:off x="5616000" y="3305160"/>
            <a:ext cx="4217400" cy="2239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7" name=""/>
          <p:cNvPicPr/>
          <p:nvPr/>
        </p:nvPicPr>
        <p:blipFill>
          <a:blip r:embed="rId4"/>
          <a:stretch/>
        </p:blipFill>
        <p:spPr>
          <a:xfrm>
            <a:off x="7344000" y="1345320"/>
            <a:ext cx="2253600" cy="2253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8" name=""/>
          <p:cNvSpPr/>
          <p:nvPr/>
        </p:nvSpPr>
        <p:spPr>
          <a:xfrm>
            <a:off x="180000" y="864000"/>
            <a:ext cx="12949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Nançak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9" name=""/>
          <p:cNvSpPr/>
          <p:nvPr/>
        </p:nvSpPr>
        <p:spPr>
          <a:xfrm>
            <a:off x="7488000" y="1440000"/>
            <a:ext cx="8629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0000ff"/>
                </a:solidFill>
                <a:effectLst/>
                <a:uFillTx/>
                <a:latin typeface="Arial"/>
                <a:ea typeface="DejaVu Sans"/>
              </a:rPr>
              <a:t>Sai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70" name=""/>
          <p:cNvPicPr/>
          <p:nvPr/>
        </p:nvPicPr>
        <p:blipFill>
          <a:blip r:embed="rId5"/>
          <a:stretch/>
        </p:blipFill>
        <p:spPr>
          <a:xfrm>
            <a:off x="503640" y="3426840"/>
            <a:ext cx="3455280" cy="21160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"/>
          <p:cNvPicPr/>
          <p:nvPr/>
        </p:nvPicPr>
        <p:blipFill>
          <a:blip r:embed="rId1"/>
          <a:srcRect l="10598" t="0" r="0" b="0"/>
          <a:stretch/>
        </p:blipFill>
        <p:spPr>
          <a:xfrm>
            <a:off x="770760" y="720000"/>
            <a:ext cx="1875600" cy="1672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" name=""/>
          <p:cNvPicPr/>
          <p:nvPr/>
        </p:nvPicPr>
        <p:blipFill>
          <a:blip r:embed="rId2"/>
          <a:stretch/>
        </p:blipFill>
        <p:spPr>
          <a:xfrm>
            <a:off x="2780640" y="720000"/>
            <a:ext cx="2001600" cy="1672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" name=""/>
          <p:cNvPicPr/>
          <p:nvPr/>
        </p:nvPicPr>
        <p:blipFill>
          <a:blip r:embed="rId3"/>
          <a:srcRect l="0" t="0" r="0" b="36258"/>
          <a:stretch/>
        </p:blipFill>
        <p:spPr>
          <a:xfrm>
            <a:off x="4917600" y="720000"/>
            <a:ext cx="2024640" cy="1672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" name=""/>
          <p:cNvPicPr/>
          <p:nvPr/>
        </p:nvPicPr>
        <p:blipFill>
          <a:blip r:embed="rId4"/>
          <a:srcRect l="33985" t="0" r="19799" b="0"/>
          <a:stretch/>
        </p:blipFill>
        <p:spPr>
          <a:xfrm>
            <a:off x="7073640" y="720000"/>
            <a:ext cx="1853280" cy="1672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" name=""/>
          <p:cNvPicPr/>
          <p:nvPr/>
        </p:nvPicPr>
        <p:blipFill>
          <a:blip r:embed="rId5">
            <a:grayscl/>
          </a:blip>
          <a:srcRect l="53307" t="0" r="0" b="0"/>
          <a:stretch/>
        </p:blipFill>
        <p:spPr>
          <a:xfrm>
            <a:off x="1647720" y="3483000"/>
            <a:ext cx="1837080" cy="1685520"/>
          </a:xfrm>
          <a:prstGeom prst="rect">
            <a:avLst/>
          </a:prstGeom>
          <a:noFill/>
          <a:ln w="38160">
            <a:solidFill>
              <a:srgbClr val="000000"/>
            </a:solidFill>
            <a:round/>
          </a:ln>
        </p:spPr>
      </p:pic>
      <p:pic>
        <p:nvPicPr>
          <p:cNvPr id="52" name=""/>
          <p:cNvPicPr/>
          <p:nvPr/>
        </p:nvPicPr>
        <p:blipFill>
          <a:blip r:embed="rId6"/>
          <a:srcRect l="0" t="0" r="0" b="45351"/>
          <a:stretch/>
        </p:blipFill>
        <p:spPr>
          <a:xfrm>
            <a:off x="3791160" y="3483000"/>
            <a:ext cx="2013120" cy="1699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3" name=""/>
          <p:cNvPicPr/>
          <p:nvPr/>
        </p:nvPicPr>
        <p:blipFill>
          <a:blip r:embed="rId7"/>
          <a:srcRect l="0" t="5670" r="13991" b="57382"/>
          <a:stretch/>
        </p:blipFill>
        <p:spPr>
          <a:xfrm>
            <a:off x="6117840" y="3517560"/>
            <a:ext cx="1945080" cy="1638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4" name=""/>
          <p:cNvSpPr/>
          <p:nvPr/>
        </p:nvSpPr>
        <p:spPr>
          <a:xfrm>
            <a:off x="504000" y="2402640"/>
            <a:ext cx="1870920" cy="48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2600" b="1" u="none" strike="noStrike">
                <a:solidFill>
                  <a:srgbClr val="ffa500"/>
                </a:solidFill>
                <a:effectLst/>
                <a:uFillTx/>
                <a:latin typeface="Arial"/>
                <a:ea typeface="DejaVu Sans"/>
              </a:rPr>
              <a:t>1. Otniel</a:t>
            </a:r>
            <a:endParaRPr lang="bg-BG" sz="2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5" name=""/>
          <p:cNvSpPr/>
          <p:nvPr/>
        </p:nvSpPr>
        <p:spPr>
          <a:xfrm>
            <a:off x="2808000" y="2403000"/>
            <a:ext cx="1870920" cy="48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2600" b="1" u="none" strike="noStrike">
                <a:solidFill>
                  <a:srgbClr val="ffa500"/>
                </a:solidFill>
                <a:effectLst/>
                <a:uFillTx/>
                <a:latin typeface="Arial"/>
                <a:ea typeface="DejaVu Sans"/>
              </a:rPr>
              <a:t>2. Ehut</a:t>
            </a:r>
            <a:endParaRPr lang="bg-BG" sz="2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6" name=""/>
          <p:cNvSpPr/>
          <p:nvPr/>
        </p:nvSpPr>
        <p:spPr>
          <a:xfrm>
            <a:off x="5184000" y="2403000"/>
            <a:ext cx="1870920" cy="48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2600" b="1" u="none" strike="noStrike">
                <a:solidFill>
                  <a:srgbClr val="ffa500"/>
                </a:solidFill>
                <a:effectLst/>
                <a:uFillTx/>
                <a:latin typeface="Arial"/>
                <a:ea typeface="DejaVu Sans"/>
              </a:rPr>
              <a:t>3. Debora</a:t>
            </a:r>
            <a:endParaRPr lang="bg-BG" sz="2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7" name=""/>
          <p:cNvSpPr/>
          <p:nvPr/>
        </p:nvSpPr>
        <p:spPr>
          <a:xfrm>
            <a:off x="7488000" y="2403360"/>
            <a:ext cx="1870920" cy="48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2600" b="1" u="none" strike="noStrike">
                <a:solidFill>
                  <a:srgbClr val="ffa500"/>
                </a:solidFill>
                <a:effectLst/>
                <a:uFillTx/>
                <a:latin typeface="Arial"/>
                <a:ea typeface="DejaVu Sans"/>
              </a:rPr>
              <a:t>4. Gidyon</a:t>
            </a:r>
            <a:endParaRPr lang="bg-BG" sz="2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8" name=""/>
          <p:cNvSpPr/>
          <p:nvPr/>
        </p:nvSpPr>
        <p:spPr>
          <a:xfrm>
            <a:off x="1548000" y="5210640"/>
            <a:ext cx="1870920" cy="48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2600" b="1" u="none" strike="noStrike">
                <a:solidFill>
                  <a:srgbClr val="a9a9a9"/>
                </a:solidFill>
                <a:effectLst/>
                <a:uFillTx/>
                <a:latin typeface="Arial"/>
                <a:ea typeface="DejaVu Sans"/>
              </a:rPr>
              <a:t>Avimelek</a:t>
            </a:r>
            <a:endParaRPr lang="bg-BG" sz="2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" name=""/>
          <p:cNvSpPr/>
          <p:nvPr/>
        </p:nvSpPr>
        <p:spPr>
          <a:xfrm>
            <a:off x="3888000" y="5193000"/>
            <a:ext cx="1870920" cy="48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2600" b="1" u="none" strike="noStrike">
                <a:solidFill>
                  <a:srgbClr val="ffa500"/>
                </a:solidFill>
                <a:effectLst/>
                <a:uFillTx/>
                <a:latin typeface="Arial"/>
                <a:ea typeface="DejaVu Sans"/>
              </a:rPr>
              <a:t>5. Yiftah</a:t>
            </a:r>
            <a:endParaRPr lang="bg-BG" sz="2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0" name=""/>
          <p:cNvSpPr/>
          <p:nvPr/>
        </p:nvSpPr>
        <p:spPr>
          <a:xfrm>
            <a:off x="6192000" y="5193000"/>
            <a:ext cx="1870920" cy="48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2600" b="1" u="none" strike="noStrike">
                <a:solidFill>
                  <a:srgbClr val="ffa500"/>
                </a:solidFill>
                <a:effectLst/>
                <a:uFillTx/>
                <a:latin typeface="Arial"/>
                <a:ea typeface="DejaVu Sans"/>
              </a:rPr>
              <a:t>6. Şimşon</a:t>
            </a:r>
            <a:endParaRPr lang="bg-BG" sz="2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1" name=""/>
          <p:cNvSpPr/>
          <p:nvPr/>
        </p:nvSpPr>
        <p:spPr>
          <a:xfrm>
            <a:off x="2340000" y="2775240"/>
            <a:ext cx="5182920" cy="698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algn="ctr">
              <a:lnSpc>
                <a:spcPct val="100000"/>
              </a:lnSpc>
            </a:pPr>
            <a:r>
              <a:rPr lang="bg-BG" sz="4000" b="1" u="none" strike="noStrike">
                <a:solidFill>
                  <a:srgbClr val="87cefa"/>
                </a:solidFill>
                <a:effectLst/>
                <a:uFillTx/>
                <a:latin typeface="Constantia"/>
                <a:ea typeface="DejaVu Sans"/>
              </a:rPr>
              <a:t>Büyük hakimler</a:t>
            </a:r>
            <a:endParaRPr lang="bg-BG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0" y="-360"/>
            <a:ext cx="10078560" cy="54288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32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HAKİMLER kitabı -</a:t>
            </a:r>
            <a:r>
              <a:rPr lang="bg-BG" sz="32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Giriş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"/>
          <p:cNvSpPr/>
          <p:nvPr/>
        </p:nvSpPr>
        <p:spPr>
          <a:xfrm>
            <a:off x="684000" y="914760"/>
            <a:ext cx="4390920" cy="130932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3:7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RAB'bin gözünde kötü olanı yapan İsrailliler Tanrıları RAB'bi unutup Baallar'a ve Aşera putlarına taptılar. 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0" y="-360"/>
            <a:ext cx="10097640" cy="54396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32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1. OTNİEL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(3:7-11)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5" name=""/>
          <p:cNvPicPr/>
          <p:nvPr/>
        </p:nvPicPr>
        <p:blipFill>
          <a:blip r:embed="rId1"/>
          <a:stretch/>
        </p:blipFill>
        <p:spPr>
          <a:xfrm>
            <a:off x="596880" y="2484000"/>
            <a:ext cx="4730040" cy="287892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66" name=""/>
          <p:cNvGrpSpPr/>
          <p:nvPr/>
        </p:nvGrpSpPr>
        <p:grpSpPr>
          <a:xfrm>
            <a:off x="5904000" y="1674000"/>
            <a:ext cx="3238920" cy="3688920"/>
            <a:chOff x="5904000" y="1674000"/>
            <a:chExt cx="3238920" cy="3688920"/>
          </a:xfrm>
        </p:grpSpPr>
        <p:sp>
          <p:nvSpPr>
            <p:cNvPr id="67" name=""/>
            <p:cNvSpPr/>
            <p:nvPr/>
          </p:nvSpPr>
          <p:spPr>
            <a:xfrm>
              <a:off x="5904000" y="1674000"/>
              <a:ext cx="1595160" cy="3688920"/>
            </a:xfrm>
            <a:prstGeom prst="rect">
              <a:avLst/>
            </a:prstGeom>
            <a:blipFill rotWithShape="0">
              <a:blip r:embed="rId2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ctr" anchorCtr="1">
              <a:noAutofit/>
            </a:bodyPr>
            <a:p>
              <a:pPr algn="ctr">
                <a:lnSpc>
                  <a:spcPct val="100000"/>
                </a:lnSpc>
              </a:pPr>
              <a:r>
                <a:rPr lang="bg-BG" sz="1800" b="0" u="none" strike="noStrike">
                  <a:solidFill>
                    <a:srgbClr val="000000"/>
                  </a:solidFill>
                  <a:effectLst/>
                  <a:uFillTx/>
                  <a:latin typeface="Arial"/>
                  <a:ea typeface="DejaVu Sans"/>
                </a:rPr>
                <a:t>"</a:t>
              </a:r>
              <a:endPara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68" name=""/>
            <p:cNvPicPr/>
            <p:nvPr/>
          </p:nvPicPr>
          <p:blipFill>
            <a:blip r:embed="rId3"/>
            <a:srcRect l="16655" t="0" r="12497" b="0"/>
            <a:stretch/>
          </p:blipFill>
          <p:spPr>
            <a:xfrm>
              <a:off x="7547760" y="1674000"/>
              <a:ext cx="1595160" cy="36889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69" name=""/>
            <p:cNvSpPr/>
            <p:nvPr/>
          </p:nvSpPr>
          <p:spPr>
            <a:xfrm>
              <a:off x="6279840" y="4843800"/>
              <a:ext cx="2440080" cy="471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 anchorCtr="1">
              <a:spAutoFit/>
            </a:bodyPr>
            <a:p>
              <a:pPr algn="ctr">
                <a:lnSpc>
                  <a:spcPct val="100000"/>
                </a:lnSpc>
              </a:pPr>
              <a:r>
                <a:rPr lang="bg-BG" sz="1800" b="1" u="none" strike="noStrike">
                  <a:solidFill>
                    <a:srgbClr val="0000cd"/>
                  </a:solidFill>
                  <a:effectLst/>
                  <a:uFillTx/>
                  <a:latin typeface="Arial"/>
                  <a:ea typeface="DejaVu Sans"/>
                </a:rPr>
                <a:t>Baal ve Aşera</a:t>
              </a:r>
              <a:endParaRPr lang="bg-BG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70" name=""/>
          <p:cNvSpPr/>
          <p:nvPr/>
        </p:nvSpPr>
        <p:spPr>
          <a:xfrm>
            <a:off x="4032000" y="4176000"/>
            <a:ext cx="2230920" cy="430920"/>
          </a:xfrm>
          <a:prstGeom prst="rightArrow">
            <a:avLst>
              <a:gd name="adj1" fmla="val 50000"/>
              <a:gd name="adj2" fmla="val 129167"/>
            </a:avLst>
          </a:prstGeom>
          <a:solidFill>
            <a:srgbClr val="ff0000"/>
          </a:solidFill>
          <a:ln w="1908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9360" rIns="99360" tIns="54360" bIns="5436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"/>
          <p:cNvSpPr/>
          <p:nvPr/>
        </p:nvSpPr>
        <p:spPr>
          <a:xfrm>
            <a:off x="360000" y="806760"/>
            <a:ext cx="4318920" cy="191916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3:8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Bunun üzerine RAB İsrail'e öfkelendi ve onları Aram- Naharayim Kralı Kuşan-Rişatayim'in eline teslim etti. İsrailliler sekiz yıl Kuşan-Rişatayim'-in boyunduruğunda kaldılar.  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2" name=""/>
          <p:cNvPicPr/>
          <p:nvPr/>
        </p:nvPicPr>
        <p:blipFill>
          <a:blip r:embed="rId1"/>
          <a:srcRect l="39646" t="4751" r="4390" b="43345"/>
          <a:stretch/>
        </p:blipFill>
        <p:spPr>
          <a:xfrm>
            <a:off x="7416000" y="720360"/>
            <a:ext cx="2446920" cy="3310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3" name=""/>
          <p:cNvPicPr/>
          <p:nvPr/>
        </p:nvPicPr>
        <p:blipFill>
          <a:blip r:embed="rId2"/>
          <a:stretch/>
        </p:blipFill>
        <p:spPr>
          <a:xfrm>
            <a:off x="4917960" y="720000"/>
            <a:ext cx="2424960" cy="3310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4" name=""/>
          <p:cNvSpPr/>
          <p:nvPr/>
        </p:nvSpPr>
        <p:spPr>
          <a:xfrm>
            <a:off x="6660000" y="1065960"/>
            <a:ext cx="646920" cy="288000"/>
          </a:xfrm>
          <a:prstGeom prst="rect">
            <a:avLst/>
          </a:prstGeom>
          <a:solidFill>
            <a:srgbClr val="f4a46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36000" rIns="36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3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ARAM</a:t>
            </a:r>
            <a:endParaRPr lang="bg-BG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"/>
          <p:cNvSpPr/>
          <p:nvPr/>
        </p:nvSpPr>
        <p:spPr>
          <a:xfrm>
            <a:off x="8928000" y="1044000"/>
            <a:ext cx="934920" cy="358920"/>
          </a:xfrm>
          <a:prstGeom prst="ellipse">
            <a:avLst/>
          </a:prstGeom>
          <a:noFill/>
          <a:ln w="38160">
            <a:solidFill>
              <a:srgbClr val="0000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109080" rIns="109080" tIns="64080" bIns="6408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76" name=""/>
          <p:cNvSpPr/>
          <p:nvPr/>
        </p:nvSpPr>
        <p:spPr>
          <a:xfrm>
            <a:off x="6642000" y="1008000"/>
            <a:ext cx="682920" cy="358920"/>
          </a:xfrm>
          <a:prstGeom prst="ellipse">
            <a:avLst/>
          </a:prstGeom>
          <a:noFill/>
          <a:ln w="38160">
            <a:solidFill>
              <a:srgbClr val="0000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109080" rIns="109080" tIns="64080" bIns="6408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77" name=""/>
          <p:cNvSpPr/>
          <p:nvPr/>
        </p:nvSpPr>
        <p:spPr>
          <a:xfrm>
            <a:off x="1152000" y="3744000"/>
            <a:ext cx="2374920" cy="363960"/>
          </a:xfrm>
          <a:prstGeom prst="rect">
            <a:avLst/>
          </a:prstGeom>
          <a:solidFill>
            <a:srgbClr val="f4a46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MEZO-</a:t>
            </a:r>
            <a:r>
              <a:rPr lang="bg-BG" sz="1800" b="1" u="none" strike="noStrike">
                <a:solidFill>
                  <a:srgbClr val="0000cd"/>
                </a:solidFill>
                <a:effectLst/>
                <a:uFillTx/>
                <a:latin typeface="Arial"/>
                <a:ea typeface="DejaVu Sans"/>
              </a:rPr>
              <a:t>POTAMYA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" name=""/>
          <p:cNvSpPr/>
          <p:nvPr/>
        </p:nvSpPr>
        <p:spPr>
          <a:xfrm>
            <a:off x="1152000" y="4176000"/>
            <a:ext cx="2374920" cy="363960"/>
          </a:xfrm>
          <a:prstGeom prst="rect">
            <a:avLst/>
          </a:prstGeom>
          <a:solidFill>
            <a:srgbClr val="7fff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0000cd"/>
                </a:solidFill>
                <a:effectLst/>
                <a:uFillTx/>
                <a:latin typeface="Arial"/>
                <a:ea typeface="DejaVu Sans"/>
              </a:rPr>
              <a:t>NAHAR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-AYİM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" name=""/>
          <p:cNvSpPr/>
          <p:nvPr/>
        </p:nvSpPr>
        <p:spPr>
          <a:xfrm>
            <a:off x="1008000" y="3384000"/>
            <a:ext cx="28069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i="1" u="none" strike="noStrike">
                <a:solidFill>
                  <a:srgbClr val="a9a9a9"/>
                </a:solidFill>
                <a:effectLst/>
                <a:uFillTx/>
                <a:latin typeface="Trebuchet MS"/>
                <a:ea typeface="DejaVu Sans"/>
              </a:rPr>
              <a:t>Gr.: arasında - nehirler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0" name=""/>
          <p:cNvSpPr/>
          <p:nvPr/>
        </p:nvSpPr>
        <p:spPr>
          <a:xfrm>
            <a:off x="1008000" y="4572000"/>
            <a:ext cx="28429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i="1" u="none" strike="noStrike">
                <a:solidFill>
                  <a:srgbClr val="a9a9a9"/>
                </a:solidFill>
                <a:effectLst/>
                <a:uFillTx/>
                <a:latin typeface="Trebuchet MS"/>
                <a:ea typeface="DejaVu Sans"/>
              </a:rPr>
              <a:t>İbr.: iki nehir - arasında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81" name=""/>
          <p:cNvGrpSpPr/>
          <p:nvPr/>
        </p:nvGrpSpPr>
        <p:grpSpPr>
          <a:xfrm>
            <a:off x="1260000" y="3006000"/>
            <a:ext cx="2374920" cy="376920"/>
            <a:chOff x="1260000" y="3006000"/>
            <a:chExt cx="2374920" cy="376920"/>
          </a:xfrm>
        </p:grpSpPr>
        <p:sp>
          <p:nvSpPr>
            <p:cNvPr id="82" name=""/>
            <p:cNvSpPr/>
            <p:nvPr/>
          </p:nvSpPr>
          <p:spPr>
            <a:xfrm>
              <a:off x="2052000" y="3024000"/>
              <a:ext cx="1582920" cy="358920"/>
            </a:xfrm>
            <a:custGeom>
              <a:avLst/>
              <a:gdLst>
                <a:gd name="textAreaLeft" fmla="*/ 293400 w 1582920"/>
                <a:gd name="textAreaRight" fmla="*/ 1452600 w 1582920"/>
                <a:gd name="textAreaTop" fmla="*/ 113760 h 358920"/>
                <a:gd name="textAreaBottom" fmla="*/ 246600 h 358920"/>
                <a:gd name="GluePoint1X" fmla="*/ 0 w 21600"/>
                <a:gd name="GluePoint1Y" fmla="*/ 10800 h 21800"/>
                <a:gd name="GluePoint2X" fmla="*/ 21600 w 21600"/>
                <a:gd name="GluePoint2Y" fmla="*/ 10800 h 21800"/>
                <a:gd name="GluePoint3X" fmla="*/ 0 w 21600"/>
                <a:gd name="GluePoint3Y" fmla="*/ 0 h 21800"/>
                <a:gd name="GluePoint4X" fmla="*/ 0 w 21600"/>
                <a:gd name="GluePoint4Y" fmla="*/ 21600 h 2180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1600" h="21800">
                  <a:moveTo>
                    <a:pt x="16731" y="0"/>
                  </a:moveTo>
                  <a:lnTo>
                    <a:pt x="21600" y="10800"/>
                  </a:lnTo>
                  <a:lnTo>
                    <a:pt x="16731" y="21800"/>
                  </a:lnTo>
                  <a:lnTo>
                    <a:pt x="16731" y="14781"/>
                  </a:lnTo>
                  <a:lnTo>
                    <a:pt x="4000" y="14781"/>
                  </a:lnTo>
                  <a:lnTo>
                    <a:pt x="4000" y="6819"/>
                  </a:lnTo>
                  <a:lnTo>
                    <a:pt x="16731" y="6819"/>
                  </a:lnTo>
                  <a:lnTo>
                    <a:pt x="16731" y="0"/>
                  </a:lnTo>
                  <a:moveTo>
                    <a:pt x="0" y="6819"/>
                  </a:moveTo>
                  <a:lnTo>
                    <a:pt x="0" y="14781"/>
                  </a:lnTo>
                  <a:lnTo>
                    <a:pt x="1000" y="14781"/>
                  </a:lnTo>
                  <a:lnTo>
                    <a:pt x="1000" y="6819"/>
                  </a:lnTo>
                  <a:lnTo>
                    <a:pt x="0" y="6819"/>
                  </a:lnTo>
                  <a:moveTo>
                    <a:pt x="2000" y="6819"/>
                  </a:moveTo>
                  <a:lnTo>
                    <a:pt x="2000" y="14781"/>
                  </a:lnTo>
                  <a:lnTo>
                    <a:pt x="3000" y="14781"/>
                  </a:lnTo>
                  <a:lnTo>
                    <a:pt x="3000" y="6819"/>
                  </a:lnTo>
                  <a:lnTo>
                    <a:pt x="2000" y="6819"/>
                  </a:lnTo>
                  <a:close/>
                </a:path>
              </a:pathLst>
            </a:custGeom>
            <a:solidFill>
              <a:srgbClr val="00bfff"/>
            </a:solidFill>
            <a:ln w="0">
              <a:solidFill>
                <a:srgbClr val="80808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endParaRPr>
            </a:p>
          </p:txBody>
        </p:sp>
        <p:sp>
          <p:nvSpPr>
            <p:cNvPr id="83" name=""/>
            <p:cNvSpPr/>
            <p:nvPr/>
          </p:nvSpPr>
          <p:spPr>
            <a:xfrm>
              <a:off x="1260000" y="3006000"/>
              <a:ext cx="718920" cy="358920"/>
            </a:xfrm>
            <a:prstGeom prst="rect">
              <a:avLst/>
            </a:prstGeom>
            <a:solidFill>
              <a:srgbClr val="ffffe0"/>
            </a:solidFill>
            <a:ln w="0">
              <a:solidFill>
                <a:srgbClr val="000000"/>
              </a:solidFill>
              <a:prstDash val="dash"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spAutoFit/>
            </a:bodyPr>
            <a:p>
              <a:pPr>
                <a:lnSpc>
                  <a:spcPct val="100000"/>
                </a:lnSpc>
              </a:pPr>
              <a:r>
                <a:rPr lang="bg-BG" sz="1800" b="1" u="none" strike="noStrike">
                  <a:solidFill>
                    <a:srgbClr val="000000"/>
                  </a:solidFill>
                  <a:effectLst/>
                  <a:uFillTx/>
                  <a:latin typeface="Cambria"/>
                  <a:ea typeface="DejaVu Sans"/>
                </a:rPr>
                <a:t>Dicle</a:t>
              </a:r>
              <a:endPara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84" name=""/>
          <p:cNvGrpSpPr/>
          <p:nvPr/>
        </p:nvGrpSpPr>
        <p:grpSpPr>
          <a:xfrm>
            <a:off x="1260000" y="4950000"/>
            <a:ext cx="2374920" cy="376920"/>
            <a:chOff x="1260000" y="4950000"/>
            <a:chExt cx="2374920" cy="376920"/>
          </a:xfrm>
        </p:grpSpPr>
        <p:sp>
          <p:nvSpPr>
            <p:cNvPr id="85" name=""/>
            <p:cNvSpPr/>
            <p:nvPr/>
          </p:nvSpPr>
          <p:spPr>
            <a:xfrm>
              <a:off x="2052000" y="4968000"/>
              <a:ext cx="1582920" cy="358920"/>
            </a:xfrm>
            <a:custGeom>
              <a:avLst/>
              <a:gdLst>
                <a:gd name="textAreaLeft" fmla="*/ 293400 w 1582920"/>
                <a:gd name="textAreaRight" fmla="*/ 1452600 w 1582920"/>
                <a:gd name="textAreaTop" fmla="*/ 113760 h 358920"/>
                <a:gd name="textAreaBottom" fmla="*/ 246600 h 358920"/>
                <a:gd name="GluePoint1X" fmla="*/ 0 w 21600"/>
                <a:gd name="GluePoint1Y" fmla="*/ 10800 h 21800"/>
                <a:gd name="GluePoint2X" fmla="*/ 21600 w 21600"/>
                <a:gd name="GluePoint2Y" fmla="*/ 10800 h 21800"/>
                <a:gd name="GluePoint3X" fmla="*/ 0 w 21600"/>
                <a:gd name="GluePoint3Y" fmla="*/ 0 h 21800"/>
                <a:gd name="GluePoint4X" fmla="*/ 0 w 21600"/>
                <a:gd name="GluePoint4Y" fmla="*/ 21600 h 2180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1600" h="21800">
                  <a:moveTo>
                    <a:pt x="16731" y="0"/>
                  </a:moveTo>
                  <a:lnTo>
                    <a:pt x="21600" y="10800"/>
                  </a:lnTo>
                  <a:lnTo>
                    <a:pt x="16731" y="21800"/>
                  </a:lnTo>
                  <a:lnTo>
                    <a:pt x="16731" y="14781"/>
                  </a:lnTo>
                  <a:lnTo>
                    <a:pt x="4000" y="14781"/>
                  </a:lnTo>
                  <a:lnTo>
                    <a:pt x="4000" y="6819"/>
                  </a:lnTo>
                  <a:lnTo>
                    <a:pt x="16731" y="6819"/>
                  </a:lnTo>
                  <a:lnTo>
                    <a:pt x="16731" y="0"/>
                  </a:lnTo>
                  <a:moveTo>
                    <a:pt x="0" y="6819"/>
                  </a:moveTo>
                  <a:lnTo>
                    <a:pt x="0" y="14781"/>
                  </a:lnTo>
                  <a:lnTo>
                    <a:pt x="1000" y="14781"/>
                  </a:lnTo>
                  <a:lnTo>
                    <a:pt x="1000" y="6819"/>
                  </a:lnTo>
                  <a:lnTo>
                    <a:pt x="0" y="6819"/>
                  </a:lnTo>
                  <a:moveTo>
                    <a:pt x="2000" y="6819"/>
                  </a:moveTo>
                  <a:lnTo>
                    <a:pt x="2000" y="14781"/>
                  </a:lnTo>
                  <a:lnTo>
                    <a:pt x="3000" y="14781"/>
                  </a:lnTo>
                  <a:lnTo>
                    <a:pt x="3000" y="6819"/>
                  </a:lnTo>
                  <a:lnTo>
                    <a:pt x="2000" y="6819"/>
                  </a:lnTo>
                  <a:close/>
                </a:path>
              </a:pathLst>
            </a:custGeom>
            <a:solidFill>
              <a:srgbClr val="00bfff"/>
            </a:solidFill>
            <a:ln w="0">
              <a:solidFill>
                <a:srgbClr val="80808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ctr">
              <a:noAutofit/>
            </a:bodyPr>
            <a:p>
              <a:pPr>
                <a:lnSpc>
                  <a:spcPct val="100000"/>
                </a:lnSpc>
              </a:pPr>
              <a:endPara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endParaRPr>
            </a:p>
          </p:txBody>
        </p:sp>
        <p:sp>
          <p:nvSpPr>
            <p:cNvPr id="86" name=""/>
            <p:cNvSpPr/>
            <p:nvPr/>
          </p:nvSpPr>
          <p:spPr>
            <a:xfrm>
              <a:off x="1260000" y="4950000"/>
              <a:ext cx="718920" cy="358920"/>
            </a:xfrm>
            <a:prstGeom prst="rect">
              <a:avLst/>
            </a:prstGeom>
            <a:solidFill>
              <a:srgbClr val="ffffe0"/>
            </a:solidFill>
            <a:ln w="0">
              <a:solidFill>
                <a:srgbClr val="000000"/>
              </a:solidFill>
              <a:prstDash val="dash"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spAutoFit/>
            </a:bodyPr>
            <a:p>
              <a:pPr>
                <a:lnSpc>
                  <a:spcPct val="100000"/>
                </a:lnSpc>
              </a:pPr>
              <a:r>
                <a:rPr lang="bg-BG" sz="1800" b="1" u="none" strike="noStrike">
                  <a:solidFill>
                    <a:srgbClr val="000000"/>
                  </a:solidFill>
                  <a:effectLst/>
                  <a:uFillTx/>
                  <a:latin typeface="Cambria"/>
                  <a:ea typeface="DejaVu Sans"/>
                </a:rPr>
                <a:t>Fırat</a:t>
              </a:r>
              <a:endPara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87" name=""/>
          <p:cNvSpPr/>
          <p:nvPr/>
        </p:nvSpPr>
        <p:spPr>
          <a:xfrm>
            <a:off x="5112000" y="4320360"/>
            <a:ext cx="424692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Kuşan-Rişatayim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Asıl adı Kuşan idi. 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'Rişatayim' bir takma idi ve 'çift günahlı' demektir 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8" name="PlaceHolder 2"/>
          <p:cNvSpPr/>
          <p:nvPr/>
        </p:nvSpPr>
        <p:spPr>
          <a:xfrm>
            <a:off x="0" y="0"/>
            <a:ext cx="10097640" cy="54324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32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1. OTNİEL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(3:7-11)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7" dur="indefinite" restart="never" nodeType="tmRoot">
          <p:childTnLst>
            <p:seq>
              <p:cTn id="28" dur="indefinite" nodeType="mainSeq">
                <p:childTnLst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"/>
          <p:cNvPicPr/>
          <p:nvPr/>
        </p:nvPicPr>
        <p:blipFill>
          <a:blip r:embed="rId1"/>
          <a:stretch/>
        </p:blipFill>
        <p:spPr>
          <a:xfrm>
            <a:off x="-10440" y="10440"/>
            <a:ext cx="10080000" cy="5670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0" name=""/>
          <p:cNvSpPr/>
          <p:nvPr/>
        </p:nvSpPr>
        <p:spPr>
          <a:xfrm rot="3360000">
            <a:off x="5435640" y="2082960"/>
            <a:ext cx="161928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2400" b="1" u="none" spc="201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Dicle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"/>
          <p:cNvSpPr/>
          <p:nvPr/>
        </p:nvSpPr>
        <p:spPr>
          <a:xfrm rot="3360000">
            <a:off x="3780000" y="2407680"/>
            <a:ext cx="161928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2400" b="1" u="none" spc="201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Fırat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"/>
          <p:cNvSpPr/>
          <p:nvPr/>
        </p:nvSpPr>
        <p:spPr>
          <a:xfrm rot="3360000">
            <a:off x="3554640" y="1701360"/>
            <a:ext cx="312948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2400" b="1" u="none" strike="noStrike">
                <a:solidFill>
                  <a:srgbClr val="0000cd"/>
                </a:solidFill>
                <a:effectLst/>
                <a:uFillTx/>
                <a:latin typeface="Cambria"/>
                <a:ea typeface="DejaVu Sans"/>
              </a:rPr>
              <a:t>MEZOPOTAMYA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" name=""/>
          <p:cNvSpPr/>
          <p:nvPr/>
        </p:nvSpPr>
        <p:spPr>
          <a:xfrm>
            <a:off x="756000" y="216000"/>
            <a:ext cx="1403640" cy="414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22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Türkiye</a:t>
            </a:r>
            <a:endParaRPr lang="bg-BG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4" name=""/>
          <p:cNvSpPr/>
          <p:nvPr/>
        </p:nvSpPr>
        <p:spPr>
          <a:xfrm>
            <a:off x="7920000" y="1816920"/>
            <a:ext cx="755640" cy="414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22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İran</a:t>
            </a:r>
            <a:endParaRPr lang="bg-BG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" name=""/>
          <p:cNvSpPr/>
          <p:nvPr/>
        </p:nvSpPr>
        <p:spPr>
          <a:xfrm>
            <a:off x="216000" y="5004000"/>
            <a:ext cx="971640" cy="414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22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Mısır</a:t>
            </a:r>
            <a:endParaRPr lang="bg-BG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"/>
          <p:cNvSpPr/>
          <p:nvPr/>
        </p:nvSpPr>
        <p:spPr>
          <a:xfrm>
            <a:off x="3780000" y="5004000"/>
            <a:ext cx="1619640" cy="43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22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Arabistan</a:t>
            </a:r>
            <a:endParaRPr lang="bg-BG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" name=""/>
          <p:cNvSpPr/>
          <p:nvPr/>
        </p:nvSpPr>
        <p:spPr>
          <a:xfrm>
            <a:off x="2340000" y="3508920"/>
            <a:ext cx="863640" cy="414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22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İsrail</a:t>
            </a:r>
            <a:endParaRPr lang="bg-BG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"/>
          <p:cNvSpPr/>
          <p:nvPr/>
        </p:nvSpPr>
        <p:spPr>
          <a:xfrm>
            <a:off x="4680000" y="886680"/>
            <a:ext cx="4894920" cy="161424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3:9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Ama RAB'be yakarmaları üzerine RAB onlara Otniel adında bir kurtarıcı çıkardı. Kalev'in küçük kardeşi Kenaz'ın oğlu Otniel onları kurtardı. 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" name=""/>
          <p:cNvSpPr/>
          <p:nvPr/>
        </p:nvSpPr>
        <p:spPr>
          <a:xfrm>
            <a:off x="4680000" y="2916000"/>
            <a:ext cx="5326920" cy="239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ff00"/>
                </a:solidFill>
                <a:effectLst/>
                <a:uFillTx/>
                <a:latin typeface="Trebuchet MS"/>
                <a:ea typeface="DejaVu Sans"/>
              </a:rPr>
              <a:t>Hak 1:12-13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Kalev, "Kiryat-Sefer halkını yenip orayı ele geçirene kızım Aksa'yı eş olarak vereceğim" dedi. 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850"/>
              </a:spcAft>
            </a:pPr>
            <a:r>
              <a:rPr lang="bg-BG" sz="14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13</a:t>
            </a: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  Kenti Kalev'in küçük kardeşi Kenaz'ın oğlu Otniel ele geçirdi. Bunun üzerine Kalev kızı Aksa'yı ona eş olarak verdi. 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Otniel güçlü savaşçıların bir soyundan geldi. Sanki eski kuşağın son adamı idi.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00" name=""/>
          <p:cNvPicPr/>
          <p:nvPr/>
        </p:nvPicPr>
        <p:blipFill>
          <a:blip r:embed="rId1"/>
          <a:stretch/>
        </p:blipFill>
        <p:spPr>
          <a:xfrm>
            <a:off x="360000" y="938880"/>
            <a:ext cx="4012920" cy="4280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1" name="PlaceHolder 3"/>
          <p:cNvSpPr/>
          <p:nvPr/>
        </p:nvSpPr>
        <p:spPr>
          <a:xfrm>
            <a:off x="0" y="0"/>
            <a:ext cx="10097640" cy="54324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32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1. OTNİEL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(3:7-11)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"/>
          <p:cNvSpPr/>
          <p:nvPr/>
        </p:nvSpPr>
        <p:spPr>
          <a:xfrm>
            <a:off x="2772000" y="814680"/>
            <a:ext cx="2843640" cy="466344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3:10-11</a:t>
            </a: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10  RAB'bin Ruhu Otniel'in üzerine indi. Otniel İsrailliler'i yönetti, onlar için savaştı. 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RAB Aram-Naharayim Kralı Kuşan-Rişatayim'i onun eline teslim etti. Artık Otniel ondan daha güçlüydü. 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11  Ülke Kenaz oğlu Otniel'in ölümüne dek kırk yıl barış içinde yaşadı. 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03" name=""/>
          <p:cNvPicPr/>
          <p:nvPr/>
        </p:nvPicPr>
        <p:blipFill>
          <a:blip r:embed="rId1"/>
          <a:stretch/>
        </p:blipFill>
        <p:spPr>
          <a:xfrm>
            <a:off x="17280" y="540000"/>
            <a:ext cx="2573640" cy="5128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4" name=""/>
          <p:cNvSpPr/>
          <p:nvPr/>
        </p:nvSpPr>
        <p:spPr>
          <a:xfrm>
            <a:off x="5724000" y="720000"/>
            <a:ext cx="4282920" cy="432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spcAft>
                <a:spcPts val="1417"/>
              </a:spcAft>
            </a:pPr>
            <a:r>
              <a:rPr lang="bg-BG" sz="1800" b="1" u="none" strike="noStrike">
                <a:solidFill>
                  <a:srgbClr val="ffff00"/>
                </a:solidFill>
                <a:effectLst/>
                <a:uFillTx/>
                <a:latin typeface="Trebuchet MS"/>
                <a:ea typeface="DejaVu Sans"/>
              </a:rPr>
              <a:t>"RAB'bin Ruhu Otniel'in üzerine indi."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0e68c"/>
                </a:solidFill>
                <a:effectLst/>
                <a:uFillTx/>
                <a:latin typeface="Trebuchet MS"/>
                <a:ea typeface="DejaVu Sans"/>
              </a:rPr>
              <a:t>1) Problemi görmek ve karşı gitmeye istek uyandırmak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Artık "Naapalım, onlar (problemler) bizden daha güçlü" bahanesi yok.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850"/>
              </a:spcBef>
            </a:pPr>
            <a:r>
              <a:rPr lang="bg-BG" sz="1800" b="1" u="none" strike="noStrike">
                <a:solidFill>
                  <a:srgbClr val="f0e68c"/>
                </a:solidFill>
                <a:effectLst/>
                <a:uFillTx/>
                <a:latin typeface="Trebuchet MS"/>
                <a:ea typeface="DejaVu Sans"/>
              </a:rPr>
              <a:t>2) Rabbin halkının arasında birlik sağlamak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O zamana kadar her oymak kendi problemleri ile uğraşırdı. "Kardeşimin sıkıntısı benim de sıkıntımdır" düşüncesi.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850"/>
              </a:spcBef>
            </a:pPr>
            <a:r>
              <a:rPr lang="bg-BG" sz="1800" b="1" u="none" strike="noStrike">
                <a:solidFill>
                  <a:srgbClr val="f0e68c"/>
                </a:solidFill>
                <a:effectLst/>
                <a:uFillTx/>
                <a:latin typeface="Trebuchet MS"/>
                <a:ea typeface="DejaVu Sans"/>
              </a:rPr>
              <a:t>3) Gereken gücü vermek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KR gelince şimdiye kadar mümkün olmayan 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5" name="PlaceHolder 4"/>
          <p:cNvSpPr/>
          <p:nvPr/>
        </p:nvSpPr>
        <p:spPr>
          <a:xfrm>
            <a:off x="0" y="0"/>
            <a:ext cx="10097640" cy="54324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32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1. OTNİEL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(3:7-11)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"/>
          <p:cNvSpPr/>
          <p:nvPr/>
        </p:nvSpPr>
        <p:spPr>
          <a:xfrm>
            <a:off x="216000" y="698760"/>
            <a:ext cx="6155640" cy="1919160"/>
          </a:xfrm>
          <a:prstGeom prst="rect">
            <a:avLst/>
          </a:prstGeom>
          <a:solidFill>
            <a:srgbClr val="ffff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3:12-14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12</a:t>
            </a: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Sonra İsrailliler yine RAB'bin gözünde kötü olanı yaptılar. RAB gözünde kötü olanı yaptıkları için </a:t>
            </a:r>
            <a:r>
              <a:rPr lang="bg-BG" sz="20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Moav</a:t>
            </a: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Kralı Eglon'u onlara karşı güçlendirdi. </a:t>
            </a: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13</a:t>
            </a: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  Kral Eglon </a:t>
            </a:r>
            <a:r>
              <a:rPr lang="bg-BG" sz="20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Ammonlular</a:t>
            </a: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'la </a:t>
            </a:r>
            <a:r>
              <a:rPr lang="bg-BG" sz="20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Amalekliler</a:t>
            </a: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'i kendi tarafına çekerek İsrail'e saldırdı.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07" name=""/>
          <p:cNvPicPr/>
          <p:nvPr/>
        </p:nvPicPr>
        <p:blipFill>
          <a:blip r:embed="rId1"/>
          <a:srcRect l="18402" t="0" r="16129" b="0"/>
          <a:stretch/>
        </p:blipFill>
        <p:spPr>
          <a:xfrm>
            <a:off x="6624000" y="540720"/>
            <a:ext cx="3454920" cy="5128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8" name=""/>
          <p:cNvSpPr/>
          <p:nvPr/>
        </p:nvSpPr>
        <p:spPr>
          <a:xfrm>
            <a:off x="8460000" y="3564000"/>
            <a:ext cx="861480" cy="33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16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MOAV</a:t>
            </a:r>
            <a:endParaRPr lang="bg-BG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9" name=""/>
          <p:cNvSpPr/>
          <p:nvPr/>
        </p:nvSpPr>
        <p:spPr>
          <a:xfrm>
            <a:off x="8748000" y="2268000"/>
            <a:ext cx="1005480" cy="33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16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AMMON</a:t>
            </a:r>
            <a:endParaRPr lang="bg-BG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0" name=""/>
          <p:cNvSpPr/>
          <p:nvPr/>
        </p:nvSpPr>
        <p:spPr>
          <a:xfrm>
            <a:off x="8676000" y="1017720"/>
            <a:ext cx="1077480" cy="54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1500" b="1" u="none" strike="noStrike">
                <a:solidFill>
                  <a:srgbClr val="2f4f4f"/>
                </a:solidFill>
                <a:effectLst/>
                <a:uFillTx/>
                <a:latin typeface="Arial"/>
                <a:ea typeface="DejaVu Sans"/>
              </a:rPr>
              <a:t>ARAM (Suriye)</a:t>
            </a:r>
            <a:endParaRPr lang="bg-BG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1" name=""/>
          <p:cNvSpPr/>
          <p:nvPr/>
        </p:nvSpPr>
        <p:spPr>
          <a:xfrm>
            <a:off x="6768000" y="5066640"/>
            <a:ext cx="1222920" cy="33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16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AMALEK</a:t>
            </a:r>
            <a:endParaRPr lang="bg-BG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2" name=""/>
          <p:cNvSpPr/>
          <p:nvPr/>
        </p:nvSpPr>
        <p:spPr>
          <a:xfrm>
            <a:off x="9072000" y="4708440"/>
            <a:ext cx="1077480" cy="31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1500" b="1" u="none" strike="noStrike">
                <a:solidFill>
                  <a:srgbClr val="708090"/>
                </a:solidFill>
                <a:effectLst/>
                <a:uFillTx/>
                <a:latin typeface="Arial"/>
                <a:ea typeface="DejaVu Sans"/>
              </a:rPr>
              <a:t>MİDYAN</a:t>
            </a:r>
            <a:endParaRPr lang="bg-BG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3" name=""/>
          <p:cNvSpPr/>
          <p:nvPr/>
        </p:nvSpPr>
        <p:spPr>
          <a:xfrm>
            <a:off x="216720" y="2880000"/>
            <a:ext cx="2806920" cy="2558520"/>
          </a:xfrm>
          <a:prstGeom prst="rect">
            <a:avLst/>
          </a:prstGeom>
          <a:solidFill>
            <a:srgbClr val="fffff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Yar 19:37-38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Büyük kız bir erkek çocuk doğurdu, ona Moav adını verdi. 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Moav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bugünkü Moavlılar'ın atasıdır. 38  Küçük kızın da bir oğlu oldu, adını Ben-Ammi koydu. O da bugünkü </a:t>
            </a:r>
            <a:r>
              <a:rPr lang="bg-BG" sz="1800" b="0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Ammon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lular'ın atasıdır. 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" name=""/>
          <p:cNvSpPr/>
          <p:nvPr/>
        </p:nvSpPr>
        <p:spPr>
          <a:xfrm>
            <a:off x="3240000" y="2736000"/>
            <a:ext cx="323964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ff00"/>
                </a:solidFill>
                <a:effectLst/>
                <a:uFillTx/>
                <a:latin typeface="Trebuchet MS"/>
                <a:ea typeface="DejaVu Sans"/>
              </a:rPr>
              <a:t>1.Tarihler 1:36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İbrahim - İshak - Esav - Elifaz - </a:t>
            </a:r>
            <a:r>
              <a:rPr lang="bg-BG" sz="1800" b="0" u="sng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Amalek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5" name=""/>
          <p:cNvSpPr/>
          <p:nvPr/>
        </p:nvSpPr>
        <p:spPr>
          <a:xfrm>
            <a:off x="3240000" y="3708000"/>
            <a:ext cx="3347640" cy="173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ff00"/>
                </a:solidFill>
                <a:effectLst/>
                <a:uFillTx/>
                <a:latin typeface="Trebuchet MS"/>
                <a:ea typeface="DejaVu Sans"/>
              </a:rPr>
              <a:t>Çıkış 17:8</a:t>
            </a:r>
            <a:r>
              <a:rPr lang="bg-BG" sz="1800" b="0" u="none" strike="noStrike">
                <a:solidFill>
                  <a:srgbClr val="ffff00"/>
                </a:solidFill>
                <a:effectLst/>
                <a:uFillTx/>
                <a:latin typeface="Trebuchet MS"/>
                <a:ea typeface="DejaVu Sans"/>
              </a:rPr>
              <a:t> </a:t>
            </a: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 Amalekliler gelip Refidim'de İsrailliler'e savaş açtılar. </a:t>
            </a:r>
            <a:r>
              <a:rPr lang="bg-BG" sz="14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12</a:t>
            </a:r>
            <a:r>
              <a:rPr lang="bg-BG" sz="1800" b="0" u="none" strike="noStrike">
                <a:solidFill>
                  <a:srgbClr val="ffffff"/>
                </a:solidFill>
                <a:effectLst/>
                <a:uFillTx/>
                <a:latin typeface="Trebuchet MS"/>
                <a:ea typeface="DejaVu Sans"/>
              </a:rPr>
              <a:t> "Git Amalekliler'le savaş" dedi.. Bir yanda Harun, öbür yanda Hur Musa'nın ellerini yukarıda tuttular. 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6" name="PlaceHolder 5"/>
          <p:cNvSpPr/>
          <p:nvPr/>
        </p:nvSpPr>
        <p:spPr>
          <a:xfrm>
            <a:off x="0" y="0"/>
            <a:ext cx="10097640" cy="54324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bg-BG" sz="24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Baskılar ve kurtarıcılar - </a:t>
            </a:r>
            <a:r>
              <a:rPr lang="bg-BG" sz="32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2. EHUT </a:t>
            </a:r>
            <a:r>
              <a:rPr lang="bg-BG" sz="2400" b="1" u="none" strike="noStrike">
                <a:solidFill>
                  <a:srgbClr val="8b4513"/>
                </a:solidFill>
                <a:effectLst/>
                <a:uFillTx/>
                <a:latin typeface="Trebuchet MS"/>
              </a:rPr>
              <a:t>(3:12-30)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34132</TotalTime>
  <Application>LibreOffice/25.8.6.2$Windows_X86_64 LibreOffice_project/b4b39682cd9868fa725bc664aff94278d315bd04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2014-09-10T09:14:22Z</dcterms:created>
  <dc:creator/>
  <dc:description/>
  <dc:language>bg-BG</dc:language>
  <cp:lastModifiedBy/>
  <dcterms:modified xsi:type="dcterms:W3CDTF">2026-06-15T06:02:07Z</dcterms:modified>
  <cp:revision>182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