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presProps.xml" ContentType="application/vnd.openxmlformats-officedocument.presentationml.presProps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0.xml" ContentType="application/vnd.openxmlformats-officedocument.presentationml.slide+xml"/>
  <Override PartName="/ppt/slides/slide2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6876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2120" cy="38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5400" cy="38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0B94819-5F7D-4D79-8A1B-C8B7FFDED43F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5400" cy="38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9480" cy="328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6876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2120" cy="38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5400" cy="38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16E1C16-F99F-4950-85AF-E657CE6D2D2C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5400" cy="38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9480" cy="328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Defau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6876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040" cy="290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040" cy="290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504000" y="2460240"/>
            <a:ext cx="4424040" cy="290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ftr" idx="7"/>
          </p:nvPr>
        </p:nvSpPr>
        <p:spPr>
          <a:xfrm>
            <a:off x="3447360" y="5165280"/>
            <a:ext cx="3192120" cy="38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sldNum" idx="8"/>
          </p:nvPr>
        </p:nvSpPr>
        <p:spPr>
          <a:xfrm>
            <a:off x="7227360" y="5165280"/>
            <a:ext cx="2345400" cy="38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07CC76D-D0AD-4919-8370-8C04425C3B8C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dt" idx="9"/>
          </p:nvPr>
        </p:nvSpPr>
        <p:spPr>
          <a:xfrm>
            <a:off x="504000" y="5165280"/>
            <a:ext cx="2345400" cy="38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16.jpeg"/><Relationship Id="rId3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1.jpeg"/><Relationship Id="rId3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image" Target="../media/image23.jpeg"/><Relationship Id="rId3" Type="http://schemas.openxmlformats.org/officeDocument/2006/relationships/image" Target="../media/image24.jpeg"/><Relationship Id="rId4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image" Target="../media/image34.jpeg"/><Relationship Id="rId3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image" Target="../media/image36.jpeg"/><Relationship Id="rId3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38.jpeg"/><Relationship Id="rId3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slideLayout" Target="../slideLayouts/slideLayout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40.jpeg"/><Relationship Id="rId2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41.jpeg"/><Relationship Id="rId2" Type="http://schemas.openxmlformats.org/officeDocument/2006/relationships/image" Target="../media/image42.jpeg"/><Relationship Id="rId3" Type="http://schemas.openxmlformats.org/officeDocument/2006/relationships/image" Target="../media/image43.jpeg"/><Relationship Id="rId4" Type="http://schemas.openxmlformats.org/officeDocument/2006/relationships/slideLayout" Target="../slideLayouts/slideLayout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44.jpeg"/><Relationship Id="rId2" Type="http://schemas.openxmlformats.org/officeDocument/2006/relationships/image" Target="../media/image45.jpeg"/><Relationship Id="rId3" Type="http://schemas.openxmlformats.org/officeDocument/2006/relationships/slideLayout" Target="../slideLayouts/slideLayout1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46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7" Type="http://schemas.openxmlformats.org/officeDocument/2006/relationships/image" Target="../media/image8.jpeg"/><Relationship Id="rId8" Type="http://schemas.openxmlformats.org/officeDocument/2006/relationships/slideLayout" Target="../slideLayouts/slideLayout1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47.jpeg"/><Relationship Id="rId3" Type="http://schemas.openxmlformats.org/officeDocument/2006/relationships/image" Target="../media/image48.jpeg"/><Relationship Id="rId4" Type="http://schemas.openxmlformats.org/officeDocument/2006/relationships/image" Target="../media/image49.jpeg"/><Relationship Id="rId5" Type="http://schemas.openxmlformats.org/officeDocument/2006/relationships/image" Target="../media/image50.jpeg"/><Relationship Id="rId6" Type="http://schemas.openxmlformats.org/officeDocument/2006/relationships/slideLayout" Target="../slideLayouts/slideLayout2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51.jpeg"/><Relationship Id="rId2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image" Target="../media/image12.jpeg"/><Relationship Id="rId4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3.jpeg"/><Relationship Id="rId3" Type="http://schemas.openxmlformats.org/officeDocument/2006/relationships/image" Target="../media/image14.jpeg"/><Relationship Id="rId4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jpeg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2290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"/>
          <p:cNvPicPr/>
          <p:nvPr/>
        </p:nvPicPr>
        <p:blipFill>
          <a:blip r:embed="rId1"/>
          <a:stretch/>
        </p:blipFill>
        <p:spPr>
          <a:xfrm>
            <a:off x="863640" y="6480"/>
            <a:ext cx="8419680" cy="5695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" name=""/>
          <p:cNvSpPr/>
          <p:nvPr/>
        </p:nvSpPr>
        <p:spPr>
          <a:xfrm>
            <a:off x="3563640" y="404640"/>
            <a:ext cx="539568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</a:pPr>
            <a:r>
              <a:rPr lang="bg-BG" sz="7200" b="1" u="none" strike="noStrike">
                <a:solidFill>
                  <a:srgbClr val="6666ff"/>
                </a:solidFill>
                <a:effectLst/>
                <a:uFillTx/>
                <a:latin typeface="Constantia"/>
                <a:ea typeface="DejaVu Sans"/>
              </a:rPr>
              <a:t>HAKİMLER</a:t>
            </a:r>
            <a:r>
              <a:rPr lang="bg-BG" sz="4800" b="1" u="none" strike="noStrike">
                <a:solidFill>
                  <a:srgbClr val="000000"/>
                </a:solidFill>
                <a:effectLst/>
                <a:uFillTx/>
                <a:latin typeface="Constantia"/>
                <a:ea typeface="DejaVu Sans"/>
              </a:rPr>
              <a:t> kitabı</a:t>
            </a:r>
            <a:endParaRPr lang="bg-BG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" name=""/>
          <p:cNvSpPr/>
          <p:nvPr/>
        </p:nvSpPr>
        <p:spPr>
          <a:xfrm>
            <a:off x="5940000" y="2520000"/>
            <a:ext cx="3130560" cy="161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4000" b="1" u="none" strike="noStrike">
                <a:solidFill>
                  <a:srgbClr val="7cfc00"/>
                </a:solidFill>
                <a:effectLst/>
                <a:uFillTx/>
                <a:latin typeface="Segoe UI Semibold"/>
                <a:ea typeface="DejaVu Sans"/>
              </a:rPr>
              <a:t>4. DEBORA ile Barak</a:t>
            </a:r>
            <a:r>
              <a:rPr lang="bg-BG" sz="26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 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bg-BG" sz="20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(bölüm 4-5)</a:t>
            </a:r>
            <a:endParaRPr lang="bg-BG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"/>
          <p:cNvPicPr/>
          <p:nvPr/>
        </p:nvPicPr>
        <p:blipFill>
          <a:blip r:embed="rId1"/>
          <a:stretch/>
        </p:blipFill>
        <p:spPr>
          <a:xfrm>
            <a:off x="378360" y="1728360"/>
            <a:ext cx="5614560" cy="3742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8" name=""/>
          <p:cNvSpPr/>
          <p:nvPr/>
        </p:nvSpPr>
        <p:spPr>
          <a:xfrm>
            <a:off x="1620000" y="5004000"/>
            <a:ext cx="349092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Beytel'den Kedeş'e: 180 km</a:t>
            </a:r>
            <a:endParaRPr lang="bg-BG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9" name="PlaceHolder 4"/>
          <p:cNvSpPr/>
          <p:nvPr/>
        </p:nvSpPr>
        <p:spPr>
          <a:xfrm>
            <a:off x="0" y="0"/>
            <a:ext cx="10078920" cy="542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DejaVu San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DejaVu San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50" name=""/>
          <p:cNvGrpSpPr/>
          <p:nvPr/>
        </p:nvGrpSpPr>
        <p:grpSpPr>
          <a:xfrm>
            <a:off x="6300000" y="540720"/>
            <a:ext cx="3777840" cy="5127840"/>
            <a:chOff x="6300000" y="540720"/>
            <a:chExt cx="3777840" cy="5127840"/>
          </a:xfrm>
        </p:grpSpPr>
        <p:sp>
          <p:nvSpPr>
            <p:cNvPr id="151" name=""/>
            <p:cNvSpPr/>
            <p:nvPr/>
          </p:nvSpPr>
          <p:spPr>
            <a:xfrm>
              <a:off x="7542000" y="1008360"/>
              <a:ext cx="681120" cy="357120"/>
            </a:xfrm>
            <a:prstGeom prst="ellipse">
              <a:avLst/>
            </a:prstGeom>
            <a:noFill/>
            <a:ln w="3816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109080" rIns="109080" tIns="64080" bIns="6408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pic>
          <p:nvPicPr>
            <p:cNvPr id="152" name=""/>
            <p:cNvPicPr/>
            <p:nvPr/>
          </p:nvPicPr>
          <p:blipFill>
            <a:blip r:embed="rId2"/>
            <a:stretch/>
          </p:blipFill>
          <p:spPr>
            <a:xfrm>
              <a:off x="6300000" y="540720"/>
              <a:ext cx="3777840" cy="5127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3" name=""/>
            <p:cNvSpPr/>
            <p:nvPr/>
          </p:nvSpPr>
          <p:spPr>
            <a:xfrm>
              <a:off x="8028000" y="4716360"/>
              <a:ext cx="141480" cy="141480"/>
            </a:xfrm>
            <a:prstGeom prst="ellipse">
              <a:avLst/>
            </a:prstGeom>
            <a:solidFill>
              <a:srgbClr val="ffff00"/>
            </a:solidFill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6120" rIns="96120" tIns="50040" bIns="5004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154" name=""/>
            <p:cNvSpPr/>
            <p:nvPr/>
          </p:nvSpPr>
          <p:spPr>
            <a:xfrm>
              <a:off x="8172000" y="4756320"/>
              <a:ext cx="573480" cy="213480"/>
            </a:xfrm>
            <a:prstGeom prst="rect">
              <a:avLst/>
            </a:prstGeom>
            <a:solidFill>
              <a:srgbClr val="deb88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6000" rIns="36000" tIns="36000" bIns="36000" anchor="ctr" anchorCtr="1">
              <a:noAutofit/>
            </a:bodyPr>
            <a:p>
              <a:pPr algn="ctr">
                <a:lnSpc>
                  <a:spcPct val="100000"/>
                </a:lnSpc>
              </a:pPr>
              <a:r>
                <a:rPr lang="bg-BG" sz="1400" b="1" u="none" strike="noStrike">
                  <a:solidFill>
                    <a:srgbClr val="000000"/>
                  </a:solidFill>
                  <a:effectLst/>
                  <a:uFillTx/>
                  <a:latin typeface="Arial"/>
                  <a:ea typeface="DejaVu Sans"/>
                </a:rPr>
                <a:t>Rama</a:t>
              </a:r>
              <a:endParaRPr lang="bg-BG" sz="1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5" name=""/>
            <p:cNvSpPr/>
            <p:nvPr/>
          </p:nvSpPr>
          <p:spPr>
            <a:xfrm>
              <a:off x="7920000" y="4500360"/>
              <a:ext cx="141480" cy="141480"/>
            </a:xfrm>
            <a:prstGeom prst="ellipse">
              <a:avLst/>
            </a:prstGeom>
            <a:solidFill>
              <a:srgbClr val="ffff00"/>
            </a:solidFill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6120" rIns="96120" tIns="50040" bIns="5004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156" name=""/>
            <p:cNvSpPr/>
            <p:nvPr/>
          </p:nvSpPr>
          <p:spPr>
            <a:xfrm>
              <a:off x="7272000" y="4468320"/>
              <a:ext cx="645480" cy="173520"/>
            </a:xfrm>
            <a:prstGeom prst="rect">
              <a:avLst/>
            </a:prstGeom>
            <a:solidFill>
              <a:srgbClr val="deb88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6000" rIns="36000" tIns="36000" bIns="36000" anchor="ctr" anchorCtr="1">
              <a:noAutofit/>
            </a:bodyPr>
            <a:p>
              <a:pPr algn="ctr">
                <a:lnSpc>
                  <a:spcPct val="100000"/>
                </a:lnSpc>
              </a:pPr>
              <a:r>
                <a:rPr lang="bg-BG" sz="1400" b="1" u="none" strike="noStrike">
                  <a:solidFill>
                    <a:srgbClr val="0000cd"/>
                  </a:solidFill>
                  <a:effectLst/>
                  <a:uFillTx/>
                  <a:latin typeface="Arial"/>
                  <a:ea typeface="DejaVu Sans"/>
                </a:rPr>
                <a:t>Beytel</a:t>
              </a:r>
              <a:endParaRPr lang="bg-BG" sz="1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7" name=""/>
            <p:cNvSpPr/>
            <p:nvPr/>
          </p:nvSpPr>
          <p:spPr>
            <a:xfrm>
              <a:off x="8820000" y="1080720"/>
              <a:ext cx="141480" cy="141480"/>
            </a:xfrm>
            <a:prstGeom prst="ellipse">
              <a:avLst/>
            </a:prstGeom>
            <a:solidFill>
              <a:srgbClr val="ffffa6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158" name=""/>
            <p:cNvSpPr/>
            <p:nvPr/>
          </p:nvSpPr>
          <p:spPr>
            <a:xfrm>
              <a:off x="8136000" y="976680"/>
              <a:ext cx="681480" cy="213480"/>
            </a:xfrm>
            <a:prstGeom prst="rect">
              <a:avLst/>
            </a:prstGeom>
            <a:solidFill>
              <a:srgbClr val="deb88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6000" rIns="36000" tIns="36000" bIns="36000" anchor="ctr" anchorCtr="1">
              <a:noAutofit/>
            </a:bodyPr>
            <a:p>
              <a:pPr algn="ctr">
                <a:lnSpc>
                  <a:spcPct val="100000"/>
                </a:lnSpc>
              </a:pPr>
              <a:r>
                <a:rPr lang="bg-BG" sz="1400" b="1" u="none" strike="noStrike">
                  <a:solidFill>
                    <a:srgbClr val="000000"/>
                  </a:solidFill>
                  <a:effectLst/>
                  <a:uFillTx/>
                  <a:latin typeface="Arial"/>
                  <a:ea typeface="DejaVu Sans"/>
                </a:rPr>
                <a:t>Hasor</a:t>
              </a:r>
              <a:endParaRPr lang="bg-BG" sz="1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9" name=""/>
            <p:cNvSpPr/>
            <p:nvPr/>
          </p:nvSpPr>
          <p:spPr>
            <a:xfrm>
              <a:off x="7632000" y="2088720"/>
              <a:ext cx="141480" cy="141480"/>
            </a:xfrm>
            <a:prstGeom prst="ellipse">
              <a:avLst/>
            </a:prstGeom>
            <a:solidFill>
              <a:srgbClr val="ffffa6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160" name=""/>
            <p:cNvSpPr/>
            <p:nvPr/>
          </p:nvSpPr>
          <p:spPr>
            <a:xfrm>
              <a:off x="6480000" y="1836360"/>
              <a:ext cx="1150920" cy="466560"/>
            </a:xfrm>
            <a:prstGeom prst="rect">
              <a:avLst/>
            </a:prstGeom>
            <a:solidFill>
              <a:srgbClr val="87ce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6000" rIns="36000" tIns="36000" bIns="36000" anchor="ctr" anchorCtr="1">
              <a:noAutofit/>
            </a:bodyPr>
            <a:p>
              <a:pPr algn="ctr">
                <a:lnSpc>
                  <a:spcPct val="100000"/>
                </a:lnSpc>
              </a:pPr>
              <a:r>
                <a:rPr lang="bg-BG" sz="1300" b="1" u="none" strike="noStrike">
                  <a:solidFill>
                    <a:srgbClr val="000000"/>
                  </a:solidFill>
                  <a:effectLst/>
                  <a:uFillTx/>
                  <a:latin typeface="Arial"/>
                  <a:ea typeface="DejaVu Sans"/>
                </a:rPr>
                <a:t>Haroşet Hagoyim</a:t>
              </a:r>
              <a:endParaRPr lang="bg-BG" sz="13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1" name=""/>
            <p:cNvSpPr/>
            <p:nvPr/>
          </p:nvSpPr>
          <p:spPr>
            <a:xfrm>
              <a:off x="8136000" y="724680"/>
              <a:ext cx="645480" cy="173520"/>
            </a:xfrm>
            <a:prstGeom prst="rect">
              <a:avLst/>
            </a:prstGeom>
            <a:solidFill>
              <a:srgbClr val="deb88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6000" rIns="36000" tIns="36000" bIns="36000" anchor="ctr" anchorCtr="1">
              <a:noAutofit/>
            </a:bodyPr>
            <a:p>
              <a:pPr algn="ctr">
                <a:lnSpc>
                  <a:spcPct val="100000"/>
                </a:lnSpc>
              </a:pPr>
              <a:r>
                <a:rPr lang="bg-BG" sz="1400" b="1" u="none" strike="noStrike">
                  <a:solidFill>
                    <a:srgbClr val="0000cd"/>
                  </a:solidFill>
                  <a:effectLst/>
                  <a:uFillTx/>
                  <a:latin typeface="Arial"/>
                  <a:ea typeface="DejaVu Sans"/>
                </a:rPr>
                <a:t>Kedeş</a:t>
              </a:r>
              <a:endParaRPr lang="bg-BG" sz="1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2" name=""/>
            <p:cNvSpPr/>
            <p:nvPr/>
          </p:nvSpPr>
          <p:spPr>
            <a:xfrm>
              <a:off x="8784000" y="792720"/>
              <a:ext cx="141480" cy="141480"/>
            </a:xfrm>
            <a:prstGeom prst="ellipse">
              <a:avLst/>
            </a:prstGeom>
            <a:solidFill>
              <a:srgbClr val="ffff00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endParaRPr>
            </a:p>
          </p:txBody>
        </p:sp>
      </p:grpSp>
      <p:sp>
        <p:nvSpPr>
          <p:cNvPr id="163" name=""/>
          <p:cNvSpPr/>
          <p:nvPr/>
        </p:nvSpPr>
        <p:spPr>
          <a:xfrm>
            <a:off x="360000" y="756000"/>
            <a:ext cx="6334920" cy="6688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4:10 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Barak Zevulun ve Naftali oğullarını Kedeş'te topladı. Ardında on bin kişi vardı. Debora da onunla birlikte gitti.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"/>
          <p:cNvSpPr/>
          <p:nvPr/>
        </p:nvSpPr>
        <p:spPr>
          <a:xfrm>
            <a:off x="540000" y="781200"/>
            <a:ext cx="3129840" cy="23148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4:11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Kenliler'den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Hever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, Musa'nın kayınbiraderi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Hovav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'ın torunlarından, yani Kenliler'den ayrılmış, çadırını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Kedeş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yakınında Saanannim'deki meşe ağacının yanına kurmuştu.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65" name=""/>
          <p:cNvGrpSpPr/>
          <p:nvPr/>
        </p:nvGrpSpPr>
        <p:grpSpPr>
          <a:xfrm>
            <a:off x="5139000" y="477000"/>
            <a:ext cx="4938840" cy="5191920"/>
            <a:chOff x="5139000" y="477000"/>
            <a:chExt cx="4938840" cy="5191920"/>
          </a:xfrm>
        </p:grpSpPr>
        <p:sp>
          <p:nvSpPr>
            <p:cNvPr id="166" name=""/>
            <p:cNvSpPr/>
            <p:nvPr/>
          </p:nvSpPr>
          <p:spPr>
            <a:xfrm>
              <a:off x="5139000" y="477000"/>
              <a:ext cx="4938840" cy="5191920"/>
            </a:xfrm>
            <a:prstGeom prst="rect">
              <a:avLst/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 anchorCtr="1">
              <a:noAutofit/>
            </a:bodyPr>
            <a:p>
              <a:pPr algn="ctr">
                <a:lnSpc>
                  <a:spcPct val="100000"/>
                </a:lnSpc>
              </a:pPr>
              <a:r>
                <a:rPr lang="bg-BG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  <a:ea typeface="DejaVu Sans"/>
                </a:rPr>
                <a:t>"</a:t>
              </a: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7" name=""/>
            <p:cNvSpPr/>
            <p:nvPr/>
          </p:nvSpPr>
          <p:spPr>
            <a:xfrm>
              <a:off x="7848000" y="4788000"/>
              <a:ext cx="645840" cy="537840"/>
            </a:xfrm>
            <a:prstGeom prst="ellipse">
              <a:avLst/>
            </a:prstGeom>
            <a:noFill/>
            <a:ln w="3816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8720" rIns="108720" tIns="63720" bIns="6372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168" name=""/>
            <p:cNvSpPr/>
            <p:nvPr/>
          </p:nvSpPr>
          <p:spPr>
            <a:xfrm>
              <a:off x="7416000" y="5220000"/>
              <a:ext cx="969840" cy="318240"/>
            </a:xfrm>
            <a:prstGeom prst="rect">
              <a:avLst/>
            </a:prstGeom>
            <a:solidFill>
              <a:srgbClr val="87cee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1500" b="1" u="none" strike="noStrike">
                  <a:solidFill>
                    <a:srgbClr val="000000"/>
                  </a:solidFill>
                  <a:effectLst/>
                  <a:uFillTx/>
                  <a:latin typeface="Arial"/>
                  <a:ea typeface="DejaVu Sans"/>
                </a:rPr>
                <a:t>Kenliler</a:t>
              </a:r>
              <a:endParaRPr lang="bg-BG" sz="15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9" name=""/>
            <p:cNvSpPr/>
            <p:nvPr/>
          </p:nvSpPr>
          <p:spPr>
            <a:xfrm>
              <a:off x="8244000" y="499680"/>
              <a:ext cx="519120" cy="434160"/>
            </a:xfrm>
            <a:prstGeom prst="ellipse">
              <a:avLst/>
            </a:prstGeom>
            <a:noFill/>
            <a:ln w="3816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8720" rIns="108720" tIns="63720" bIns="6372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170" name=""/>
            <p:cNvSpPr/>
            <p:nvPr/>
          </p:nvSpPr>
          <p:spPr>
            <a:xfrm>
              <a:off x="8604000" y="941760"/>
              <a:ext cx="753840" cy="318240"/>
            </a:xfrm>
            <a:prstGeom prst="rect">
              <a:avLst/>
            </a:prstGeom>
            <a:solidFill>
              <a:srgbClr val="ffdab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1500" b="1" u="none" strike="noStrike">
                  <a:solidFill>
                    <a:srgbClr val="000000"/>
                  </a:solidFill>
                  <a:effectLst/>
                  <a:uFillTx/>
                  <a:latin typeface="Arial"/>
                  <a:ea typeface="DejaVu Sans"/>
                </a:rPr>
                <a:t>Kedeş</a:t>
              </a:r>
              <a:endParaRPr lang="bg-BG" sz="15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71" name=""/>
            <p:cNvSpPr/>
            <p:nvPr/>
          </p:nvSpPr>
          <p:spPr>
            <a:xfrm flipV="1">
              <a:off x="8204760" y="753480"/>
              <a:ext cx="294480" cy="4217040"/>
            </a:xfrm>
            <a:prstGeom prst="line">
              <a:avLst/>
            </a:prstGeom>
            <a:ln w="38160">
              <a:solidFill>
                <a:srgbClr val="0000ff"/>
              </a:solidFill>
              <a:round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109080" rIns="109080" tIns="64080" bIns="64080" anchor="ctr">
              <a:noAutofit/>
            </a:bodyPr>
            <a:p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172" name=""/>
            <p:cNvSpPr/>
            <p:nvPr/>
          </p:nvSpPr>
          <p:spPr>
            <a:xfrm>
              <a:off x="7848000" y="2560320"/>
              <a:ext cx="969840" cy="363960"/>
            </a:xfrm>
            <a:prstGeom prst="rect">
              <a:avLst/>
            </a:prstGeom>
            <a:solidFill>
              <a:srgbClr val="ffdab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 anchorCtr="1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1800" b="0" u="none" strike="noStrike">
                  <a:solidFill>
                    <a:srgbClr val="000000"/>
                  </a:solidFill>
                  <a:effectLst/>
                  <a:uFillTx/>
                  <a:latin typeface="Trebuchet MS"/>
                  <a:ea typeface="DejaVu Sans"/>
                </a:rPr>
                <a:t>215 km</a:t>
              </a: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73" name=""/>
          <p:cNvSpPr/>
          <p:nvPr/>
        </p:nvSpPr>
        <p:spPr>
          <a:xfrm>
            <a:off x="329760" y="3447720"/>
            <a:ext cx="366408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Hakimler 1:16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sng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Musa'nın kayınbabasının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 torunları olan </a:t>
            </a:r>
            <a:r>
              <a:rPr lang="bg-BG" sz="1800" b="0" u="sng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Kenliler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, Yahudaoğulları'yla birlikte Hurma Kenti'nden ayrılıp Arat'ın güneyindeki Yahuda Çölü'nde yaşamaya gittiler. 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74" name=""/>
          <p:cNvPicPr/>
          <p:nvPr/>
        </p:nvPicPr>
        <p:blipFill>
          <a:blip r:embed="rId2"/>
          <a:stretch/>
        </p:blipFill>
        <p:spPr>
          <a:xfrm>
            <a:off x="4162680" y="1440720"/>
            <a:ext cx="2460240" cy="2374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5" name="PlaceHolder 6"/>
          <p:cNvSpPr/>
          <p:nvPr/>
        </p:nvSpPr>
        <p:spPr>
          <a:xfrm>
            <a:off x="0" y="0"/>
            <a:ext cx="10078920" cy="542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DejaVu San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DejaVu San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"/>
          <p:cNvPicPr/>
          <p:nvPr/>
        </p:nvPicPr>
        <p:blipFill>
          <a:blip r:embed="rId1"/>
          <a:stretch/>
        </p:blipFill>
        <p:spPr>
          <a:xfrm>
            <a:off x="2700000" y="513000"/>
            <a:ext cx="7377840" cy="5153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7" name=""/>
          <p:cNvSpPr/>
          <p:nvPr/>
        </p:nvSpPr>
        <p:spPr>
          <a:xfrm>
            <a:off x="180720" y="691920"/>
            <a:ext cx="3165120" cy="20098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4:12-13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12  Avinoam oğlu Barak'ın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Tavor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Dağı'na çıktığını duyan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Sisera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, 13 dokuz yüz demir arabasını ve yanındaki halkı Haroşet-Goyim'den çıkarıp Kişon Vadisi'nde topladı.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"/>
          <p:cNvSpPr/>
          <p:nvPr/>
        </p:nvSpPr>
        <p:spPr>
          <a:xfrm>
            <a:off x="4104000" y="2052000"/>
            <a:ext cx="864000" cy="972000"/>
          </a:xfrm>
          <a:prstGeom prst="line">
            <a:avLst/>
          </a:prstGeom>
          <a:ln w="7632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7800" rIns="127800" tIns="82800" bIns="828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79" name=""/>
          <p:cNvSpPr/>
          <p:nvPr/>
        </p:nvSpPr>
        <p:spPr>
          <a:xfrm>
            <a:off x="4968000" y="3024000"/>
            <a:ext cx="432000" cy="756000"/>
          </a:xfrm>
          <a:prstGeom prst="line">
            <a:avLst/>
          </a:prstGeom>
          <a:ln w="7632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7800" rIns="127800" tIns="82800" bIns="828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80" name=""/>
          <p:cNvSpPr/>
          <p:nvPr/>
        </p:nvSpPr>
        <p:spPr>
          <a:xfrm>
            <a:off x="5400000" y="3780000"/>
            <a:ext cx="324000" cy="108000"/>
          </a:xfrm>
          <a:prstGeom prst="line">
            <a:avLst/>
          </a:prstGeom>
          <a:ln w="7632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7800" rIns="127800" tIns="25200" bIns="252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81" name=""/>
          <p:cNvSpPr/>
          <p:nvPr/>
        </p:nvSpPr>
        <p:spPr>
          <a:xfrm>
            <a:off x="5724000" y="3888000"/>
            <a:ext cx="432000" cy="540000"/>
          </a:xfrm>
          <a:prstGeom prst="line">
            <a:avLst/>
          </a:prstGeom>
          <a:ln w="7632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7800" rIns="127800" tIns="82800" bIns="828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82" name=""/>
          <p:cNvSpPr/>
          <p:nvPr/>
        </p:nvSpPr>
        <p:spPr>
          <a:xfrm>
            <a:off x="5256360" y="2534040"/>
            <a:ext cx="861480" cy="559080"/>
          </a:xfrm>
          <a:prstGeom prst="rect">
            <a:avLst/>
          </a:prstGeom>
          <a:solidFill>
            <a:srgbClr val="c0c0c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HaroşetGoyim</a:t>
            </a:r>
            <a:endParaRPr lang="bg-BG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"/>
          <p:cNvSpPr/>
          <p:nvPr/>
        </p:nvSpPr>
        <p:spPr>
          <a:xfrm>
            <a:off x="5148360" y="3132360"/>
            <a:ext cx="213480" cy="213480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84" name=""/>
          <p:cNvSpPr/>
          <p:nvPr/>
        </p:nvSpPr>
        <p:spPr>
          <a:xfrm>
            <a:off x="7632720" y="3096720"/>
            <a:ext cx="177480" cy="177480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15120" bIns="1512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85" name=""/>
          <p:cNvSpPr/>
          <p:nvPr/>
        </p:nvSpPr>
        <p:spPr>
          <a:xfrm>
            <a:off x="6156000" y="4428000"/>
            <a:ext cx="540000" cy="324000"/>
          </a:xfrm>
          <a:prstGeom prst="line">
            <a:avLst/>
          </a:prstGeom>
          <a:ln w="7632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7800" rIns="127800" tIns="82800" bIns="828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86" name=""/>
          <p:cNvSpPr/>
          <p:nvPr/>
        </p:nvSpPr>
        <p:spPr>
          <a:xfrm>
            <a:off x="6696000" y="4752000"/>
            <a:ext cx="432000" cy="324000"/>
          </a:xfrm>
          <a:prstGeom prst="line">
            <a:avLst/>
          </a:prstGeom>
          <a:ln w="7632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7800" rIns="127800" tIns="82800" bIns="828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87" name=""/>
          <p:cNvSpPr/>
          <p:nvPr/>
        </p:nvSpPr>
        <p:spPr>
          <a:xfrm rot="1771800">
            <a:off x="5347080" y="3539880"/>
            <a:ext cx="1306440" cy="321840"/>
          </a:xfrm>
          <a:prstGeom prst="rightArrow">
            <a:avLst>
              <a:gd name="adj1" fmla="val 50000"/>
              <a:gd name="adj2" fmla="val 100972"/>
            </a:avLst>
          </a:prstGeom>
          <a:solidFill>
            <a:srgbClr val="ff7f5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88" name=""/>
          <p:cNvSpPr/>
          <p:nvPr/>
        </p:nvSpPr>
        <p:spPr>
          <a:xfrm>
            <a:off x="6372000" y="3888000"/>
            <a:ext cx="645840" cy="429840"/>
          </a:xfrm>
          <a:prstGeom prst="irregularSeal2">
            <a:avLst/>
          </a:prstGeom>
          <a:solidFill>
            <a:srgbClr val="ffff00"/>
          </a:solidFill>
          <a:ln w="19080">
            <a:solidFill>
              <a:srgbClr val="2f4f4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89" name=""/>
          <p:cNvSpPr/>
          <p:nvPr/>
        </p:nvSpPr>
        <p:spPr>
          <a:xfrm>
            <a:off x="216720" y="3348000"/>
            <a:ext cx="3165120" cy="20098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14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Debora Barak'a, "Haydi kalk! Çünkü RAB'bin Sisera'yı senin eline teslim ettiği gün bugündür" dedi, "RAB senin önünden gidiyor." Bunun üzerine Barak ardında on bin kişiyle Tavor Dağı'ndan indi.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"/>
          <p:cNvSpPr/>
          <p:nvPr/>
        </p:nvSpPr>
        <p:spPr>
          <a:xfrm>
            <a:off x="8784000" y="589680"/>
            <a:ext cx="861480" cy="315360"/>
          </a:xfrm>
          <a:prstGeom prst="rect">
            <a:avLst/>
          </a:prstGeom>
          <a:solidFill>
            <a:srgbClr val="adff2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Kedeş</a:t>
            </a:r>
            <a:endParaRPr lang="bg-BG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"/>
          <p:cNvSpPr/>
          <p:nvPr/>
        </p:nvSpPr>
        <p:spPr>
          <a:xfrm>
            <a:off x="9684000" y="612000"/>
            <a:ext cx="213480" cy="213480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92" name=""/>
          <p:cNvSpPr/>
          <p:nvPr/>
        </p:nvSpPr>
        <p:spPr>
          <a:xfrm>
            <a:off x="7272360" y="2822760"/>
            <a:ext cx="861480" cy="30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500" b="1" i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Tavor</a:t>
            </a:r>
            <a:endParaRPr lang="bg-BG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3" name=""/>
          <p:cNvSpPr/>
          <p:nvPr/>
        </p:nvSpPr>
        <p:spPr>
          <a:xfrm flipH="1" rot="19402800">
            <a:off x="6681240" y="3460320"/>
            <a:ext cx="1004400" cy="321840"/>
          </a:xfrm>
          <a:prstGeom prst="rightArrow">
            <a:avLst>
              <a:gd name="adj1" fmla="val 50000"/>
              <a:gd name="adj2" fmla="val 77667"/>
            </a:avLst>
          </a:prstGeom>
          <a:solidFill>
            <a:srgbClr val="00bff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94" name=""/>
          <p:cNvSpPr/>
          <p:nvPr/>
        </p:nvSpPr>
        <p:spPr>
          <a:xfrm flipH="1">
            <a:off x="7884000" y="864000"/>
            <a:ext cx="1836000" cy="2052000"/>
          </a:xfrm>
          <a:prstGeom prst="line">
            <a:avLst/>
          </a:prstGeom>
          <a:ln w="38160">
            <a:solidFill>
              <a:srgbClr val="3465a4"/>
            </a:solidFill>
            <a:prstDash val="sysDash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95" name=""/>
          <p:cNvSpPr/>
          <p:nvPr/>
        </p:nvSpPr>
        <p:spPr>
          <a:xfrm flipH="1" flipV="1">
            <a:off x="7992000" y="3024000"/>
            <a:ext cx="1404000" cy="1512000"/>
          </a:xfrm>
          <a:prstGeom prst="line">
            <a:avLst/>
          </a:prstGeom>
          <a:ln w="38160">
            <a:solidFill>
              <a:srgbClr val="3465a4"/>
            </a:solidFill>
            <a:prstDash val="sysDash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96" name=""/>
          <p:cNvSpPr/>
          <p:nvPr/>
        </p:nvSpPr>
        <p:spPr>
          <a:xfrm flipV="1">
            <a:off x="7884000" y="3123000"/>
            <a:ext cx="360" cy="1521000"/>
          </a:xfrm>
          <a:prstGeom prst="line">
            <a:avLst/>
          </a:prstGeom>
          <a:ln w="38160">
            <a:solidFill>
              <a:srgbClr val="3465a4"/>
            </a:solidFill>
            <a:prstDash val="sysDash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97" name=""/>
          <p:cNvSpPr/>
          <p:nvPr/>
        </p:nvSpPr>
        <p:spPr>
          <a:xfrm>
            <a:off x="6372000" y="2052000"/>
            <a:ext cx="1296000" cy="770760"/>
          </a:xfrm>
          <a:prstGeom prst="line">
            <a:avLst/>
          </a:prstGeom>
          <a:ln w="38160">
            <a:solidFill>
              <a:srgbClr val="3465a4"/>
            </a:solidFill>
            <a:prstDash val="sysDash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98" name=""/>
          <p:cNvPicPr/>
          <p:nvPr/>
        </p:nvPicPr>
        <p:blipFill>
          <a:blip r:embed="rId2"/>
          <a:stretch/>
        </p:blipFill>
        <p:spPr>
          <a:xfrm>
            <a:off x="3780000" y="1296000"/>
            <a:ext cx="1942200" cy="1034640"/>
          </a:xfrm>
          <a:prstGeom prst="rect">
            <a:avLst/>
          </a:prstGeom>
          <a:noFill/>
          <a:ln w="19080">
            <a:solidFill>
              <a:srgbClr val="ffffff"/>
            </a:solidFill>
            <a:round/>
          </a:ln>
        </p:spPr>
      </p:pic>
      <p:pic>
        <p:nvPicPr>
          <p:cNvPr id="199" name=""/>
          <p:cNvPicPr/>
          <p:nvPr/>
        </p:nvPicPr>
        <p:blipFill>
          <a:blip r:embed="rId3"/>
          <a:stretch/>
        </p:blipFill>
        <p:spPr>
          <a:xfrm>
            <a:off x="7963560" y="1251720"/>
            <a:ext cx="1718640" cy="1014120"/>
          </a:xfrm>
          <a:prstGeom prst="rect">
            <a:avLst/>
          </a:prstGeom>
          <a:noFill/>
          <a:ln w="19080">
            <a:solidFill>
              <a:srgbClr val="ffffff"/>
            </a:solidFill>
            <a:round/>
          </a:ln>
        </p:spPr>
      </p:pic>
      <p:sp>
        <p:nvSpPr>
          <p:cNvPr id="200" name="PlaceHolder 5"/>
          <p:cNvSpPr/>
          <p:nvPr/>
        </p:nvSpPr>
        <p:spPr>
          <a:xfrm>
            <a:off x="0" y="0"/>
            <a:ext cx="10078920" cy="542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DejaVu San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DejaVu San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1" dur="indefinite" restart="never" nodeType="tmRoot">
          <p:childTnLst>
            <p:seq>
              <p:cTn id="112" dur="indefinite" nodeType="mainSeq">
                <p:childTnLst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7" presetClass="entr" fill="hold" nodeType="clickEffect" presetSubtype="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7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8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9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0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4" presetClass="entr" fill="hold" nodeType="after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 additive="repl">
                                        <p:cTn id="124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7" presetClass="entr" fill="hold" nodeType="clickEffect" presetSubtype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9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0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1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2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17" presetClass="entr" fill="hold" nodeType="after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6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7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8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9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23" presetClass="entr" fill="hold" nodeType="afterEffect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3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4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7" presetClass="entr" fill="hold" nodeType="clickEffect" presetSubtype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9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0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1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2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14" presetClass="entr" fill="hold" nodeType="after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 additive="repl">
                                        <p:cTn id="156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fill="hold" nodeType="clickEffect" presetSubtype="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61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2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3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4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4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68" dur="25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9" dur="25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0" dur="25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71" dur="25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"/>
          <p:cNvPicPr/>
          <p:nvPr/>
        </p:nvPicPr>
        <p:blipFill>
          <a:blip r:embed="rId1"/>
          <a:stretch/>
        </p:blipFill>
        <p:spPr>
          <a:xfrm>
            <a:off x="2700000" y="540000"/>
            <a:ext cx="7377840" cy="5126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2" name=""/>
          <p:cNvSpPr/>
          <p:nvPr/>
        </p:nvSpPr>
        <p:spPr>
          <a:xfrm>
            <a:off x="4104000" y="2052000"/>
            <a:ext cx="864000" cy="972000"/>
          </a:xfrm>
          <a:prstGeom prst="line">
            <a:avLst/>
          </a:prstGeom>
          <a:ln w="7632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7800" rIns="127800" tIns="82800" bIns="828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03" name=""/>
          <p:cNvSpPr/>
          <p:nvPr/>
        </p:nvSpPr>
        <p:spPr>
          <a:xfrm>
            <a:off x="4968000" y="3024000"/>
            <a:ext cx="432000" cy="756000"/>
          </a:xfrm>
          <a:prstGeom prst="line">
            <a:avLst/>
          </a:prstGeom>
          <a:ln w="7632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7800" rIns="127800" tIns="82800" bIns="828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04" name=""/>
          <p:cNvSpPr/>
          <p:nvPr/>
        </p:nvSpPr>
        <p:spPr>
          <a:xfrm>
            <a:off x="5400000" y="3780000"/>
            <a:ext cx="324000" cy="108000"/>
          </a:xfrm>
          <a:prstGeom prst="line">
            <a:avLst/>
          </a:prstGeom>
          <a:ln w="7632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7800" rIns="127800" tIns="25200" bIns="252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05" name=""/>
          <p:cNvSpPr/>
          <p:nvPr/>
        </p:nvSpPr>
        <p:spPr>
          <a:xfrm>
            <a:off x="5724000" y="3888000"/>
            <a:ext cx="432000" cy="540000"/>
          </a:xfrm>
          <a:prstGeom prst="line">
            <a:avLst/>
          </a:prstGeom>
          <a:ln w="7632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7800" rIns="127800" tIns="82800" bIns="828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06" name=""/>
          <p:cNvSpPr/>
          <p:nvPr/>
        </p:nvSpPr>
        <p:spPr>
          <a:xfrm>
            <a:off x="5256360" y="2534040"/>
            <a:ext cx="861480" cy="559080"/>
          </a:xfrm>
          <a:prstGeom prst="rect">
            <a:avLst/>
          </a:prstGeom>
          <a:solidFill>
            <a:srgbClr val="c0c0c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HaroşetGoyim</a:t>
            </a:r>
            <a:endParaRPr lang="bg-BG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"/>
          <p:cNvSpPr/>
          <p:nvPr/>
        </p:nvSpPr>
        <p:spPr>
          <a:xfrm>
            <a:off x="5148360" y="3132360"/>
            <a:ext cx="213480" cy="213480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08" name=""/>
          <p:cNvSpPr/>
          <p:nvPr/>
        </p:nvSpPr>
        <p:spPr>
          <a:xfrm>
            <a:off x="7632720" y="3096720"/>
            <a:ext cx="177480" cy="177480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15120" bIns="1512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09" name=""/>
          <p:cNvSpPr/>
          <p:nvPr/>
        </p:nvSpPr>
        <p:spPr>
          <a:xfrm>
            <a:off x="7272360" y="2822760"/>
            <a:ext cx="861480" cy="30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500" b="1" i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Tavor</a:t>
            </a:r>
            <a:endParaRPr lang="bg-BG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0" name=""/>
          <p:cNvSpPr/>
          <p:nvPr/>
        </p:nvSpPr>
        <p:spPr>
          <a:xfrm>
            <a:off x="6156000" y="4428000"/>
            <a:ext cx="540000" cy="324000"/>
          </a:xfrm>
          <a:prstGeom prst="line">
            <a:avLst/>
          </a:prstGeom>
          <a:ln w="7632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7800" rIns="127800" tIns="82800" bIns="828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11" name=""/>
          <p:cNvSpPr/>
          <p:nvPr/>
        </p:nvSpPr>
        <p:spPr>
          <a:xfrm>
            <a:off x="6696000" y="4752000"/>
            <a:ext cx="432000" cy="324000"/>
          </a:xfrm>
          <a:prstGeom prst="line">
            <a:avLst/>
          </a:prstGeom>
          <a:ln w="7632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7800" rIns="127800" tIns="82800" bIns="828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12" name=""/>
          <p:cNvSpPr/>
          <p:nvPr/>
        </p:nvSpPr>
        <p:spPr>
          <a:xfrm flipH="1" rot="1887000">
            <a:off x="5373000" y="3440160"/>
            <a:ext cx="916200" cy="321120"/>
          </a:xfrm>
          <a:prstGeom prst="rightArrow">
            <a:avLst>
              <a:gd name="adj1" fmla="val 50000"/>
              <a:gd name="adj2" fmla="val 70889"/>
            </a:avLst>
          </a:prstGeom>
          <a:solidFill>
            <a:srgbClr val="ff7f5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13" name=""/>
          <p:cNvSpPr/>
          <p:nvPr/>
        </p:nvSpPr>
        <p:spPr>
          <a:xfrm flipH="1" rot="1724400">
            <a:off x="6162480" y="3944880"/>
            <a:ext cx="1004400" cy="322560"/>
          </a:xfrm>
          <a:prstGeom prst="rightArrow">
            <a:avLst>
              <a:gd name="adj1" fmla="val 50000"/>
              <a:gd name="adj2" fmla="val 77667"/>
            </a:avLst>
          </a:prstGeom>
          <a:solidFill>
            <a:srgbClr val="00bff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14" name=""/>
          <p:cNvSpPr/>
          <p:nvPr/>
        </p:nvSpPr>
        <p:spPr>
          <a:xfrm>
            <a:off x="216000" y="774360"/>
            <a:ext cx="3346560" cy="33814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4:15-16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15  RAB, Sisera'yı, savaş arabalarını sürenleri ve ordusunu Barak'ın önünde şaşkına çevirerek bozguna uğrattı. Sisera savaş arabasın-dan indi ve yaya olarak kaçtı.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16  Barak savaş arabalarını ve orduyu Haroşet-Goyim'e kadar kovaladı. Sisera'nın bütün ordusu kılıçtan geçirildi, tek kişi bile kurtulamadı.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PlaceHolder 15"/>
          <p:cNvSpPr/>
          <p:nvPr/>
        </p:nvSpPr>
        <p:spPr>
          <a:xfrm>
            <a:off x="0" y="0"/>
            <a:ext cx="10078920" cy="542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DejaVu San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DejaVu San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2" dur="indefinite" restart="never" nodeType="tmRoot">
          <p:childTnLst>
            <p:seq>
              <p:cTn id="173" dur="indefinite" nodeType="mainSeq">
                <p:childTnLst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7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8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9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0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1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7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6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7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8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9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"/>
          <p:cNvPicPr/>
          <p:nvPr/>
        </p:nvPicPr>
        <p:blipFill>
          <a:blip r:embed="rId1"/>
          <a:stretch/>
        </p:blipFill>
        <p:spPr>
          <a:xfrm>
            <a:off x="972000" y="547560"/>
            <a:ext cx="9106200" cy="5120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7" name=""/>
          <p:cNvSpPr/>
          <p:nvPr/>
        </p:nvSpPr>
        <p:spPr>
          <a:xfrm>
            <a:off x="216000" y="882000"/>
            <a:ext cx="2481480" cy="22842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4:17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Yaya olarak kaçan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Sisera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ise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Kenli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ler'den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Hever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'in karısı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Yael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'in çadırına sığındı. Çünkü Hasor Kralı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Yavin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'le Kenliler'den Hever'in arası iyiydi.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PlaceHolder 8"/>
          <p:cNvSpPr/>
          <p:nvPr/>
        </p:nvSpPr>
        <p:spPr>
          <a:xfrm>
            <a:off x="0" y="0"/>
            <a:ext cx="10078920" cy="542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DejaVu San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DejaVu San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"/>
          <p:cNvPicPr/>
          <p:nvPr/>
        </p:nvPicPr>
        <p:blipFill>
          <a:blip r:embed="rId1"/>
          <a:stretch/>
        </p:blipFill>
        <p:spPr>
          <a:xfrm>
            <a:off x="12240" y="495000"/>
            <a:ext cx="3729240" cy="5217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0" name=""/>
          <p:cNvSpPr/>
          <p:nvPr/>
        </p:nvSpPr>
        <p:spPr>
          <a:xfrm>
            <a:off x="3852360" y="668520"/>
            <a:ext cx="6080760" cy="22842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4:18-20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18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Yael Sisera'yı karşılamaya çıktı. Ona, "Korkma, efendim, gel çadırıma sığın" dedi. Çadırına sığınan Sisera'nın üzerine bir yorgan örttü.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19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Sisera, "Susadım, lütfen biraz su ver de içeyim" dedi. Yael süt tulumunu açıp ona içirdikten sonra üzerini yine örttü.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20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Sisera kadına, "Çadırın kapısında dur" dedi, "Biri gelir de çadırda kimse var mı diye sorarsa, yok de."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"/>
          <p:cNvSpPr/>
          <p:nvPr/>
        </p:nvSpPr>
        <p:spPr>
          <a:xfrm>
            <a:off x="3888000" y="3168000"/>
            <a:ext cx="6155640" cy="215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Ahlaki sorular: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Ortadoğuda misafirleri korumak en kutsal bir görevdir. Bir misafiri davet etmek, onu korumaya söz vermek ve onu sonra öldürmek çok büyük suç sayılıyor.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4:17 Yael'in kocası Hever, kral Yavin ve Sisera ile iyi anlaşırdı. Sisera Yael'den koruma bekledi. Yael'in hareketi hainlik değil miydi?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2" name="PlaceHolder 9"/>
          <p:cNvSpPr/>
          <p:nvPr/>
        </p:nvSpPr>
        <p:spPr>
          <a:xfrm>
            <a:off x="0" y="0"/>
            <a:ext cx="10078920" cy="542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DejaVu San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DejaVu San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"/>
          <p:cNvPicPr/>
          <p:nvPr/>
        </p:nvPicPr>
        <p:blipFill>
          <a:blip r:embed="rId1"/>
          <a:stretch/>
        </p:blipFill>
        <p:spPr>
          <a:xfrm>
            <a:off x="2647440" y="540360"/>
            <a:ext cx="7430760" cy="5167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4" name=""/>
          <p:cNvSpPr/>
          <p:nvPr/>
        </p:nvSpPr>
        <p:spPr>
          <a:xfrm>
            <a:off x="252000" y="792000"/>
            <a:ext cx="2194920" cy="36558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4:21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Hever'in karısı Yael eline bir çadır kazığı ile tokmak aldı. Yorgunluktan derin bir uykuya dalmış olan Sisera'ya sessizce yaklaşarak kazığı şakağına dayadı ve yere saplanıncaya dek çaktı. Sisera hemen öldü.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PlaceHolder 10"/>
          <p:cNvSpPr/>
          <p:nvPr/>
        </p:nvSpPr>
        <p:spPr>
          <a:xfrm>
            <a:off x="0" y="0"/>
            <a:ext cx="10078920" cy="542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DejaVu San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DejaVu San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"/>
          <p:cNvPicPr/>
          <p:nvPr/>
        </p:nvPicPr>
        <p:blipFill>
          <a:blip r:embed="rId1"/>
          <a:stretch/>
        </p:blipFill>
        <p:spPr>
          <a:xfrm>
            <a:off x="1564560" y="504360"/>
            <a:ext cx="8542080" cy="5167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7" name=""/>
          <p:cNvSpPr/>
          <p:nvPr/>
        </p:nvSpPr>
        <p:spPr>
          <a:xfrm>
            <a:off x="144000" y="906840"/>
            <a:ext cx="1761480" cy="42044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4:22-24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22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Yael Sisera'yı kovalayan Barak'ı karşıla-maya çıktı. "Gel, aradığın adamı sana göstereyim" dedi. Barak kadını izledi ve şakağına kazık çakılmış Sisera'yı ölü buldu. 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"/>
          <p:cNvSpPr/>
          <p:nvPr/>
        </p:nvSpPr>
        <p:spPr>
          <a:xfrm>
            <a:off x="6804000" y="684000"/>
            <a:ext cx="3129480" cy="17355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23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Böylece Tanrı o gün Ke-nanlı kral Yavin'i İsrailliler' in önünde bozguna uğrattı.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24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Giderek güçlenen İsrailliler sonunda Kenanlı kral Yavin'i ortadan kaldırdılar.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PlaceHolder 11"/>
          <p:cNvSpPr/>
          <p:nvPr/>
        </p:nvSpPr>
        <p:spPr>
          <a:xfrm>
            <a:off x="0" y="0"/>
            <a:ext cx="10078920" cy="542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DejaVu San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DejaVu San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"/>
          <p:cNvPicPr/>
          <p:nvPr/>
        </p:nvPicPr>
        <p:blipFill>
          <a:blip r:embed="rId1"/>
          <a:stretch/>
        </p:blipFill>
        <p:spPr>
          <a:xfrm>
            <a:off x="5724000" y="446040"/>
            <a:ext cx="4353480" cy="5217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1" name=""/>
          <p:cNvSpPr/>
          <p:nvPr/>
        </p:nvSpPr>
        <p:spPr>
          <a:xfrm>
            <a:off x="3636000" y="666000"/>
            <a:ext cx="3598920" cy="6382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44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5:1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Debora ile Avinoam oğlu Barak o gün şu ezgiyi söylediler: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"/>
          <p:cNvSpPr/>
          <p:nvPr/>
        </p:nvSpPr>
        <p:spPr>
          <a:xfrm>
            <a:off x="216000" y="699480"/>
            <a:ext cx="5362920" cy="476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Zafer ilahileri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1" u="none" strike="noStrike">
                <a:solidFill>
                  <a:srgbClr val="87ceeb"/>
                </a:solidFill>
                <a:effectLst/>
                <a:uFillTx/>
                <a:latin typeface="Trebuchet MS"/>
                <a:ea typeface="DejaVu Sans"/>
              </a:rPr>
              <a:t>Musa ile Miriam</a:t>
            </a:r>
            <a:r>
              <a:rPr lang="bg-BG" sz="1800" b="0" u="none" strike="noStrike">
                <a:solidFill>
                  <a:srgbClr val="87ceeb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(Çıkış 15)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1" u="none" strike="noStrike">
                <a:solidFill>
                  <a:srgbClr val="87ceeb"/>
                </a:solidFill>
                <a:effectLst/>
                <a:uFillTx/>
                <a:latin typeface="Trebuchet MS"/>
                <a:ea typeface="DejaVu Sans"/>
              </a:rPr>
              <a:t>Davut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 (mesela: Mezmur 18)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1" u="none" strike="noStrike">
                <a:solidFill>
                  <a:srgbClr val="87ceeb"/>
                </a:solidFill>
                <a:effectLst/>
                <a:uFillTx/>
                <a:latin typeface="Trebuchet MS"/>
                <a:ea typeface="DejaVu Sans"/>
              </a:rPr>
              <a:t>Yehoşafat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 (2. Tarihler 20 - "</a:t>
            </a:r>
            <a:r>
              <a:rPr lang="bg-BG" sz="14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27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  Bundan sonra bütün Yahuda ve Yeruşalim halkı Yehoşafat'ın önderliğinde sevinçle Yeruşalim'e döndü. Çünkü RAB düşmanlarını bozguna uğratarak onları sevindirmişti. </a:t>
            </a:r>
            <a:r>
              <a:rPr lang="bg-BG" sz="14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28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  Çenk, lir ve borazan çalarak Yeruşalim'e, RAB'bin Tapınağı'na gittiler."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1" u="none" strike="noStrike">
                <a:solidFill>
                  <a:srgbClr val="87ceeb"/>
                </a:solidFill>
                <a:effectLst/>
                <a:uFillTx/>
                <a:latin typeface="Trebuchet MS"/>
                <a:ea typeface="DejaVu Sans"/>
              </a:rPr>
              <a:t>Meryem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 (Luka 1:52-53  "O, kendi eli ile kuvvetli işler yaptı. Yüreğinde yükseklik düşünenleri darmadağın etti. Kralları iskemlelerinden aşağı attı ve düşkünleri yükseltirdi.")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1" u="none" strike="noStrike">
                <a:solidFill>
                  <a:srgbClr val="87ceeb"/>
                </a:solidFill>
                <a:effectLst/>
                <a:uFillTx/>
                <a:latin typeface="Trebuchet MS"/>
                <a:ea typeface="DejaVu Sans"/>
              </a:rPr>
              <a:t>Siyon'da 144,000 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(Vahiy 14 - alınlarında hem Kuzu'nun, hem de Babasının adı yazılıydı. Büyük sıkıntıdan önce mühürlendiler, eksiksiz Siyon'da)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3" name="PlaceHolder 12"/>
          <p:cNvSpPr/>
          <p:nvPr/>
        </p:nvSpPr>
        <p:spPr>
          <a:xfrm>
            <a:off x="0" y="0"/>
            <a:ext cx="10078920" cy="542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DejaVu San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DejaVu San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"/>
          <p:cNvSpPr/>
          <p:nvPr/>
        </p:nvSpPr>
        <p:spPr>
          <a:xfrm>
            <a:off x="433080" y="3348000"/>
            <a:ext cx="399348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Zafer ilahileri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Musa ile Miriam (Çıkış 15)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Davut (mesela: Mezmur 18)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Yehoşafat (2. Tarihler 20 - "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Meryem (Luka 1 - a.52-53)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Siyon'da 144,000 (Vahiy 14)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5" name=""/>
          <p:cNvSpPr/>
          <p:nvPr/>
        </p:nvSpPr>
        <p:spPr>
          <a:xfrm>
            <a:off x="252000" y="739800"/>
            <a:ext cx="4101480" cy="22842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5:2-3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"İsrail'in önderleri başı çekince,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Halk gönüllü olarak savaşınca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RAB'be övgüler sunun.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Dinleyin, ey krallar!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Ey yönetenler, kulak verin!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RAB'be ezgiler söyleyip İsrail'in Tanrısı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RAB'bi ilahilerle öveceğim.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36" name=""/>
          <p:cNvPicPr/>
          <p:nvPr/>
        </p:nvPicPr>
        <p:blipFill>
          <a:blip r:embed="rId1"/>
          <a:stretch/>
        </p:blipFill>
        <p:spPr>
          <a:xfrm>
            <a:off x="4536000" y="487800"/>
            <a:ext cx="5561280" cy="5211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7" name="PlaceHolder 2"/>
          <p:cNvSpPr/>
          <p:nvPr/>
        </p:nvSpPr>
        <p:spPr>
          <a:xfrm>
            <a:off x="0" y="0"/>
            <a:ext cx="10078920" cy="542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DejaVu San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DejaVu San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"/>
          <p:cNvSpPr/>
          <p:nvPr/>
        </p:nvSpPr>
        <p:spPr>
          <a:xfrm>
            <a:off x="2160000" y="1008000"/>
            <a:ext cx="5145120" cy="4677120"/>
          </a:xfrm>
          <a:prstGeom prst="rect">
            <a:avLst/>
          </a:prstGeom>
          <a:solidFill>
            <a:srgbClr val="fff0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144000" bIns="45000" anchor="t">
            <a:no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</a:t>
            </a:r>
            <a:r>
              <a:rPr lang="bg-BG" sz="18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Ana bölüm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: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    Baskılar ve kurtarıcılar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(3:7 - 16:31)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A. Otniel - Aram'a (Suriye'ye) karşı (3:7-11)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B. Ehut - Moavlılara karşı (3:12-30)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1. Şamgar (3:31)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C. Debora - Kenanlılara karşı (bölüm 4-5)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D. Gidyon - Midyanlılara karşı (bölüm 6-8)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-   Avimelek, anti-hakim (bölüm 9)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2. Tola (10:1-2)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3. Yair (10:3-5)   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E. Yiftah - Ammonlulara karşı  (10:6 - 12:7)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4. İvsan (12:8-10)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5. Elon (12:11-12)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6. Avdon (12:13-15)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F.  Şimşon - Filistilere karşı  (bölüm 13-16)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"/>
          <p:cNvSpPr/>
          <p:nvPr/>
        </p:nvSpPr>
        <p:spPr>
          <a:xfrm>
            <a:off x="2412000" y="180000"/>
            <a:ext cx="474912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4000" b="1" u="none" strike="noStrike">
                <a:solidFill>
                  <a:srgbClr val="87cefa"/>
                </a:solidFill>
                <a:effectLst/>
                <a:uFillTx/>
                <a:latin typeface="Cambria"/>
                <a:ea typeface="DejaVu Sans"/>
              </a:rPr>
              <a:t>HAKİMLER - iskelet</a:t>
            </a:r>
            <a:endParaRPr lang="bg-BG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" name=""/>
          <p:cNvSpPr/>
          <p:nvPr/>
        </p:nvSpPr>
        <p:spPr>
          <a:xfrm>
            <a:off x="0" y="1008000"/>
            <a:ext cx="2301120" cy="4677120"/>
          </a:xfrm>
          <a:prstGeom prst="rect">
            <a:avLst/>
          </a:prstGeom>
          <a:solidFill>
            <a:srgbClr val="98fb9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44000" rIns="90000" tIns="144000" bIns="45000" anchor="t">
            <a:no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Giriş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İsrail'in suçu</a:t>
            </a:r>
            <a:r>
              <a:rPr lang="bg-BG" sz="1800" b="0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1. İsrailin birinci suçu: düşmanlarını tam yenmediler  (1:1 - 2:5)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2. İsrailin ikinci suçu: Rabbe karşı gittler  (2:6 - 3:6)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"/>
          <p:cNvSpPr/>
          <p:nvPr/>
        </p:nvSpPr>
        <p:spPr>
          <a:xfrm>
            <a:off x="7128000" y="1008000"/>
            <a:ext cx="2949120" cy="4677120"/>
          </a:xfrm>
          <a:prstGeom prst="rect">
            <a:avLst/>
          </a:prstGeom>
          <a:solidFill>
            <a:srgbClr val="f0e6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16000" rIns="90000" tIns="144000" bIns="45000" anchor="t">
            <a:no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Ekleme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850"/>
              </a:spcAft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Hakimler zamanındaki düşkünlük</a:t>
            </a:r>
            <a:r>
              <a:rPr lang="bg-BG" sz="1800" b="0" u="none" strike="noStrike">
                <a:solidFill>
                  <a:srgbClr val="b22222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(b.17-21)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1. Birinci örnek: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      dinsel düşkünlük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Danlılar: zorbacılıkla putperestlik (b.18)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857840"/>
              </a:tabLst>
            </a:pPr>
            <a:endParaRPr lang="bg-BG" sz="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2. İkinci örnek: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      ahlaki düşkünlük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Mika: kiralık Allah görevlisi (b.17)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Levilinin cariyesi ve Giva kasabası (b.19)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Benyaminlilerle iç savaş  (b.20-21)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"/>
          <p:cNvPicPr/>
          <p:nvPr/>
        </p:nvPicPr>
        <p:blipFill>
          <a:blip r:embed="rId1"/>
          <a:stretch/>
        </p:blipFill>
        <p:spPr>
          <a:xfrm>
            <a:off x="4320000" y="488160"/>
            <a:ext cx="5759280" cy="5181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9" name=""/>
          <p:cNvSpPr/>
          <p:nvPr/>
        </p:nvSpPr>
        <p:spPr>
          <a:xfrm>
            <a:off x="324000" y="864000"/>
            <a:ext cx="4209480" cy="22842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5:4-5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Seir'den çıktığında, ya RAB,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Edom kırlarından geçtiğinde,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Yer sarsıldı, göklerden yağmur boşandı,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Evet, bulutlar yağmur yağdırdı.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Sina Dağı'nda olan RAB'bin,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İsrail'in Tanrısı RAB'bin önünde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Dağlar sarsıldı.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"/>
          <p:cNvSpPr/>
          <p:nvPr/>
        </p:nvSpPr>
        <p:spPr>
          <a:xfrm>
            <a:off x="324000" y="3240000"/>
            <a:ext cx="4318560" cy="255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Yasa 33:2 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"RAB Sina Dağı'ndan geldi,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Halkına Seir'den doğdu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Ve Paran Dağı'ndan parladı.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On binlerce kutsalıyla birlikte geldi,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Sağ elinde halkı için alev alev yanan ateş vardı. 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1" name=""/>
          <p:cNvSpPr/>
          <p:nvPr/>
        </p:nvSpPr>
        <p:spPr>
          <a:xfrm>
            <a:off x="7164720" y="4284360"/>
            <a:ext cx="177480" cy="177480"/>
          </a:xfrm>
          <a:prstGeom prst="triangle">
            <a:avLst>
              <a:gd name="adj" fmla="val 50000"/>
            </a:avLst>
          </a:prstGeom>
          <a:solidFill>
            <a:srgbClr val="2f4f4f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24480" bIns="2448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2" name=""/>
          <p:cNvSpPr/>
          <p:nvPr/>
        </p:nvSpPr>
        <p:spPr>
          <a:xfrm>
            <a:off x="8497080" y="4032720"/>
            <a:ext cx="177480" cy="177480"/>
          </a:xfrm>
          <a:prstGeom prst="triangle">
            <a:avLst>
              <a:gd name="adj" fmla="val 50000"/>
            </a:avLst>
          </a:prstGeom>
          <a:solidFill>
            <a:srgbClr val="0000cd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24480" bIns="2448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3" name=""/>
          <p:cNvSpPr/>
          <p:nvPr/>
        </p:nvSpPr>
        <p:spPr>
          <a:xfrm>
            <a:off x="7884000" y="3672000"/>
            <a:ext cx="430560" cy="2145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4500"/>
          </a:solidFill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4" name=""/>
          <p:cNvSpPr/>
          <p:nvPr/>
        </p:nvSpPr>
        <p:spPr>
          <a:xfrm>
            <a:off x="5436000" y="1728000"/>
            <a:ext cx="430560" cy="2145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4500"/>
          </a:solidFill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5" name=""/>
          <p:cNvSpPr/>
          <p:nvPr/>
        </p:nvSpPr>
        <p:spPr>
          <a:xfrm>
            <a:off x="5724000" y="1836000"/>
            <a:ext cx="1440720" cy="2448360"/>
          </a:xfrm>
          <a:prstGeom prst="line">
            <a:avLst/>
          </a:prstGeom>
          <a:ln w="38160">
            <a:solidFill>
              <a:srgbClr val="b8860b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  <p:txBody>
          <a:bodyPr lIns="108720" rIns="108720" tIns="63720" bIns="63720" anchor="ctr">
            <a:noAutofit/>
          </a:bodyPr>
          <a:p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6" name=""/>
          <p:cNvSpPr/>
          <p:nvPr/>
        </p:nvSpPr>
        <p:spPr>
          <a:xfrm flipH="1">
            <a:off x="7308720" y="2160000"/>
            <a:ext cx="359280" cy="2124720"/>
          </a:xfrm>
          <a:prstGeom prst="line">
            <a:avLst/>
          </a:prstGeom>
          <a:ln w="38160">
            <a:solidFill>
              <a:srgbClr val="b8860b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  <p:txBody>
          <a:bodyPr lIns="108720" rIns="108720" tIns="63720" bIns="63720" anchor="ctr">
            <a:noAutofit/>
          </a:bodyPr>
          <a:p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7" name=""/>
          <p:cNvSpPr/>
          <p:nvPr/>
        </p:nvSpPr>
        <p:spPr>
          <a:xfrm>
            <a:off x="5544000" y="1512360"/>
            <a:ext cx="2232000" cy="2267640"/>
          </a:xfrm>
          <a:prstGeom prst="line">
            <a:avLst/>
          </a:prstGeom>
          <a:ln w="38160">
            <a:solidFill>
              <a:srgbClr val="0000ff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  <p:txBody>
          <a:bodyPr lIns="108720" rIns="108720" tIns="63720" bIns="63720" anchor="ctr">
            <a:noAutofit/>
          </a:bodyPr>
          <a:p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8" name=""/>
          <p:cNvSpPr/>
          <p:nvPr/>
        </p:nvSpPr>
        <p:spPr>
          <a:xfrm>
            <a:off x="8316000" y="3780000"/>
            <a:ext cx="288000" cy="180360"/>
          </a:xfrm>
          <a:prstGeom prst="line">
            <a:avLst/>
          </a:prstGeom>
          <a:ln w="38160">
            <a:solidFill>
              <a:srgbClr val="0000ff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  <p:txBody>
          <a:bodyPr lIns="108720" rIns="108720" tIns="63720" bIns="63720" anchor="ctr">
            <a:noAutofit/>
          </a:bodyPr>
          <a:p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9" name=""/>
          <p:cNvSpPr/>
          <p:nvPr/>
        </p:nvSpPr>
        <p:spPr>
          <a:xfrm>
            <a:off x="7668000" y="2160000"/>
            <a:ext cx="972000" cy="1836000"/>
          </a:xfrm>
          <a:prstGeom prst="line">
            <a:avLst/>
          </a:prstGeom>
          <a:ln w="38160">
            <a:solidFill>
              <a:srgbClr val="0000ff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  <p:txBody>
          <a:bodyPr lIns="108720" rIns="108720" tIns="63720" bIns="63720" anchor="ctr">
            <a:noAutofit/>
          </a:bodyPr>
          <a:p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0" name=""/>
          <p:cNvSpPr/>
          <p:nvPr/>
        </p:nvSpPr>
        <p:spPr>
          <a:xfrm rot="775200">
            <a:off x="8354520" y="1694160"/>
            <a:ext cx="538560" cy="1487880"/>
          </a:xfrm>
          <a:prstGeom prst="ellipse">
            <a:avLst/>
          </a:pr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1" name=""/>
          <p:cNvSpPr/>
          <p:nvPr/>
        </p:nvSpPr>
        <p:spPr>
          <a:xfrm>
            <a:off x="6695640" y="4540320"/>
            <a:ext cx="1330920" cy="363960"/>
          </a:xfrm>
          <a:prstGeom prst="rect">
            <a:avLst/>
          </a:prstGeom>
          <a:solidFill>
            <a:srgbClr val="ffffe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Sina Dağı ?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2" name="PlaceHolder 13"/>
          <p:cNvSpPr/>
          <p:nvPr/>
        </p:nvSpPr>
        <p:spPr>
          <a:xfrm>
            <a:off x="0" y="0"/>
            <a:ext cx="10078920" cy="542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DejaVu San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DejaVu San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"/>
          <p:cNvPicPr/>
          <p:nvPr/>
        </p:nvPicPr>
        <p:blipFill>
          <a:blip r:embed="rId1"/>
          <a:stretch/>
        </p:blipFill>
        <p:spPr>
          <a:xfrm>
            <a:off x="0" y="453240"/>
            <a:ext cx="5254200" cy="5215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4" name=""/>
          <p:cNvSpPr/>
          <p:nvPr/>
        </p:nvSpPr>
        <p:spPr>
          <a:xfrm>
            <a:off x="5832000" y="605880"/>
            <a:ext cx="3886560" cy="39301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5:4-5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6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Anat oğlu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Şamgar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zamanında,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Yael zamanında kervanların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ardı kesildi.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Yolcular sapa yollardan gider oldu.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7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Bomboştu İsrail'in köyleri,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Ben İsrail'de ana olarak ortaya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çıkıncaya dek,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Ben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Debora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ortaya çıkıncaya dek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İsrail'in köyleri bomboştu.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8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Yeni ilahlar seçtikleri zaman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Savaş kentin kapılarına dayandı.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İsrail'deki kırk bin askerin elinde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Ne kalkan ne de mızrak vardı.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5" name=""/>
          <p:cNvSpPr/>
          <p:nvPr/>
        </p:nvSpPr>
        <p:spPr>
          <a:xfrm>
            <a:off x="180000" y="3397320"/>
            <a:ext cx="518256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1.Samuel 13:19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  Bütün İsrail ülkesinde bir tek demirci yoktu. Filistliler, "İbraniler kılıç, mızrak yapmasın" demişlerdi. </a:t>
            </a:r>
            <a:r>
              <a:rPr lang="bg-BG" sz="14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20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  Bu nedenle bütün İsrailliler saban demirlerini, kazma, balta ve oraklarını biletmek için Filistliler'e gitmek zor-undaydılar.  </a:t>
            </a:r>
            <a:r>
              <a:rPr lang="bg-BG" sz="14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22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  İşte bu yüzden, savaş sırasında Saul ile Yonatan dışında, yanlarındaki hiç kimsenin elinde kılıç, mızrak yoktu. 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6" name=""/>
          <p:cNvSpPr/>
          <p:nvPr/>
        </p:nvSpPr>
        <p:spPr>
          <a:xfrm>
            <a:off x="5508000" y="4680000"/>
            <a:ext cx="475056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Hakimler zamanı Demir Çağı'nın başlangıcı idi. Demir öbür metallerden çok daha sert olduğu için savaşlarda avantaj sağlardı.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7" name="PlaceHolder 14"/>
          <p:cNvSpPr/>
          <p:nvPr/>
        </p:nvSpPr>
        <p:spPr>
          <a:xfrm>
            <a:off x="0" y="0"/>
            <a:ext cx="10078920" cy="542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DejaVu San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DejaVu San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"/>
          <p:cNvSpPr/>
          <p:nvPr/>
        </p:nvSpPr>
        <p:spPr>
          <a:xfrm>
            <a:off x="288000" y="918000"/>
            <a:ext cx="4749480" cy="43484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5:9-12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Yüreğim İsrail'i yönetenlerle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Ve halkın arasındaki gönüllülerledir.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RAB'be övgüler sunun!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10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Ey semerleri pahalı boz eşeklere binenler,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Ey yoldan yaya gidenler, dinleyin!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Kuyu başındaki kalabalıklar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RAB'bin zaferlerini,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İsrail savaşçılarının zaferlerini anlatıyorlar. Ardından RAB'bin halkı kent kapılarına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Akın etmeye başladı.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Segoe UI Semibold"/>
              </a:rPr>
              <a:t>12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Segoe UI Semibold"/>
              </a:rPr>
              <a:t> Uyan, uyan Debora, uyan uyan!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Segoe UI Semibold"/>
              </a:rPr>
              <a:t>Söyle, ezgiler söyle!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Segoe UI Semibold"/>
              </a:rPr>
              <a:t>Ey Avinoam oğlu Barak,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Segoe UI Semibold"/>
              </a:rPr>
              <a:t>Kalk, götür tutsaklarını.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9" name=""/>
          <p:cNvSpPr/>
          <p:nvPr/>
        </p:nvSpPr>
        <p:spPr>
          <a:xfrm>
            <a:off x="5184000" y="2772000"/>
            <a:ext cx="5002560" cy="255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a.11 (KitMuk):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Ok atanların gürültüsünden uzakta, su çektikleri yerlerde, Orada RABBİN doğru işlerini, İsrailde saltanatının doğru işlerini anlatacaklar. O zaman RABBİN kavmı kapılara indiler.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i="1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Hayvanlarını sulamak için kasabanın dışına çıkanlar, oköuların korkusundan kasabaya kaçtılar... ama sonra Rabbin zaferini gördüler.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60" name=""/>
          <p:cNvPicPr/>
          <p:nvPr/>
        </p:nvPicPr>
        <p:blipFill>
          <a:blip r:embed="rId1"/>
          <a:stretch/>
        </p:blipFill>
        <p:spPr>
          <a:xfrm>
            <a:off x="5274000" y="824760"/>
            <a:ext cx="2284560" cy="144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1" name=""/>
          <p:cNvPicPr/>
          <p:nvPr/>
        </p:nvPicPr>
        <p:blipFill>
          <a:blip r:embed="rId2"/>
          <a:stretch/>
        </p:blipFill>
        <p:spPr>
          <a:xfrm>
            <a:off x="7650360" y="788760"/>
            <a:ext cx="2284200" cy="1488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2" name=""/>
          <p:cNvSpPr/>
          <p:nvPr/>
        </p:nvSpPr>
        <p:spPr>
          <a:xfrm>
            <a:off x="5798880" y="2320920"/>
            <a:ext cx="3453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87cefa"/>
                </a:solidFill>
                <a:effectLst/>
                <a:uFillTx/>
                <a:latin typeface="Trebuchet MS"/>
                <a:ea typeface="DejaVu Sans"/>
              </a:rPr>
              <a:t>Zenginler ve Fakirler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3" name="PlaceHolder 16"/>
          <p:cNvSpPr/>
          <p:nvPr/>
        </p:nvSpPr>
        <p:spPr>
          <a:xfrm>
            <a:off x="0" y="0"/>
            <a:ext cx="10078920" cy="542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DejaVu San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DejaVu San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"/>
          <p:cNvSpPr/>
          <p:nvPr/>
        </p:nvSpPr>
        <p:spPr>
          <a:xfrm>
            <a:off x="216000" y="684000"/>
            <a:ext cx="5073480" cy="28328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5:13-15,18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13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Geriye kalanlar soyluların yanına geldi,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RAB'bin halkı yiğitleriyle bana geldi.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14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Amalek kökünden olanlar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Efrayim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'den geldi,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Benyamin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liler de seni izleyenlerin arasındaydı.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Yöneticiler Makir'den,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Başbuğ asasını taşıyanlar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Zevulun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'dan geldi.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15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Debora'yla birlikteydi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İssakar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'ın beyleri.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Evet, İssakaroğulları da Barak'ın ardından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Hızla ovaya indi.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"/>
          <p:cNvSpPr/>
          <p:nvPr/>
        </p:nvSpPr>
        <p:spPr>
          <a:xfrm>
            <a:off x="360360" y="4320000"/>
            <a:ext cx="60102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Gönüllüler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Debora seviniyor, bu oymaklardan hemen ve zorlamadan geldiler.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Kendi problemleri unutmak, kardeşini kardeş saymak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6" name=""/>
          <p:cNvSpPr/>
          <p:nvPr/>
        </p:nvSpPr>
        <p:spPr>
          <a:xfrm>
            <a:off x="216000" y="3649680"/>
            <a:ext cx="5073480" cy="6382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18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Ama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Zevulun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ve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Naftali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halkları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Tehlikeye attılar canlarını savaş alanında.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267" name=""/>
          <p:cNvGrpSpPr/>
          <p:nvPr/>
        </p:nvGrpSpPr>
        <p:grpSpPr>
          <a:xfrm>
            <a:off x="6516000" y="432000"/>
            <a:ext cx="3561120" cy="5236200"/>
            <a:chOff x="6516000" y="432000"/>
            <a:chExt cx="3561120" cy="5236200"/>
          </a:xfrm>
        </p:grpSpPr>
        <p:pic>
          <p:nvPicPr>
            <p:cNvPr id="268" name=""/>
            <p:cNvPicPr/>
            <p:nvPr/>
          </p:nvPicPr>
          <p:blipFill>
            <a:blip r:embed="rId1"/>
            <a:stretch/>
          </p:blipFill>
          <p:spPr>
            <a:xfrm>
              <a:off x="6516000" y="432000"/>
              <a:ext cx="3561120" cy="5236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69" name=""/>
            <p:cNvSpPr/>
            <p:nvPr/>
          </p:nvSpPr>
          <p:spPr>
            <a:xfrm>
              <a:off x="7707960" y="2986560"/>
              <a:ext cx="861480" cy="322920"/>
            </a:xfrm>
            <a:prstGeom prst="ellipse">
              <a:avLst/>
            </a:prstGeom>
            <a:noFill/>
            <a:ln w="3816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9080" rIns="109080" tIns="64080" bIns="6408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270" name=""/>
            <p:cNvSpPr/>
            <p:nvPr/>
          </p:nvSpPr>
          <p:spPr>
            <a:xfrm>
              <a:off x="7815960" y="3346560"/>
              <a:ext cx="861480" cy="322920"/>
            </a:xfrm>
            <a:prstGeom prst="ellipse">
              <a:avLst/>
            </a:prstGeom>
            <a:noFill/>
            <a:ln w="3816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9080" rIns="109080" tIns="64080" bIns="6408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271" name=""/>
            <p:cNvSpPr/>
            <p:nvPr/>
          </p:nvSpPr>
          <p:spPr>
            <a:xfrm rot="18572400">
              <a:off x="7950600" y="1590120"/>
              <a:ext cx="694800" cy="322920"/>
            </a:xfrm>
            <a:prstGeom prst="ellipse">
              <a:avLst/>
            </a:prstGeom>
            <a:noFill/>
            <a:ln w="3816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9080" rIns="109080" tIns="64080" bIns="6408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272" name=""/>
            <p:cNvSpPr/>
            <p:nvPr/>
          </p:nvSpPr>
          <p:spPr>
            <a:xfrm>
              <a:off x="8244000" y="1726560"/>
              <a:ext cx="685440" cy="286920"/>
            </a:xfrm>
            <a:prstGeom prst="ellipse">
              <a:avLst/>
            </a:prstGeom>
            <a:noFill/>
            <a:ln w="3816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9080" rIns="109080" tIns="64080" bIns="6408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273" name=""/>
            <p:cNvSpPr/>
            <p:nvPr/>
          </p:nvSpPr>
          <p:spPr>
            <a:xfrm rot="18000000">
              <a:off x="8143200" y="966960"/>
              <a:ext cx="817920" cy="322920"/>
            </a:xfrm>
            <a:prstGeom prst="ellipse">
              <a:avLst/>
            </a:prstGeom>
            <a:noFill/>
            <a:ln w="3816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9080" rIns="109080" tIns="64080" bIns="6408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</p:grpSp>
      <p:pic>
        <p:nvPicPr>
          <p:cNvPr id="274" name=""/>
          <p:cNvPicPr/>
          <p:nvPr/>
        </p:nvPicPr>
        <p:blipFill>
          <a:blip r:embed="rId2"/>
          <a:stretch/>
        </p:blipFill>
        <p:spPr>
          <a:xfrm>
            <a:off x="5436000" y="684000"/>
            <a:ext cx="2229480" cy="3080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5" name="PlaceHolder 17"/>
          <p:cNvSpPr/>
          <p:nvPr/>
        </p:nvSpPr>
        <p:spPr>
          <a:xfrm>
            <a:off x="0" y="0"/>
            <a:ext cx="10078920" cy="542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DejaVu San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DejaVu San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"/>
          <p:cNvSpPr/>
          <p:nvPr/>
        </p:nvSpPr>
        <p:spPr>
          <a:xfrm>
            <a:off x="1081440" y="4104000"/>
            <a:ext cx="33454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Yahuda ve Şimeon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O iki oymağını hesaba katmıyor; sanki onlardan yardım zaten beklenmezdi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7" name=""/>
          <p:cNvSpPr/>
          <p:nvPr/>
        </p:nvSpPr>
        <p:spPr>
          <a:xfrm>
            <a:off x="324000" y="756000"/>
            <a:ext cx="4749480" cy="31071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5:15-17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15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Ama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Ruben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oymağının bölükleri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Büyük bir kararsızlık içindeydi.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16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Sürülerine kaval çalan çobanları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Dinlemek için neden ağıllarda kaldılar?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Evet, Ruben oymağının bölükleri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Büyük bir kararsızlık içindeydi.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17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Gilat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lılar Şeria Irmağı'nın ötesinde kaldı,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Dan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oymağıysa gemilerde oyalandı.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Aşer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oymağı deniz kıyısında dinlendi,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Koylarda yan gelip oturdu.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278" name=""/>
          <p:cNvGrpSpPr/>
          <p:nvPr/>
        </p:nvGrpSpPr>
        <p:grpSpPr>
          <a:xfrm>
            <a:off x="6588360" y="477720"/>
            <a:ext cx="3669120" cy="5190480"/>
            <a:chOff x="6588360" y="477720"/>
            <a:chExt cx="3669120" cy="5190480"/>
          </a:xfrm>
        </p:grpSpPr>
        <p:pic>
          <p:nvPicPr>
            <p:cNvPr id="279" name=""/>
            <p:cNvPicPr/>
            <p:nvPr/>
          </p:nvPicPr>
          <p:blipFill>
            <a:blip r:embed="rId1"/>
            <a:stretch/>
          </p:blipFill>
          <p:spPr>
            <a:xfrm>
              <a:off x="6588360" y="540360"/>
              <a:ext cx="3669120" cy="5127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80" name=""/>
            <p:cNvSpPr/>
            <p:nvPr/>
          </p:nvSpPr>
          <p:spPr>
            <a:xfrm>
              <a:off x="8892360" y="3706560"/>
              <a:ext cx="861480" cy="394920"/>
            </a:xfrm>
            <a:prstGeom prst="ellipse">
              <a:avLst/>
            </a:prstGeom>
            <a:noFill/>
            <a:ln w="3816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9080" rIns="109080" tIns="64080" bIns="6408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281" name=""/>
            <p:cNvSpPr/>
            <p:nvPr/>
          </p:nvSpPr>
          <p:spPr>
            <a:xfrm>
              <a:off x="7200360" y="3058560"/>
              <a:ext cx="613440" cy="286920"/>
            </a:xfrm>
            <a:prstGeom prst="ellipse">
              <a:avLst/>
            </a:prstGeom>
            <a:noFill/>
            <a:ln w="3816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9080" rIns="109080" tIns="64080" bIns="6408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282" name=""/>
            <p:cNvSpPr/>
            <p:nvPr/>
          </p:nvSpPr>
          <p:spPr>
            <a:xfrm rot="18000000">
              <a:off x="7927560" y="750960"/>
              <a:ext cx="817920" cy="322920"/>
            </a:xfrm>
            <a:prstGeom prst="ellipse">
              <a:avLst/>
            </a:prstGeom>
            <a:noFill/>
            <a:ln w="3816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9080" rIns="109080" tIns="64080" bIns="6408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283" name=""/>
            <p:cNvSpPr/>
            <p:nvPr/>
          </p:nvSpPr>
          <p:spPr>
            <a:xfrm>
              <a:off x="8928360" y="2950560"/>
              <a:ext cx="645480" cy="322920"/>
            </a:xfrm>
            <a:prstGeom prst="ellipse">
              <a:avLst/>
            </a:prstGeom>
            <a:noFill/>
            <a:ln w="3816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9080" rIns="109080" tIns="64080" bIns="6408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284" name=""/>
            <p:cNvSpPr/>
            <p:nvPr/>
          </p:nvSpPr>
          <p:spPr>
            <a:xfrm>
              <a:off x="9000360" y="2158560"/>
              <a:ext cx="609480" cy="394920"/>
            </a:xfrm>
            <a:prstGeom prst="ellipse">
              <a:avLst/>
            </a:prstGeom>
            <a:noFill/>
            <a:ln w="3816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9080" rIns="109080" tIns="64080" bIns="6408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285" name=""/>
            <p:cNvSpPr/>
            <p:nvPr/>
          </p:nvSpPr>
          <p:spPr>
            <a:xfrm>
              <a:off x="9576360" y="2232000"/>
              <a:ext cx="429480" cy="1725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 anchorCtr="1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2000" b="1" u="none" strike="noStrike">
                  <a:solidFill>
                    <a:srgbClr val="00008b"/>
                  </a:solidFill>
                  <a:effectLst/>
                  <a:uFillTx/>
                  <a:latin typeface="Arial"/>
                  <a:ea typeface="DejaVu Sans"/>
                </a:rPr>
                <a:t>G İ L A T</a:t>
              </a:r>
              <a:endParaRPr lang="bg-BG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286" name=""/>
          <p:cNvPicPr/>
          <p:nvPr/>
        </p:nvPicPr>
        <p:blipFill>
          <a:blip r:embed="rId2"/>
          <a:stretch/>
        </p:blipFill>
        <p:spPr>
          <a:xfrm>
            <a:off x="4716000" y="648000"/>
            <a:ext cx="3178800" cy="1977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7" name="PlaceHolder 18"/>
          <p:cNvSpPr/>
          <p:nvPr/>
        </p:nvSpPr>
        <p:spPr>
          <a:xfrm>
            <a:off x="0" y="0"/>
            <a:ext cx="10078920" cy="542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DejaVu San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DejaVu San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"/>
          <p:cNvSpPr/>
          <p:nvPr/>
        </p:nvSpPr>
        <p:spPr>
          <a:xfrm>
            <a:off x="324000" y="846000"/>
            <a:ext cx="4749480" cy="39301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5:19-22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19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Taanak'ta ve Megiddo sularının kıyısında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Krallar gelip savaştılar.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Kenan kralları da savaştı.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Ancak ne gümüş ne ganimet aldılar.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20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Yıldızlar göklerden savaşa katıldı.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Göğü bir baştan öbür başa geçerken,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Sisera'ya karşı savaştı.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21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Kişon Irmağı, o eski ırmak,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Süpürüp götürdü onları.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Yürü, ey ruhum, üzerlerine güçle yürü!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22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O zaman atlar dörtnala koştu.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Güçlü atların toynakları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Yerde izler bıraktı.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9" name=""/>
          <p:cNvSpPr/>
          <p:nvPr/>
        </p:nvSpPr>
        <p:spPr>
          <a:xfrm>
            <a:off x="5616000" y="3636000"/>
            <a:ext cx="388656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Yıldızlar savaştı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ya Barak ordusu Kenanlıları geceleyin kovaladı ve yıldız ışığı yardım etti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yada yıldız = melekler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yada astrolojik inanç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90" name=""/>
          <p:cNvPicPr/>
          <p:nvPr/>
        </p:nvPicPr>
        <p:blipFill>
          <a:blip r:embed="rId1"/>
          <a:stretch/>
        </p:blipFill>
        <p:spPr>
          <a:xfrm>
            <a:off x="5282280" y="864000"/>
            <a:ext cx="4652280" cy="2594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1" name="PlaceHolder 19"/>
          <p:cNvSpPr/>
          <p:nvPr/>
        </p:nvSpPr>
        <p:spPr>
          <a:xfrm>
            <a:off x="0" y="0"/>
            <a:ext cx="10078920" cy="542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DejaVu San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DejaVu San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"/>
          <p:cNvSpPr/>
          <p:nvPr/>
        </p:nvSpPr>
        <p:spPr>
          <a:xfrm>
            <a:off x="288000" y="2988000"/>
            <a:ext cx="3238560" cy="235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"Meroz kenti"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O kasaba Debora'nın zamanında önemli bir yer olmalıydı, ama sonra KK'ta hiç geçmiyor. Demek Rabbin laneti etkili idi.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Karşılaştır: nasıl İsa incir ağacını lanetledi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3" name=""/>
          <p:cNvSpPr/>
          <p:nvPr/>
        </p:nvSpPr>
        <p:spPr>
          <a:xfrm>
            <a:off x="361080" y="798120"/>
            <a:ext cx="2878560" cy="20098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5:23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Segoe UI Semibold"/>
              </a:rPr>
              <a:t>RAB'bin meleği, 'Meroz Kenti'ni lanetleyin dedi, 'Halkına lanetler yağdırın. Çünkü RAB'bin yardımına, Zorbalara karşı RAB'bin yardımına koşmadılar. 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94" name=""/>
          <p:cNvPicPr/>
          <p:nvPr/>
        </p:nvPicPr>
        <p:blipFill>
          <a:blip r:embed="rId1"/>
          <a:stretch/>
        </p:blipFill>
        <p:spPr>
          <a:xfrm>
            <a:off x="3554280" y="694080"/>
            <a:ext cx="6344280" cy="362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5" name=""/>
          <p:cNvSpPr/>
          <p:nvPr/>
        </p:nvSpPr>
        <p:spPr>
          <a:xfrm>
            <a:off x="3636000" y="3564360"/>
            <a:ext cx="6154560" cy="2009880"/>
          </a:xfrm>
          <a:prstGeom prst="rect">
            <a:avLst/>
          </a:prstGeom>
          <a:solidFill>
            <a:srgbClr val="696969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Matta 21:18-20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Sabahlayın kasabaya dönerken, İsa acıktı. </a:t>
            </a:r>
            <a:r>
              <a:rPr lang="bg-BG" sz="14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19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 Yol kenarında tek başına duran bir incir ağacı gördü. Ama onun üzerinde sade yaprak buldu. O zaman ağaca dedi: "Senden asla bir daha yemiş çıkmayacak!" Ve ağaç hemen kurumaya başladı. </a:t>
            </a:r>
            <a:r>
              <a:rPr lang="bg-BG" sz="14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20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 Öğrenciler bunu görünce şaştılar. "İncir ağacı nasıl hemen kurudu?" diye sordular.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6" name="PlaceHolder 20"/>
          <p:cNvSpPr/>
          <p:nvPr/>
        </p:nvSpPr>
        <p:spPr>
          <a:xfrm>
            <a:off x="0" y="0"/>
            <a:ext cx="10078920" cy="542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DejaVu San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DejaVu San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"/>
          <p:cNvSpPr/>
          <p:nvPr/>
        </p:nvSpPr>
        <p:spPr>
          <a:xfrm>
            <a:off x="324000" y="972000"/>
            <a:ext cx="4533480" cy="42044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5:24-27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24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Kenliler'den Hever'in karısı Yael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Kadınlar arasında alabildiğine kutsansın.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Çadırlarda yaşayan kadınlar arasında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Alabildiğine kutsansın.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25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Sisera su istedi, Yael ona süt verdi.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Soylulara yaraşır bir çanakla ayran sundu.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26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Sol eline çadır kazığını,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Sağ eline işçi tokmağını aldı.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Vurdu, Sisera'nın başını ezdi.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Şakağına çaktı kazığı, deldi geçirdi.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27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Ayaklarının dibine çöktü,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Yere serildi Sisera.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Düşüp yığıldı Yael'in ayakları dibine,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Yığıldığı yerde cansız kaldı.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98" name=""/>
          <p:cNvPicPr/>
          <p:nvPr/>
        </p:nvPicPr>
        <p:blipFill>
          <a:blip r:embed="rId1"/>
          <a:stretch/>
        </p:blipFill>
        <p:spPr>
          <a:xfrm>
            <a:off x="5184000" y="720000"/>
            <a:ext cx="3025080" cy="2050560"/>
          </a:xfrm>
          <a:prstGeom prst="rect">
            <a:avLst/>
          </a:prstGeom>
          <a:noFill/>
          <a:ln w="0">
            <a:solidFill>
              <a:srgbClr val="ffb6c1"/>
            </a:solidFill>
          </a:ln>
        </p:spPr>
      </p:pic>
      <p:pic>
        <p:nvPicPr>
          <p:cNvPr id="299" name=""/>
          <p:cNvPicPr/>
          <p:nvPr/>
        </p:nvPicPr>
        <p:blipFill>
          <a:blip r:embed="rId2"/>
          <a:stretch/>
        </p:blipFill>
        <p:spPr>
          <a:xfrm>
            <a:off x="7874280" y="864000"/>
            <a:ext cx="2060280" cy="3022560"/>
          </a:xfrm>
          <a:prstGeom prst="rect">
            <a:avLst/>
          </a:prstGeom>
          <a:noFill/>
          <a:ln w="0">
            <a:solidFill>
              <a:srgbClr val="ffb6c1"/>
            </a:solidFill>
          </a:ln>
        </p:spPr>
      </p:pic>
      <p:pic>
        <p:nvPicPr>
          <p:cNvPr id="300" name=""/>
          <p:cNvPicPr/>
          <p:nvPr/>
        </p:nvPicPr>
        <p:blipFill>
          <a:blip r:embed="rId3"/>
          <a:stretch/>
        </p:blipFill>
        <p:spPr>
          <a:xfrm>
            <a:off x="5447880" y="2376000"/>
            <a:ext cx="2543040" cy="2702880"/>
          </a:xfrm>
          <a:prstGeom prst="rect">
            <a:avLst/>
          </a:prstGeom>
          <a:noFill/>
          <a:ln w="0">
            <a:solidFill>
              <a:srgbClr val="ffb6c1"/>
            </a:solidFill>
          </a:ln>
        </p:spPr>
      </p:pic>
      <p:sp>
        <p:nvSpPr>
          <p:cNvPr id="301" name="PlaceHolder 21"/>
          <p:cNvSpPr/>
          <p:nvPr/>
        </p:nvSpPr>
        <p:spPr>
          <a:xfrm>
            <a:off x="0" y="0"/>
            <a:ext cx="10078920" cy="542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DejaVu San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DejaVu San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"/>
          <p:cNvSpPr/>
          <p:nvPr/>
        </p:nvSpPr>
        <p:spPr>
          <a:xfrm>
            <a:off x="216000" y="882000"/>
            <a:ext cx="4858560" cy="44204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5:28-30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28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Sisera'nın annesi parmaklıkların ardından, Pencereden bakıp feryat etti: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"Oğlumun savaş arabası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Neden bu kadar gecikti,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Nal sesleri neden duyulmuyor?"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29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Bilge kadınlar onu yanıtladılar. O da şöyle düşündü: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30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"'Ganimeti bulmuş, paylaşıyor olmalılar.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Her yiğide bir ya da iki kız,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Sisera'ya ganimet olarak rengarenk giysiler,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Evet, işlemeli, rengarenk giysiler.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Yağmacıların boyunları için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İki yanı işlemeli renkli giysiler,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Hepsi ganimet."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03" name=""/>
          <p:cNvPicPr/>
          <p:nvPr/>
        </p:nvPicPr>
        <p:blipFill>
          <a:blip r:embed="rId1"/>
          <a:stretch/>
        </p:blipFill>
        <p:spPr>
          <a:xfrm>
            <a:off x="5245920" y="3240000"/>
            <a:ext cx="4624560" cy="215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4" name=""/>
          <p:cNvPicPr/>
          <p:nvPr/>
        </p:nvPicPr>
        <p:blipFill>
          <a:blip r:embed="rId2"/>
          <a:stretch/>
        </p:blipFill>
        <p:spPr>
          <a:xfrm>
            <a:off x="5404680" y="900360"/>
            <a:ext cx="3180240" cy="2122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5" name="PlaceHolder 22"/>
          <p:cNvSpPr/>
          <p:nvPr/>
        </p:nvSpPr>
        <p:spPr>
          <a:xfrm>
            <a:off x="0" y="0"/>
            <a:ext cx="10078920" cy="542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DejaVu San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DejaVu San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"/>
          <p:cNvPicPr/>
          <p:nvPr/>
        </p:nvPicPr>
        <p:blipFill>
          <a:blip r:embed="rId1"/>
          <a:stretch/>
        </p:blipFill>
        <p:spPr>
          <a:xfrm>
            <a:off x="0" y="540000"/>
            <a:ext cx="10079640" cy="512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7" name=""/>
          <p:cNvSpPr/>
          <p:nvPr/>
        </p:nvSpPr>
        <p:spPr>
          <a:xfrm>
            <a:off x="6876000" y="720000"/>
            <a:ext cx="3021480" cy="17355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5:31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 RAB, bütün düşmanların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böyle yok olsun.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Seni sevenlerse,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Bütün gücüyle doğan güneş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1134"/>
              </a:spcAf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gibi olsunlar."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PlaceHolder 23"/>
          <p:cNvSpPr/>
          <p:nvPr/>
        </p:nvSpPr>
        <p:spPr>
          <a:xfrm>
            <a:off x="0" y="0"/>
            <a:ext cx="10078920" cy="542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DejaVu San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DejaVu San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9" name=""/>
          <p:cNvSpPr/>
          <p:nvPr/>
        </p:nvSpPr>
        <p:spPr>
          <a:xfrm>
            <a:off x="7236000" y="4356000"/>
            <a:ext cx="2590920" cy="6382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Bundan sonra ülke kırk yıl barış içinde yaşadı.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"/>
          <p:cNvPicPr/>
          <p:nvPr/>
        </p:nvPicPr>
        <p:blipFill>
          <a:blip r:embed="rId1"/>
          <a:stretch/>
        </p:blipFill>
        <p:spPr>
          <a:xfrm>
            <a:off x="770760" y="720000"/>
            <a:ext cx="1873800" cy="1671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" name=""/>
          <p:cNvPicPr/>
          <p:nvPr/>
        </p:nvPicPr>
        <p:blipFill>
          <a:blip r:embed="rId2"/>
          <a:stretch/>
        </p:blipFill>
        <p:spPr>
          <a:xfrm>
            <a:off x="2780640" y="720000"/>
            <a:ext cx="1999800" cy="1671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" name=""/>
          <p:cNvPicPr/>
          <p:nvPr/>
        </p:nvPicPr>
        <p:blipFill>
          <a:blip r:embed="rId3"/>
          <a:stretch/>
        </p:blipFill>
        <p:spPr>
          <a:xfrm>
            <a:off x="4917600" y="720000"/>
            <a:ext cx="2022840" cy="1671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" name=""/>
          <p:cNvPicPr/>
          <p:nvPr/>
        </p:nvPicPr>
        <p:blipFill>
          <a:blip r:embed="rId4"/>
          <a:stretch/>
        </p:blipFill>
        <p:spPr>
          <a:xfrm>
            <a:off x="7073640" y="720000"/>
            <a:ext cx="1851480" cy="1671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" name=""/>
          <p:cNvPicPr/>
          <p:nvPr/>
        </p:nvPicPr>
        <p:blipFill>
          <a:blip r:embed="rId5">
            <a:grayscl/>
          </a:blip>
          <a:stretch/>
        </p:blipFill>
        <p:spPr>
          <a:xfrm>
            <a:off x="1647720" y="3483000"/>
            <a:ext cx="1835280" cy="1683720"/>
          </a:xfrm>
          <a:prstGeom prst="rect">
            <a:avLst/>
          </a:prstGeom>
          <a:noFill/>
          <a:ln w="38160">
            <a:solidFill>
              <a:srgbClr val="000000"/>
            </a:solidFill>
            <a:round/>
          </a:ln>
        </p:spPr>
      </p:pic>
      <p:pic>
        <p:nvPicPr>
          <p:cNvPr id="31" name=""/>
          <p:cNvPicPr/>
          <p:nvPr/>
        </p:nvPicPr>
        <p:blipFill>
          <a:blip r:embed="rId6"/>
          <a:stretch/>
        </p:blipFill>
        <p:spPr>
          <a:xfrm>
            <a:off x="3791160" y="3483000"/>
            <a:ext cx="2011320" cy="1698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" name=""/>
          <p:cNvPicPr/>
          <p:nvPr/>
        </p:nvPicPr>
        <p:blipFill>
          <a:blip r:embed="rId7"/>
          <a:stretch/>
        </p:blipFill>
        <p:spPr>
          <a:xfrm>
            <a:off x="6117840" y="3517560"/>
            <a:ext cx="1943280" cy="1636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" name=""/>
          <p:cNvSpPr/>
          <p:nvPr/>
        </p:nvSpPr>
        <p:spPr>
          <a:xfrm>
            <a:off x="504000" y="2402640"/>
            <a:ext cx="186912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1. Otniel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"/>
          <p:cNvSpPr/>
          <p:nvPr/>
        </p:nvSpPr>
        <p:spPr>
          <a:xfrm>
            <a:off x="2808000" y="2403000"/>
            <a:ext cx="186912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2. Ehut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"/>
          <p:cNvSpPr/>
          <p:nvPr/>
        </p:nvSpPr>
        <p:spPr>
          <a:xfrm>
            <a:off x="5184000" y="2403000"/>
            <a:ext cx="186912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3. Debora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" name=""/>
          <p:cNvSpPr/>
          <p:nvPr/>
        </p:nvSpPr>
        <p:spPr>
          <a:xfrm>
            <a:off x="7488000" y="2403360"/>
            <a:ext cx="186912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4. Gidyon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" name=""/>
          <p:cNvSpPr/>
          <p:nvPr/>
        </p:nvSpPr>
        <p:spPr>
          <a:xfrm>
            <a:off x="1548000" y="5210640"/>
            <a:ext cx="186912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a9a9a9"/>
                </a:solidFill>
                <a:effectLst/>
                <a:uFillTx/>
                <a:latin typeface="Arial"/>
                <a:ea typeface="DejaVu Sans"/>
              </a:rPr>
              <a:t>Avimelek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" name=""/>
          <p:cNvSpPr/>
          <p:nvPr/>
        </p:nvSpPr>
        <p:spPr>
          <a:xfrm>
            <a:off x="3888000" y="5193000"/>
            <a:ext cx="186912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5. Yiftah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" name=""/>
          <p:cNvSpPr/>
          <p:nvPr/>
        </p:nvSpPr>
        <p:spPr>
          <a:xfrm>
            <a:off x="6192000" y="5193000"/>
            <a:ext cx="186912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6. Şimşon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" name=""/>
          <p:cNvSpPr/>
          <p:nvPr/>
        </p:nvSpPr>
        <p:spPr>
          <a:xfrm>
            <a:off x="2340000" y="2775600"/>
            <a:ext cx="5181120" cy="69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4000" b="1" u="none" strike="noStrike">
                <a:solidFill>
                  <a:srgbClr val="87cefa"/>
                </a:solidFill>
                <a:effectLst/>
                <a:uFillTx/>
                <a:latin typeface="Constantia"/>
                <a:ea typeface="DejaVu Sans"/>
              </a:rPr>
              <a:t>Büyük hakimler</a:t>
            </a:r>
            <a:endParaRPr lang="bg-BG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720" y="-4320"/>
            <a:ext cx="10076760" cy="54468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HAKİMLER kitabı -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Giriş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add8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"/>
          <p:cNvPicPr/>
          <p:nvPr/>
        </p:nvPicPr>
        <p:blipFill>
          <a:blip r:embed="rId1"/>
          <a:stretch/>
        </p:blipFill>
        <p:spPr>
          <a:xfrm>
            <a:off x="1080000" y="-24480"/>
            <a:ext cx="8998200" cy="5685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1" name=""/>
          <p:cNvSpPr/>
          <p:nvPr/>
        </p:nvSpPr>
        <p:spPr>
          <a:xfrm rot="1080000">
            <a:off x="3778560" y="3649320"/>
            <a:ext cx="137268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2000" b="1" u="none" spc="71" strike="noStrike">
                <a:solidFill>
                  <a:srgbClr val="b22222"/>
                </a:solidFill>
                <a:effectLst/>
                <a:uFillTx/>
                <a:latin typeface="Arial"/>
                <a:ea typeface="DejaVu Sans"/>
              </a:rPr>
              <a:t>Yizreel ovası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2" name=""/>
          <p:cNvSpPr/>
          <p:nvPr/>
        </p:nvSpPr>
        <p:spPr>
          <a:xfrm>
            <a:off x="3600000" y="3816000"/>
            <a:ext cx="141480" cy="141480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13" name=""/>
          <p:cNvSpPr/>
          <p:nvPr/>
        </p:nvSpPr>
        <p:spPr>
          <a:xfrm>
            <a:off x="2196360" y="2304000"/>
            <a:ext cx="177480" cy="177480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15120" bIns="1512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14" name=""/>
          <p:cNvSpPr/>
          <p:nvPr/>
        </p:nvSpPr>
        <p:spPr>
          <a:xfrm>
            <a:off x="1944000" y="2534040"/>
            <a:ext cx="861480" cy="30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500" b="1" i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Karmel</a:t>
            </a:r>
            <a:endParaRPr lang="bg-BG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5" name=""/>
          <p:cNvSpPr/>
          <p:nvPr/>
        </p:nvSpPr>
        <p:spPr>
          <a:xfrm>
            <a:off x="3204000" y="3974040"/>
            <a:ext cx="861480" cy="30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5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Megido</a:t>
            </a:r>
            <a:endParaRPr lang="bg-BG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16" name=""/>
          <p:cNvGrpSpPr/>
          <p:nvPr/>
        </p:nvGrpSpPr>
        <p:grpSpPr>
          <a:xfrm>
            <a:off x="5940000" y="108000"/>
            <a:ext cx="4087440" cy="2042640"/>
            <a:chOff x="5940000" y="108000"/>
            <a:chExt cx="4087440" cy="2042640"/>
          </a:xfrm>
        </p:grpSpPr>
        <p:pic>
          <p:nvPicPr>
            <p:cNvPr id="317" name=""/>
            <p:cNvPicPr/>
            <p:nvPr/>
          </p:nvPicPr>
          <p:blipFill>
            <a:blip r:embed="rId2"/>
            <a:stretch/>
          </p:blipFill>
          <p:spPr>
            <a:xfrm>
              <a:off x="5940000" y="108000"/>
              <a:ext cx="4087440" cy="20426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18" name=""/>
            <p:cNvSpPr/>
            <p:nvPr/>
          </p:nvSpPr>
          <p:spPr>
            <a:xfrm>
              <a:off x="6336000" y="1512000"/>
              <a:ext cx="323820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 anchorCtr="1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1800" b="1" u="none" strike="noStrike">
                  <a:solidFill>
                    <a:srgbClr val="ffff00"/>
                  </a:solidFill>
                  <a:effectLst/>
                  <a:uFillTx/>
                  <a:latin typeface="Arial"/>
                  <a:ea typeface="DejaVu Sans"/>
                </a:rPr>
                <a:t>Firavun Neko / Kral Yoşiya</a:t>
              </a: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bg-BG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  <a:ea typeface="DejaVu Sans"/>
                </a:rPr>
                <a:t>2 Kral 23 / İ.Ö. 609</a:t>
              </a: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19" name=""/>
          <p:cNvGrpSpPr/>
          <p:nvPr/>
        </p:nvGrpSpPr>
        <p:grpSpPr>
          <a:xfrm>
            <a:off x="108000" y="108000"/>
            <a:ext cx="4080960" cy="2078280"/>
            <a:chOff x="108000" y="108000"/>
            <a:chExt cx="4080960" cy="2078280"/>
          </a:xfrm>
        </p:grpSpPr>
        <p:pic>
          <p:nvPicPr>
            <p:cNvPr id="320" name=""/>
            <p:cNvPicPr/>
            <p:nvPr/>
          </p:nvPicPr>
          <p:blipFill>
            <a:blip r:embed="rId3"/>
            <a:stretch/>
          </p:blipFill>
          <p:spPr>
            <a:xfrm>
              <a:off x="108000" y="108000"/>
              <a:ext cx="4080960" cy="2048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21" name=""/>
            <p:cNvSpPr/>
            <p:nvPr/>
          </p:nvSpPr>
          <p:spPr>
            <a:xfrm>
              <a:off x="216000" y="1548000"/>
              <a:ext cx="381420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 anchorCtr="1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1800" b="1" u="none" strike="noStrike">
                  <a:solidFill>
                    <a:srgbClr val="ffff00"/>
                  </a:solidFill>
                  <a:effectLst/>
                  <a:uFillTx/>
                  <a:latin typeface="Arial"/>
                  <a:ea typeface="DejaVu Sans"/>
                </a:rPr>
                <a:t>Firavun Tutmosis III / Kadeş kralı</a:t>
              </a: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bg-BG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  <a:ea typeface="DejaVu Sans"/>
                </a:rPr>
                <a:t>İ.Ö. 1457</a:t>
              </a: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22" name=""/>
          <p:cNvGrpSpPr/>
          <p:nvPr/>
        </p:nvGrpSpPr>
        <p:grpSpPr>
          <a:xfrm>
            <a:off x="5400000" y="3480840"/>
            <a:ext cx="4629960" cy="2061360"/>
            <a:chOff x="5400000" y="3480840"/>
            <a:chExt cx="4629960" cy="2061360"/>
          </a:xfrm>
        </p:grpSpPr>
        <p:sp>
          <p:nvSpPr>
            <p:cNvPr id="323" name=""/>
            <p:cNvSpPr/>
            <p:nvPr/>
          </p:nvSpPr>
          <p:spPr>
            <a:xfrm>
              <a:off x="5796360" y="5004000"/>
              <a:ext cx="177480" cy="177480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15120" bIns="1512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324" name=""/>
            <p:cNvSpPr/>
            <p:nvPr/>
          </p:nvSpPr>
          <p:spPr>
            <a:xfrm>
              <a:off x="5400000" y="5198040"/>
              <a:ext cx="861480" cy="300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6000" rIns="36000" tIns="36000" bIns="36000" anchor="t" anchorCtr="1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1500" b="1" i="1" u="none" strike="noStrike">
                  <a:solidFill>
                    <a:srgbClr val="000000"/>
                  </a:solidFill>
                  <a:effectLst/>
                  <a:uFillTx/>
                  <a:latin typeface="Arial"/>
                  <a:ea typeface="DejaVu Sans"/>
                </a:rPr>
                <a:t>Gilboa</a:t>
              </a:r>
              <a:endParaRPr lang="bg-BG" sz="15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325" name=""/>
            <p:cNvPicPr/>
            <p:nvPr/>
          </p:nvPicPr>
          <p:blipFill>
            <a:blip r:embed="rId4"/>
            <a:stretch/>
          </p:blipFill>
          <p:spPr>
            <a:xfrm>
              <a:off x="5904000" y="3480840"/>
              <a:ext cx="4125960" cy="2061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26" name=""/>
            <p:cNvSpPr/>
            <p:nvPr/>
          </p:nvSpPr>
          <p:spPr>
            <a:xfrm>
              <a:off x="6336000" y="4860000"/>
              <a:ext cx="323820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 anchorCtr="1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1800" b="1" u="none" strike="noStrike">
                  <a:solidFill>
                    <a:srgbClr val="ffff00"/>
                  </a:solidFill>
                  <a:effectLst/>
                  <a:uFillTx/>
                  <a:latin typeface="Arial"/>
                  <a:ea typeface="DejaVu Sans"/>
                </a:rPr>
                <a:t>İngilizler / Osmanlılar</a:t>
              </a: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bg-BG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  <a:ea typeface="DejaVu Sans"/>
                </a:rPr>
                <a:t>1.Dünya Savaşı 1918</a:t>
              </a: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27" name=""/>
          <p:cNvGrpSpPr/>
          <p:nvPr/>
        </p:nvGrpSpPr>
        <p:grpSpPr>
          <a:xfrm>
            <a:off x="120240" y="3492000"/>
            <a:ext cx="4125960" cy="2050200"/>
            <a:chOff x="120240" y="3492000"/>
            <a:chExt cx="4125960" cy="2050200"/>
          </a:xfrm>
        </p:grpSpPr>
        <p:pic>
          <p:nvPicPr>
            <p:cNvPr id="328" name=""/>
            <p:cNvPicPr/>
            <p:nvPr/>
          </p:nvPicPr>
          <p:blipFill>
            <a:blip r:embed="rId5"/>
            <a:stretch/>
          </p:blipFill>
          <p:spPr>
            <a:xfrm>
              <a:off x="120240" y="3492000"/>
              <a:ext cx="4125960" cy="2050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29" name=""/>
            <p:cNvSpPr/>
            <p:nvPr/>
          </p:nvSpPr>
          <p:spPr>
            <a:xfrm>
              <a:off x="612000" y="4896000"/>
              <a:ext cx="323820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 anchorCtr="1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1800" b="1" u="none" strike="noStrike">
                  <a:solidFill>
                    <a:srgbClr val="ffff00"/>
                  </a:solidFill>
                  <a:effectLst/>
                  <a:uFillTx/>
                  <a:latin typeface="Arial"/>
                  <a:ea typeface="DejaVu Sans"/>
                </a:rPr>
                <a:t>Harmageddon Savaşı</a:t>
              </a: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bg-BG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  <a:ea typeface="DejaVu Sans"/>
                </a:rPr>
                <a:t>???</a:t>
              </a: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30" name=""/>
          <p:cNvSpPr/>
          <p:nvPr/>
        </p:nvSpPr>
        <p:spPr>
          <a:xfrm>
            <a:off x="3024000" y="2412000"/>
            <a:ext cx="4750920" cy="681120"/>
          </a:xfrm>
          <a:prstGeom prst="rect">
            <a:avLst/>
          </a:prstGeom>
          <a:solidFill>
            <a:srgbClr val="4169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2000" b="1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Megido / Debora'nın zaferi Ortadoğu tarihinde büyük rol oynadı</a:t>
            </a:r>
            <a:endParaRPr lang="bg-BG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0" dur="indefinite" restart="never" nodeType="tmRoot">
          <p:childTnLst>
            <p:seq>
              <p:cTn id="191" dur="indefinite" nodeType="mainSeq">
                <p:childTnLst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3" presetClass="entr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6" dur="5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7" dur="5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3" presetClass="entr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2" dur="5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3" dur="5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3" presetClass="entr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8" dur="5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9" dur="5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3" presetClass="entr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4" dur="5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5" dur="5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"/>
          <p:cNvSpPr/>
          <p:nvPr/>
        </p:nvSpPr>
        <p:spPr>
          <a:xfrm>
            <a:off x="324000" y="646920"/>
            <a:ext cx="4426200" cy="4753080"/>
          </a:xfrm>
          <a:prstGeom prst="rect">
            <a:avLst/>
          </a:prstGeom>
          <a:solidFill>
            <a:srgbClr val="faf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Açıklama (Vahiy) 16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13 Ve gördüm, nasıl ejderin ağzından, canavarın ağzından ve sahte peygamberin ağzından, sanki kurbağalar gibi, üç tane mundar ruh çıktı.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14 Bunlar, mucize işleyen kötü varlıkların ruhları-dır. Bütün dünyanın krallarına kadar ulaşıyorlar. Öyle ki, her şeyi güden Allahın o büyük gününde, o kralları muharebe etmek için toplasınlar.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15 Bakın, ben bir hırsız gibi geliyorum. Ne mutlu o kişi, hani uyanık duruyor ve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rubalarını kolluyor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. Öyle ki, onun ayıbını görmesinler diye çıplak gezmesin.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16 Ruhlar da dünyanın krallarını bir yere topladılar. O yerin adı İbranice dilinde '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Har-magedon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'dur (= Megido Tepesi).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2" name=""/>
          <p:cNvSpPr/>
          <p:nvPr/>
        </p:nvSpPr>
        <p:spPr>
          <a:xfrm>
            <a:off x="5400000" y="2493000"/>
            <a:ext cx="3886200" cy="6382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"İsrail'in Tanrısı RAB,  on bin kişi alıp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Tavor Dağı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'na gitmeni buyuruyor"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33" name=""/>
          <p:cNvPicPr/>
          <p:nvPr/>
        </p:nvPicPr>
        <p:blipFill>
          <a:blip r:embed="rId1"/>
          <a:stretch/>
        </p:blipFill>
        <p:spPr>
          <a:xfrm>
            <a:off x="5364000" y="216000"/>
            <a:ext cx="3922920" cy="2122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4" name=""/>
          <p:cNvSpPr/>
          <p:nvPr/>
        </p:nvSpPr>
        <p:spPr>
          <a:xfrm>
            <a:off x="5076000" y="3204000"/>
            <a:ext cx="4858200" cy="242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Debora zamanında Rab halkını topladı, saldırıya geçti.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Harmagedon savaşında düşmanlar orduları-nı topluyor, Rabbin halkının savaşı defansif-tir, savunma!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Zaferimiz, Antimesihin ordularını yok etmek değildir, doğruluğumuzu korumaktır. Savaş ruhsaldır.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ce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"/>
          <p:cNvSpPr/>
          <p:nvPr/>
        </p:nvSpPr>
        <p:spPr>
          <a:xfrm>
            <a:off x="252000" y="691200"/>
            <a:ext cx="3526920" cy="10044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4:1-3   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  Ehut'un ölümünden sonra İsrailliler yine RAB'bin gözünde kötü olanı yaptılar.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0" y="-1080"/>
            <a:ext cx="10078920" cy="54468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0" y="3228480"/>
            <a:ext cx="10078920" cy="2476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" name=""/>
          <p:cNvSpPr/>
          <p:nvPr/>
        </p:nvSpPr>
        <p:spPr>
          <a:xfrm>
            <a:off x="3168000" y="2338560"/>
            <a:ext cx="3886560" cy="63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3600" b="1" u="none" strike="noStrike">
                <a:solidFill>
                  <a:srgbClr val="ffff00"/>
                </a:solidFill>
                <a:effectLst/>
                <a:uFillTx/>
                <a:latin typeface="Arial"/>
                <a:ea typeface="DejaVu Sans"/>
              </a:rPr>
              <a:t>YİZREEL Ovası</a:t>
            </a:r>
            <a:endParaRPr lang="bg-BG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"/>
          <p:cNvSpPr/>
          <p:nvPr/>
        </p:nvSpPr>
        <p:spPr>
          <a:xfrm>
            <a:off x="2412000" y="3744000"/>
            <a:ext cx="1402920" cy="322920"/>
          </a:xfrm>
          <a:prstGeom prst="rect">
            <a:avLst/>
          </a:prstGeom>
          <a:solidFill>
            <a:srgbClr val="b0c4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More tepesi</a:t>
            </a:r>
            <a:endParaRPr lang="bg-BG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"/>
          <p:cNvSpPr/>
          <p:nvPr/>
        </p:nvSpPr>
        <p:spPr>
          <a:xfrm>
            <a:off x="7488000" y="3744000"/>
            <a:ext cx="934920" cy="322920"/>
          </a:xfrm>
          <a:prstGeom prst="rect">
            <a:avLst/>
          </a:prstGeom>
          <a:solidFill>
            <a:srgbClr val="b0c4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Megido</a:t>
            </a:r>
            <a:endParaRPr lang="bg-BG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"/>
          <p:cNvSpPr/>
          <p:nvPr/>
        </p:nvSpPr>
        <p:spPr>
          <a:xfrm>
            <a:off x="8496000" y="3636000"/>
            <a:ext cx="1546920" cy="315000"/>
          </a:xfrm>
          <a:prstGeom prst="rect">
            <a:avLst/>
          </a:prstGeom>
          <a:solidFill>
            <a:srgbClr val="b0c4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Gilvoa tepesi</a:t>
            </a:r>
            <a:endParaRPr lang="bg-BG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"/>
          <p:cNvSpPr/>
          <p:nvPr/>
        </p:nvSpPr>
        <p:spPr>
          <a:xfrm>
            <a:off x="432000" y="3600000"/>
            <a:ext cx="1546920" cy="315000"/>
          </a:xfrm>
          <a:prstGeom prst="rect">
            <a:avLst/>
          </a:prstGeom>
          <a:solidFill>
            <a:srgbClr val="48d1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Tavor tepesi</a:t>
            </a:r>
            <a:endParaRPr lang="bg-BG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"/>
          <p:cNvSpPr/>
          <p:nvPr/>
        </p:nvSpPr>
        <p:spPr>
          <a:xfrm>
            <a:off x="3168000" y="3996000"/>
            <a:ext cx="360" cy="324000"/>
          </a:xfrm>
          <a:prstGeom prst="line">
            <a:avLst/>
          </a:prstGeom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1" name=""/>
          <p:cNvSpPr/>
          <p:nvPr/>
        </p:nvSpPr>
        <p:spPr>
          <a:xfrm flipH="1">
            <a:off x="72000" y="4104000"/>
            <a:ext cx="144000" cy="288000"/>
          </a:xfrm>
          <a:prstGeom prst="line">
            <a:avLst/>
          </a:prstGeom>
          <a:ln w="64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3240" rIns="93240" tIns="48240" bIns="4824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2" name=""/>
          <p:cNvSpPr/>
          <p:nvPr/>
        </p:nvSpPr>
        <p:spPr>
          <a:xfrm>
            <a:off x="6840000" y="4140000"/>
            <a:ext cx="72000" cy="180000"/>
          </a:xfrm>
          <a:prstGeom prst="line">
            <a:avLst/>
          </a:prstGeom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3" name=""/>
          <p:cNvSpPr/>
          <p:nvPr/>
        </p:nvSpPr>
        <p:spPr>
          <a:xfrm>
            <a:off x="6300000" y="3859920"/>
            <a:ext cx="970920" cy="315000"/>
          </a:xfrm>
          <a:prstGeom prst="rect">
            <a:avLst/>
          </a:prstGeom>
          <a:solidFill>
            <a:srgbClr val="b0c4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Yizreel</a:t>
            </a:r>
            <a:endParaRPr lang="bg-BG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"/>
          <p:cNvSpPr/>
          <p:nvPr/>
        </p:nvSpPr>
        <p:spPr>
          <a:xfrm flipH="1">
            <a:off x="540000" y="3916080"/>
            <a:ext cx="540000" cy="403920"/>
          </a:xfrm>
          <a:prstGeom prst="line">
            <a:avLst/>
          </a:prstGeom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5" name=""/>
          <p:cNvSpPr/>
          <p:nvPr/>
        </p:nvSpPr>
        <p:spPr>
          <a:xfrm>
            <a:off x="0" y="3888000"/>
            <a:ext cx="970920" cy="315000"/>
          </a:xfrm>
          <a:prstGeom prst="rect">
            <a:avLst/>
          </a:prstGeom>
          <a:solidFill>
            <a:srgbClr val="40e0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Nasıra</a:t>
            </a:r>
            <a:endParaRPr lang="bg-BG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"/>
          <p:cNvSpPr/>
          <p:nvPr/>
        </p:nvSpPr>
        <p:spPr>
          <a:xfrm>
            <a:off x="6192000" y="691200"/>
            <a:ext cx="3598920" cy="10044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  RAB de İsrailliler'i </a:t>
            </a:r>
            <a:r>
              <a:rPr lang="bg-BG" sz="20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Hasor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'da egemenlik süren </a:t>
            </a:r>
            <a:r>
              <a:rPr lang="bg-BG" sz="20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Kenanlı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kral </a:t>
            </a:r>
            <a:r>
              <a:rPr lang="bg-BG" sz="20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Yavin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'in eline teslim etti.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add8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"/>
          <p:cNvPicPr/>
          <p:nvPr/>
        </p:nvPicPr>
        <p:blipFill>
          <a:blip r:embed="rId1"/>
          <a:stretch/>
        </p:blipFill>
        <p:spPr>
          <a:xfrm>
            <a:off x="1080000" y="-24480"/>
            <a:ext cx="8998200" cy="5685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" name=""/>
          <p:cNvSpPr/>
          <p:nvPr/>
        </p:nvSpPr>
        <p:spPr>
          <a:xfrm rot="1080000">
            <a:off x="4761720" y="676080"/>
            <a:ext cx="168624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3200" b="1" u="none" spc="71" strike="noStrike">
                <a:solidFill>
                  <a:srgbClr val="ffff00"/>
                </a:solidFill>
                <a:effectLst/>
                <a:uFillTx/>
                <a:latin typeface="Arial"/>
                <a:ea typeface="DejaVu Sans"/>
              </a:rPr>
              <a:t>CELİLE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"/>
          <p:cNvSpPr/>
          <p:nvPr/>
        </p:nvSpPr>
        <p:spPr>
          <a:xfrm>
            <a:off x="6480000" y="49680"/>
            <a:ext cx="861480" cy="315360"/>
          </a:xfrm>
          <a:prstGeom prst="rect">
            <a:avLst/>
          </a:prstGeom>
          <a:solidFill>
            <a:srgbClr val="8fbc8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Hasor</a:t>
            </a:r>
            <a:endParaRPr lang="bg-BG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"/>
          <p:cNvSpPr/>
          <p:nvPr/>
        </p:nvSpPr>
        <p:spPr>
          <a:xfrm>
            <a:off x="3240000" y="2137680"/>
            <a:ext cx="861480" cy="559080"/>
          </a:xfrm>
          <a:prstGeom prst="rect">
            <a:avLst/>
          </a:prstGeom>
          <a:solidFill>
            <a:srgbClr val="8fbc8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HaroşetGoyim</a:t>
            </a:r>
            <a:endParaRPr lang="bg-BG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"/>
          <p:cNvSpPr/>
          <p:nvPr/>
        </p:nvSpPr>
        <p:spPr>
          <a:xfrm>
            <a:off x="7380000" y="72000"/>
            <a:ext cx="213480" cy="213480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2" name=""/>
          <p:cNvSpPr/>
          <p:nvPr/>
        </p:nvSpPr>
        <p:spPr>
          <a:xfrm>
            <a:off x="3492000" y="2700000"/>
            <a:ext cx="213480" cy="213480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3" name=""/>
          <p:cNvSpPr/>
          <p:nvPr/>
        </p:nvSpPr>
        <p:spPr>
          <a:xfrm rot="1080000">
            <a:off x="3778560" y="3649320"/>
            <a:ext cx="137268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2000" b="1" u="none" spc="71" strike="noStrike">
                <a:solidFill>
                  <a:srgbClr val="b22222"/>
                </a:solidFill>
                <a:effectLst/>
                <a:uFillTx/>
                <a:latin typeface="Arial"/>
                <a:ea typeface="DejaVu Sans"/>
              </a:rPr>
              <a:t>Yizreel ovası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"/>
          <p:cNvSpPr/>
          <p:nvPr/>
        </p:nvSpPr>
        <p:spPr>
          <a:xfrm>
            <a:off x="3600000" y="3816000"/>
            <a:ext cx="141480" cy="141480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5" name=""/>
          <p:cNvSpPr/>
          <p:nvPr/>
        </p:nvSpPr>
        <p:spPr>
          <a:xfrm>
            <a:off x="2196360" y="2304000"/>
            <a:ext cx="177480" cy="177480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15120" bIns="1512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6" name=""/>
          <p:cNvSpPr/>
          <p:nvPr/>
        </p:nvSpPr>
        <p:spPr>
          <a:xfrm>
            <a:off x="5796360" y="5004000"/>
            <a:ext cx="177480" cy="177480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15120" bIns="1512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7" name=""/>
          <p:cNvSpPr/>
          <p:nvPr/>
        </p:nvSpPr>
        <p:spPr>
          <a:xfrm>
            <a:off x="1944000" y="2534040"/>
            <a:ext cx="861480" cy="30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500" b="1" i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Karmel</a:t>
            </a:r>
            <a:endParaRPr lang="bg-BG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"/>
          <p:cNvSpPr/>
          <p:nvPr/>
        </p:nvSpPr>
        <p:spPr>
          <a:xfrm>
            <a:off x="5400000" y="5198040"/>
            <a:ext cx="861480" cy="30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500" b="1" i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Gilboa</a:t>
            </a:r>
            <a:endParaRPr lang="bg-BG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"/>
          <p:cNvSpPr/>
          <p:nvPr/>
        </p:nvSpPr>
        <p:spPr>
          <a:xfrm>
            <a:off x="3204000" y="3974040"/>
            <a:ext cx="861480" cy="30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5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Megido</a:t>
            </a:r>
            <a:endParaRPr lang="bg-BG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0" name=""/>
          <p:cNvPicPr/>
          <p:nvPr/>
        </p:nvPicPr>
        <p:blipFill>
          <a:blip r:embed="rId2"/>
          <a:stretch/>
        </p:blipFill>
        <p:spPr>
          <a:xfrm>
            <a:off x="216360" y="216000"/>
            <a:ext cx="3561480" cy="1823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" name=""/>
          <p:cNvPicPr/>
          <p:nvPr/>
        </p:nvPicPr>
        <p:blipFill>
          <a:blip r:embed="rId3"/>
          <a:stretch/>
        </p:blipFill>
        <p:spPr>
          <a:xfrm>
            <a:off x="6696000" y="3780000"/>
            <a:ext cx="3108240" cy="1725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" name=""/>
          <p:cNvSpPr/>
          <p:nvPr/>
        </p:nvSpPr>
        <p:spPr>
          <a:xfrm>
            <a:off x="5832000" y="4320000"/>
            <a:ext cx="429840" cy="537840"/>
          </a:xfrm>
          <a:prstGeom prst="ellipse">
            <a:avLst/>
          </a:prstGeom>
          <a:noFill/>
          <a:ln w="38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720" rIns="108720" tIns="63720" bIns="6372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73" name=""/>
          <p:cNvSpPr/>
          <p:nvPr/>
        </p:nvSpPr>
        <p:spPr>
          <a:xfrm>
            <a:off x="2915640" y="2580120"/>
            <a:ext cx="250200" cy="261720"/>
          </a:xfrm>
          <a:prstGeom prst="ellipse">
            <a:avLst/>
          </a:prstGeom>
          <a:noFill/>
          <a:ln w="38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74" name=""/>
          <p:cNvSpPr/>
          <p:nvPr/>
        </p:nvSpPr>
        <p:spPr>
          <a:xfrm flipH="1">
            <a:off x="6120000" y="4644000"/>
            <a:ext cx="324000" cy="432000"/>
          </a:xfrm>
          <a:prstGeom prst="line">
            <a:avLst/>
          </a:prstGeom>
          <a:ln w="38160">
            <a:solidFill>
              <a:srgbClr val="3465a4"/>
            </a:solidFill>
            <a:round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75" name=""/>
          <p:cNvSpPr/>
          <p:nvPr/>
        </p:nvSpPr>
        <p:spPr>
          <a:xfrm flipH="1">
            <a:off x="2988000" y="2736000"/>
            <a:ext cx="324000" cy="432000"/>
          </a:xfrm>
          <a:prstGeom prst="line">
            <a:avLst/>
          </a:prstGeom>
          <a:ln w="38160">
            <a:solidFill>
              <a:srgbClr val="3465a4"/>
            </a:solidFill>
            <a:round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76" name=""/>
          <p:cNvSpPr/>
          <p:nvPr/>
        </p:nvSpPr>
        <p:spPr>
          <a:xfrm>
            <a:off x="6336000" y="4945680"/>
            <a:ext cx="646200" cy="345960"/>
          </a:xfrm>
          <a:prstGeom prst="rect">
            <a:avLst/>
          </a:prstGeom>
          <a:solidFill>
            <a:srgbClr val="eee8a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5 km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"/>
          <p:cNvSpPr/>
          <p:nvPr/>
        </p:nvSpPr>
        <p:spPr>
          <a:xfrm>
            <a:off x="3132000" y="3024000"/>
            <a:ext cx="862200" cy="345960"/>
          </a:xfrm>
          <a:prstGeom prst="rect">
            <a:avLst/>
          </a:prstGeom>
          <a:solidFill>
            <a:srgbClr val="eee8a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500 m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" dur="indefinite" restart="never" nodeType="tmRoot">
          <p:childTnLst>
            <p:seq>
              <p:cTn id="28" dur="indefinite" nodeType="mainSeq">
                <p:childTnLst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 additive="repl">
                                        <p:cTn id="4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 additive="repl">
                                        <p:cTn id="5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add8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"/>
          <p:cNvPicPr/>
          <p:nvPr/>
        </p:nvPicPr>
        <p:blipFill>
          <a:blip r:embed="rId1"/>
          <a:stretch/>
        </p:blipFill>
        <p:spPr>
          <a:xfrm>
            <a:off x="1080000" y="-24480"/>
            <a:ext cx="8998200" cy="5685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" name=""/>
          <p:cNvSpPr/>
          <p:nvPr/>
        </p:nvSpPr>
        <p:spPr>
          <a:xfrm rot="1080000">
            <a:off x="4251600" y="516240"/>
            <a:ext cx="22258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3200" b="1" u="none" spc="71" strike="noStrike">
                <a:solidFill>
                  <a:srgbClr val="ffff00"/>
                </a:solidFill>
                <a:effectLst/>
                <a:uFillTx/>
                <a:latin typeface="Arial"/>
                <a:ea typeface="DejaVu Sans"/>
              </a:rPr>
              <a:t>CELİLE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"/>
          <p:cNvSpPr/>
          <p:nvPr/>
        </p:nvSpPr>
        <p:spPr>
          <a:xfrm>
            <a:off x="6480000" y="49680"/>
            <a:ext cx="861480" cy="315360"/>
          </a:xfrm>
          <a:prstGeom prst="rect">
            <a:avLst/>
          </a:prstGeom>
          <a:solidFill>
            <a:srgbClr val="8fbc8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Hasor</a:t>
            </a:r>
            <a:endParaRPr lang="bg-BG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"/>
          <p:cNvSpPr/>
          <p:nvPr/>
        </p:nvSpPr>
        <p:spPr>
          <a:xfrm>
            <a:off x="3240000" y="2281680"/>
            <a:ext cx="861480" cy="559080"/>
          </a:xfrm>
          <a:prstGeom prst="rect">
            <a:avLst/>
          </a:prstGeom>
          <a:solidFill>
            <a:srgbClr val="8fbc8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HaroşetGoyim</a:t>
            </a:r>
            <a:endParaRPr lang="bg-BG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"/>
          <p:cNvSpPr/>
          <p:nvPr/>
        </p:nvSpPr>
        <p:spPr>
          <a:xfrm>
            <a:off x="7380000" y="72000"/>
            <a:ext cx="213480" cy="213480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83" name=""/>
          <p:cNvSpPr/>
          <p:nvPr/>
        </p:nvSpPr>
        <p:spPr>
          <a:xfrm>
            <a:off x="3132000" y="2880000"/>
            <a:ext cx="213480" cy="213480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grpSp>
        <p:nvGrpSpPr>
          <p:cNvPr id="84" name=""/>
          <p:cNvGrpSpPr/>
          <p:nvPr/>
        </p:nvGrpSpPr>
        <p:grpSpPr>
          <a:xfrm>
            <a:off x="108000" y="108000"/>
            <a:ext cx="3237480" cy="1725480"/>
            <a:chOff x="108000" y="108000"/>
            <a:chExt cx="3237480" cy="1725480"/>
          </a:xfrm>
        </p:grpSpPr>
        <p:pic>
          <p:nvPicPr>
            <p:cNvPr id="85" name=""/>
            <p:cNvPicPr/>
            <p:nvPr/>
          </p:nvPicPr>
          <p:blipFill>
            <a:blip r:embed="rId2"/>
            <a:stretch/>
          </p:blipFill>
          <p:spPr>
            <a:xfrm>
              <a:off x="108000" y="108000"/>
              <a:ext cx="3237480" cy="17254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86" name=""/>
            <p:cNvSpPr/>
            <p:nvPr/>
          </p:nvSpPr>
          <p:spPr>
            <a:xfrm>
              <a:off x="108000" y="1152000"/>
              <a:ext cx="861480" cy="37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6000" rIns="36000" tIns="36000" bIns="36000" anchor="t" anchorCtr="1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2000" b="1" u="none" strike="noStrike">
                  <a:solidFill>
                    <a:srgbClr val="0000ff"/>
                  </a:solidFill>
                  <a:effectLst/>
                  <a:uFillTx/>
                  <a:latin typeface="Arial"/>
                  <a:ea typeface="DejaVu Sans"/>
                </a:rPr>
                <a:t>Sisera</a:t>
              </a:r>
              <a:endPara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87" name=""/>
          <p:cNvSpPr/>
          <p:nvPr/>
        </p:nvSpPr>
        <p:spPr>
          <a:xfrm>
            <a:off x="3600000" y="3816000"/>
            <a:ext cx="141480" cy="141480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grpSp>
        <p:nvGrpSpPr>
          <p:cNvPr id="88" name=""/>
          <p:cNvGrpSpPr/>
          <p:nvPr/>
        </p:nvGrpSpPr>
        <p:grpSpPr>
          <a:xfrm>
            <a:off x="8028000" y="72000"/>
            <a:ext cx="1926000" cy="2016720"/>
            <a:chOff x="8028000" y="72000"/>
            <a:chExt cx="1926000" cy="2016720"/>
          </a:xfrm>
        </p:grpSpPr>
        <p:pic>
          <p:nvPicPr>
            <p:cNvPr id="89" name=""/>
            <p:cNvPicPr/>
            <p:nvPr/>
          </p:nvPicPr>
          <p:blipFill>
            <a:blip r:embed="rId3"/>
            <a:stretch/>
          </p:blipFill>
          <p:spPr>
            <a:xfrm>
              <a:off x="8028000" y="72000"/>
              <a:ext cx="1926000" cy="20167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90" name=""/>
            <p:cNvSpPr/>
            <p:nvPr/>
          </p:nvSpPr>
          <p:spPr>
            <a:xfrm>
              <a:off x="9000000" y="1656000"/>
              <a:ext cx="861480" cy="37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6000" rIns="36000" tIns="36000" bIns="36000" anchor="t" anchorCtr="1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2000" b="1" u="none" strike="noStrike">
                  <a:solidFill>
                    <a:srgbClr val="87cefa"/>
                  </a:solidFill>
                  <a:effectLst/>
                  <a:uFillTx/>
                  <a:latin typeface="Arial"/>
                  <a:ea typeface="DejaVu Sans"/>
                </a:rPr>
                <a:t>Yavin</a:t>
              </a:r>
              <a:endPara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91" name=""/>
          <p:cNvSpPr/>
          <p:nvPr/>
        </p:nvSpPr>
        <p:spPr>
          <a:xfrm>
            <a:off x="2196360" y="2304000"/>
            <a:ext cx="177480" cy="177480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15120" bIns="1512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92" name=""/>
          <p:cNvSpPr/>
          <p:nvPr/>
        </p:nvSpPr>
        <p:spPr>
          <a:xfrm>
            <a:off x="5796360" y="5004000"/>
            <a:ext cx="177480" cy="177480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15120" bIns="1512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93" name=""/>
          <p:cNvSpPr/>
          <p:nvPr/>
        </p:nvSpPr>
        <p:spPr>
          <a:xfrm>
            <a:off x="1944000" y="2534040"/>
            <a:ext cx="861480" cy="30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500" b="1" i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Karmel</a:t>
            </a:r>
            <a:endParaRPr lang="bg-BG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"/>
          <p:cNvSpPr/>
          <p:nvPr/>
        </p:nvSpPr>
        <p:spPr>
          <a:xfrm>
            <a:off x="5400000" y="5198040"/>
            <a:ext cx="861480" cy="30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500" b="1" i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Gilboa</a:t>
            </a:r>
            <a:endParaRPr lang="bg-BG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"/>
          <p:cNvSpPr/>
          <p:nvPr/>
        </p:nvSpPr>
        <p:spPr>
          <a:xfrm>
            <a:off x="180360" y="3960000"/>
            <a:ext cx="3021480" cy="14612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900 demir savaş araba-sına sahip olan Yavin, 20 yıldır İsrailliler'i acımasızca eziyordu. Bu yüzden İsrail-liler RAB'be yakardılar.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"/>
          <p:cNvSpPr/>
          <p:nvPr/>
        </p:nvSpPr>
        <p:spPr>
          <a:xfrm>
            <a:off x="3204000" y="3974040"/>
            <a:ext cx="861480" cy="30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5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Megido</a:t>
            </a:r>
            <a:endParaRPr lang="bg-BG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"/>
          <p:cNvSpPr/>
          <p:nvPr/>
        </p:nvSpPr>
        <p:spPr>
          <a:xfrm>
            <a:off x="7776000" y="2412000"/>
            <a:ext cx="2265480" cy="25585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  RAB de İsrailliler'i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Hasor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'da egemenlik süren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Kenanlı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kral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Yavin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'in eline teslim etti. Yavin'in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Sisera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adında bir ordu komutanı vardı;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Haroşet-Goyim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'de yaşardı.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"/>
          <p:cNvSpPr/>
          <p:nvPr/>
        </p:nvSpPr>
        <p:spPr>
          <a:xfrm rot="1080000">
            <a:off x="3778920" y="3649320"/>
            <a:ext cx="137268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2000" b="1" u="none" spc="71" strike="noStrike">
                <a:solidFill>
                  <a:srgbClr val="b22222"/>
                </a:solidFill>
                <a:effectLst/>
                <a:uFillTx/>
                <a:latin typeface="Arial"/>
                <a:ea typeface="DejaVu Sans"/>
              </a:rPr>
              <a:t>Yizreel ovası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1" dur="indefinite" restart="never" nodeType="tmRoot">
          <p:childTnLst>
            <p:seq>
              <p:cTn id="62" dur="indefinite" nodeType="mainSeq">
                <p:childTnLst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"/>
                            </p:stCondLst>
                            <p:childTnLst>
                              <p:par>
                                <p:cTn id="68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"/>
                            </p:stCondLst>
                            <p:childTnLst>
                              <p:par>
                                <p:cTn id="71" presetID="14" presetClass="entr" fill="hold" nodeType="after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 additive="repl">
                                        <p:cTn id="7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"/>
                            </p:stCondLst>
                            <p:childTnLst>
                              <p:par>
                                <p:cTn id="79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"/>
                            </p:stCondLst>
                            <p:childTnLst>
                              <p:par>
                                <p:cTn id="82" presetID="14" presetClass="entr" fill="hold" nodeType="after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 additive="repl">
                                        <p:cTn id="8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"/>
          <p:cNvPicPr/>
          <p:nvPr/>
        </p:nvPicPr>
        <p:blipFill>
          <a:blip r:embed="rId1"/>
          <a:stretch/>
        </p:blipFill>
        <p:spPr>
          <a:xfrm>
            <a:off x="18720" y="558720"/>
            <a:ext cx="5110200" cy="511020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00" name=""/>
          <p:cNvGrpSpPr/>
          <p:nvPr/>
        </p:nvGrpSpPr>
        <p:grpSpPr>
          <a:xfrm>
            <a:off x="6084360" y="540360"/>
            <a:ext cx="3993480" cy="5127840"/>
            <a:chOff x="6084360" y="540360"/>
            <a:chExt cx="3993480" cy="5127840"/>
          </a:xfrm>
        </p:grpSpPr>
        <p:sp>
          <p:nvSpPr>
            <p:cNvPr id="101" name=""/>
            <p:cNvSpPr/>
            <p:nvPr/>
          </p:nvSpPr>
          <p:spPr>
            <a:xfrm>
              <a:off x="7542000" y="1008000"/>
              <a:ext cx="681120" cy="357120"/>
            </a:xfrm>
            <a:prstGeom prst="ellipse">
              <a:avLst/>
            </a:prstGeom>
            <a:noFill/>
            <a:ln w="38160">
              <a:solidFill>
                <a:srgbClr val="0000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109080" rIns="109080" tIns="64080" bIns="6408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pic>
          <p:nvPicPr>
            <p:cNvPr id="102" name=""/>
            <p:cNvPicPr/>
            <p:nvPr/>
          </p:nvPicPr>
          <p:blipFill>
            <a:blip r:embed="rId2"/>
            <a:stretch/>
          </p:blipFill>
          <p:spPr>
            <a:xfrm>
              <a:off x="6300000" y="540360"/>
              <a:ext cx="3777840" cy="5127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03" name=""/>
            <p:cNvSpPr/>
            <p:nvPr/>
          </p:nvSpPr>
          <p:spPr>
            <a:xfrm>
              <a:off x="8028000" y="4716000"/>
              <a:ext cx="141480" cy="141480"/>
            </a:xfrm>
            <a:prstGeom prst="ellipse">
              <a:avLst/>
            </a:prstGeom>
            <a:solidFill>
              <a:srgbClr val="ffff00"/>
            </a:solidFill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6120" rIns="96120" tIns="50040" bIns="5004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104" name=""/>
            <p:cNvSpPr/>
            <p:nvPr/>
          </p:nvSpPr>
          <p:spPr>
            <a:xfrm>
              <a:off x="8172000" y="4755960"/>
              <a:ext cx="573480" cy="213480"/>
            </a:xfrm>
            <a:prstGeom prst="rect">
              <a:avLst/>
            </a:prstGeom>
            <a:solidFill>
              <a:srgbClr val="deb88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6000" rIns="36000" tIns="36000" bIns="36000" anchor="ctr" anchorCtr="1">
              <a:noAutofit/>
            </a:bodyPr>
            <a:p>
              <a:pPr algn="ctr">
                <a:lnSpc>
                  <a:spcPct val="100000"/>
                </a:lnSpc>
              </a:pPr>
              <a:r>
                <a:rPr lang="bg-BG" sz="1400" b="1" u="none" strike="noStrike">
                  <a:solidFill>
                    <a:srgbClr val="000000"/>
                  </a:solidFill>
                  <a:effectLst/>
                  <a:uFillTx/>
                  <a:latin typeface="Arial"/>
                  <a:ea typeface="DejaVu Sans"/>
                </a:rPr>
                <a:t>Rama</a:t>
              </a:r>
              <a:endParaRPr lang="bg-BG" sz="1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5" name=""/>
            <p:cNvSpPr/>
            <p:nvPr/>
          </p:nvSpPr>
          <p:spPr>
            <a:xfrm>
              <a:off x="7920000" y="4500000"/>
              <a:ext cx="141480" cy="141480"/>
            </a:xfrm>
            <a:prstGeom prst="ellipse">
              <a:avLst/>
            </a:prstGeom>
            <a:solidFill>
              <a:srgbClr val="ffff00"/>
            </a:solidFill>
            <a:ln w="1260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6120" rIns="96120" tIns="50040" bIns="5004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106" name=""/>
            <p:cNvSpPr/>
            <p:nvPr/>
          </p:nvSpPr>
          <p:spPr>
            <a:xfrm>
              <a:off x="7272000" y="4467960"/>
              <a:ext cx="645480" cy="173520"/>
            </a:xfrm>
            <a:prstGeom prst="rect">
              <a:avLst/>
            </a:prstGeom>
            <a:solidFill>
              <a:srgbClr val="deb88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6000" rIns="36000" tIns="36000" bIns="36000" anchor="ctr" anchorCtr="1">
              <a:noAutofit/>
            </a:bodyPr>
            <a:p>
              <a:pPr algn="ctr">
                <a:lnSpc>
                  <a:spcPct val="100000"/>
                </a:lnSpc>
              </a:pPr>
              <a:r>
                <a:rPr lang="bg-BG" sz="1400" b="1" u="none" strike="noStrike">
                  <a:solidFill>
                    <a:srgbClr val="000000"/>
                  </a:solidFill>
                  <a:effectLst/>
                  <a:uFillTx/>
                  <a:latin typeface="Arial"/>
                  <a:ea typeface="DejaVu Sans"/>
                </a:rPr>
                <a:t>Beytel</a:t>
              </a:r>
              <a:endParaRPr lang="bg-BG" sz="1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7" name=""/>
            <p:cNvSpPr/>
            <p:nvPr/>
          </p:nvSpPr>
          <p:spPr>
            <a:xfrm>
              <a:off x="8820000" y="1080360"/>
              <a:ext cx="141480" cy="141480"/>
            </a:xfrm>
            <a:prstGeom prst="ellipse">
              <a:avLst/>
            </a:prstGeom>
            <a:solidFill>
              <a:srgbClr val="ffffa6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108" name=""/>
            <p:cNvSpPr/>
            <p:nvPr/>
          </p:nvSpPr>
          <p:spPr>
            <a:xfrm>
              <a:off x="8136000" y="976320"/>
              <a:ext cx="681480" cy="213480"/>
            </a:xfrm>
            <a:prstGeom prst="rect">
              <a:avLst/>
            </a:prstGeom>
            <a:solidFill>
              <a:srgbClr val="deb88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6000" rIns="36000" tIns="36000" bIns="36000" anchor="ctr" anchorCtr="1">
              <a:noAutofit/>
            </a:bodyPr>
            <a:p>
              <a:pPr algn="ctr">
                <a:lnSpc>
                  <a:spcPct val="100000"/>
                </a:lnSpc>
              </a:pPr>
              <a:r>
                <a:rPr lang="bg-BG" sz="1400" b="1" u="none" strike="noStrike">
                  <a:solidFill>
                    <a:srgbClr val="000000"/>
                  </a:solidFill>
                  <a:effectLst/>
                  <a:uFillTx/>
                  <a:latin typeface="Arial"/>
                  <a:ea typeface="DejaVu Sans"/>
                </a:rPr>
                <a:t>Hasor</a:t>
              </a:r>
              <a:endParaRPr lang="bg-BG" sz="1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9" name=""/>
            <p:cNvSpPr/>
            <p:nvPr/>
          </p:nvSpPr>
          <p:spPr>
            <a:xfrm>
              <a:off x="7632000" y="2088360"/>
              <a:ext cx="141480" cy="141480"/>
            </a:xfrm>
            <a:prstGeom prst="ellipse">
              <a:avLst/>
            </a:prstGeom>
            <a:solidFill>
              <a:srgbClr val="ffffa6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110" name=""/>
            <p:cNvSpPr/>
            <p:nvPr/>
          </p:nvSpPr>
          <p:spPr>
            <a:xfrm>
              <a:off x="6084360" y="2016000"/>
              <a:ext cx="1509840" cy="250200"/>
            </a:xfrm>
            <a:prstGeom prst="rect">
              <a:avLst/>
            </a:prstGeom>
            <a:solidFill>
              <a:srgbClr val="87ce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6000" rIns="36000" tIns="36000" bIns="36000" anchor="ctr" anchorCtr="1">
              <a:noAutofit/>
            </a:bodyPr>
            <a:p>
              <a:pPr algn="ctr">
                <a:lnSpc>
                  <a:spcPct val="100000"/>
                </a:lnSpc>
              </a:pPr>
              <a:r>
                <a:rPr lang="bg-BG" sz="1300" b="1" u="none" strike="noStrike">
                  <a:solidFill>
                    <a:srgbClr val="000000"/>
                  </a:solidFill>
                  <a:effectLst/>
                  <a:uFillTx/>
                  <a:latin typeface="Arial"/>
                  <a:ea typeface="DejaVu Sans"/>
                </a:rPr>
                <a:t>Haroşet Hagoyim</a:t>
              </a:r>
              <a:endParaRPr lang="bg-BG" sz="13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11" name=""/>
          <p:cNvSpPr/>
          <p:nvPr/>
        </p:nvSpPr>
        <p:spPr>
          <a:xfrm>
            <a:off x="360000" y="648360"/>
            <a:ext cx="6370200" cy="11869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00" rIns="36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4:4-5  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  O sırada İsrail'i Lappidot'un karısı Peygamber Debora yönetiyordu. 5  Debora Efrayim'in dağlık bölgesinde,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Rama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ile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Beytel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arasındaki hurma ağacının altında oturur, kendisine gelen İsrailliler'in davalarına bakardı.  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"/>
          <p:cNvSpPr/>
          <p:nvPr/>
        </p:nvSpPr>
        <p:spPr>
          <a:xfrm>
            <a:off x="2773800" y="4573080"/>
            <a:ext cx="4461120" cy="912600"/>
          </a:xfrm>
          <a:prstGeom prst="rect">
            <a:avLst/>
          </a:prstGeom>
          <a:solidFill>
            <a:srgbClr val="4f0c0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Bütün hakimlerden sadece Debora ayrıca bir peygamber idi ve savaşıp halkı kurtar-madan önce bile hakimlik yapıyordu.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3" name="PlaceHolder 7"/>
          <p:cNvSpPr/>
          <p:nvPr/>
        </p:nvSpPr>
        <p:spPr>
          <a:xfrm>
            <a:off x="0" y="0"/>
            <a:ext cx="10078920" cy="542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DejaVu San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DejaVu San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add8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"/>
          <p:cNvPicPr/>
          <p:nvPr/>
        </p:nvPicPr>
        <p:blipFill>
          <a:blip r:embed="rId1"/>
          <a:stretch/>
        </p:blipFill>
        <p:spPr>
          <a:xfrm>
            <a:off x="1080000" y="-24480"/>
            <a:ext cx="8998200" cy="5685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5" name=""/>
          <p:cNvSpPr/>
          <p:nvPr/>
        </p:nvSpPr>
        <p:spPr>
          <a:xfrm rot="1080000">
            <a:off x="4556520" y="636120"/>
            <a:ext cx="164952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2800" b="1" u="none" spc="71" strike="noStrike">
                <a:solidFill>
                  <a:srgbClr val="ffff00"/>
                </a:solidFill>
                <a:effectLst/>
                <a:uFillTx/>
                <a:latin typeface="Arial"/>
                <a:ea typeface="DejaVu Sans"/>
              </a:rPr>
              <a:t>CELİLE</a:t>
            </a:r>
            <a:endParaRPr lang="bg-BG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"/>
          <p:cNvSpPr/>
          <p:nvPr/>
        </p:nvSpPr>
        <p:spPr>
          <a:xfrm>
            <a:off x="6408000" y="373680"/>
            <a:ext cx="861480" cy="315360"/>
          </a:xfrm>
          <a:prstGeom prst="rect">
            <a:avLst/>
          </a:prstGeom>
          <a:solidFill>
            <a:srgbClr val="c0c0c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Hasor</a:t>
            </a:r>
            <a:endParaRPr lang="bg-BG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"/>
          <p:cNvSpPr/>
          <p:nvPr/>
        </p:nvSpPr>
        <p:spPr>
          <a:xfrm>
            <a:off x="3240000" y="2281680"/>
            <a:ext cx="861480" cy="559080"/>
          </a:xfrm>
          <a:prstGeom prst="rect">
            <a:avLst/>
          </a:prstGeom>
          <a:solidFill>
            <a:srgbClr val="c0c0c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HaroşetGoyim</a:t>
            </a:r>
            <a:endParaRPr lang="bg-BG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"/>
          <p:cNvSpPr/>
          <p:nvPr/>
        </p:nvSpPr>
        <p:spPr>
          <a:xfrm>
            <a:off x="7308000" y="396000"/>
            <a:ext cx="213480" cy="213480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19" name=""/>
          <p:cNvSpPr/>
          <p:nvPr/>
        </p:nvSpPr>
        <p:spPr>
          <a:xfrm>
            <a:off x="3132000" y="2880000"/>
            <a:ext cx="213480" cy="213480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0" name=""/>
          <p:cNvSpPr/>
          <p:nvPr/>
        </p:nvSpPr>
        <p:spPr>
          <a:xfrm>
            <a:off x="3600000" y="3816000"/>
            <a:ext cx="141480" cy="141480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1" name=""/>
          <p:cNvSpPr/>
          <p:nvPr/>
        </p:nvSpPr>
        <p:spPr>
          <a:xfrm>
            <a:off x="9000000" y="1656000"/>
            <a:ext cx="861480" cy="37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2000" b="1" u="none" strike="noStrike">
                <a:solidFill>
                  <a:srgbClr val="87cefa"/>
                </a:solidFill>
                <a:effectLst/>
                <a:uFillTx/>
                <a:latin typeface="Arial"/>
                <a:ea typeface="DejaVu Sans"/>
              </a:rPr>
              <a:t>Yavin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"/>
          <p:cNvSpPr/>
          <p:nvPr/>
        </p:nvSpPr>
        <p:spPr>
          <a:xfrm>
            <a:off x="2196360" y="2304000"/>
            <a:ext cx="177480" cy="177480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15120" bIns="1512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3" name=""/>
          <p:cNvSpPr/>
          <p:nvPr/>
        </p:nvSpPr>
        <p:spPr>
          <a:xfrm>
            <a:off x="5796360" y="5004000"/>
            <a:ext cx="177480" cy="177480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15120" bIns="1512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4" name=""/>
          <p:cNvSpPr/>
          <p:nvPr/>
        </p:nvSpPr>
        <p:spPr>
          <a:xfrm>
            <a:off x="1944000" y="2534040"/>
            <a:ext cx="861480" cy="30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500" b="1" i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Karmel</a:t>
            </a:r>
            <a:endParaRPr lang="bg-BG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"/>
          <p:cNvSpPr/>
          <p:nvPr/>
        </p:nvSpPr>
        <p:spPr>
          <a:xfrm>
            <a:off x="5400000" y="5198040"/>
            <a:ext cx="861480" cy="30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500" b="1" i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Gilboa</a:t>
            </a:r>
            <a:endParaRPr lang="bg-BG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396360" y="216360"/>
            <a:ext cx="2733120" cy="11869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4:6 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Debora bir gün adam gönderip Avinoam oğlu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Barak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'ı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Kedeş-Naftali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'den çağırttı.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3204000" y="3974040"/>
            <a:ext cx="861480" cy="30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5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Megido</a:t>
            </a:r>
            <a:endParaRPr lang="bg-BG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7452000" y="540000"/>
            <a:ext cx="2589480" cy="17355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Ona dedi: "İsrail'in Tanrısı RAB, yanına Naftali ve Zevulunoğul-ları'ndan on bin kişi alıp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Tavor Dağı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'na gitmeni buyuruyor".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7128000" y="3816360"/>
            <a:ext cx="2769480" cy="17355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7 "RAB, 'Kral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Yavin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'in ordu komutanı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Sisera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'yı, savaş arabalarını ve ordusunu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Kişon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Vadisi'ne, senin yanına çekip eline teslim edeceğim diyor."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6228000" y="13680"/>
            <a:ext cx="861480" cy="315360"/>
          </a:xfrm>
          <a:prstGeom prst="rect">
            <a:avLst/>
          </a:prstGeom>
          <a:solidFill>
            <a:srgbClr val="adff2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Kedeş</a:t>
            </a:r>
            <a:endParaRPr lang="bg-BG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7128000" y="36000"/>
            <a:ext cx="213480" cy="213480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2" name=""/>
          <p:cNvSpPr/>
          <p:nvPr/>
        </p:nvSpPr>
        <p:spPr>
          <a:xfrm>
            <a:off x="5364360" y="2916360"/>
            <a:ext cx="177480" cy="177480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15120" bIns="1512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3" name=""/>
          <p:cNvSpPr/>
          <p:nvPr/>
        </p:nvSpPr>
        <p:spPr>
          <a:xfrm>
            <a:off x="4932000" y="3110400"/>
            <a:ext cx="861480" cy="30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500" b="1" i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Tavor</a:t>
            </a:r>
            <a:endParaRPr lang="bg-BG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2376000" y="2052000"/>
            <a:ext cx="540000" cy="648000"/>
          </a:xfrm>
          <a:prstGeom prst="line">
            <a:avLst/>
          </a:prstGeom>
          <a:ln w="7632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7800" rIns="127800" tIns="82800" bIns="828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5" name=""/>
          <p:cNvSpPr/>
          <p:nvPr/>
        </p:nvSpPr>
        <p:spPr>
          <a:xfrm>
            <a:off x="2916000" y="2700000"/>
            <a:ext cx="216000" cy="540000"/>
          </a:xfrm>
          <a:prstGeom prst="line">
            <a:avLst/>
          </a:prstGeom>
          <a:ln w="7632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7800" rIns="127800" tIns="82800" bIns="828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6" name=""/>
          <p:cNvSpPr/>
          <p:nvPr/>
        </p:nvSpPr>
        <p:spPr>
          <a:xfrm>
            <a:off x="3132000" y="3240000"/>
            <a:ext cx="324000" cy="324000"/>
          </a:xfrm>
          <a:prstGeom prst="line">
            <a:avLst/>
          </a:prstGeom>
          <a:ln w="7632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7800" rIns="127800" tIns="82800" bIns="828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7" name=""/>
          <p:cNvSpPr/>
          <p:nvPr/>
        </p:nvSpPr>
        <p:spPr>
          <a:xfrm>
            <a:off x="3456000" y="3564000"/>
            <a:ext cx="540000" cy="324000"/>
          </a:xfrm>
          <a:prstGeom prst="line">
            <a:avLst/>
          </a:prstGeom>
          <a:ln w="7632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7800" rIns="127800" tIns="82800" bIns="828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8" name=""/>
          <p:cNvSpPr/>
          <p:nvPr/>
        </p:nvSpPr>
        <p:spPr>
          <a:xfrm>
            <a:off x="3960000" y="3888000"/>
            <a:ext cx="252000" cy="540000"/>
          </a:xfrm>
          <a:prstGeom prst="line">
            <a:avLst/>
          </a:prstGeom>
          <a:ln w="7632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7800" rIns="127800" tIns="82800" bIns="828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9" name=""/>
          <p:cNvSpPr/>
          <p:nvPr/>
        </p:nvSpPr>
        <p:spPr>
          <a:xfrm rot="3300000">
            <a:off x="2158920" y="2163960"/>
            <a:ext cx="1372680" cy="33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pc="71" strike="noStrike">
                <a:solidFill>
                  <a:srgbClr val="8b0000"/>
                </a:solidFill>
                <a:effectLst/>
                <a:uFillTx/>
                <a:latin typeface="Arial"/>
                <a:ea typeface="DejaVu Sans"/>
              </a:rPr>
              <a:t>Kişon</a:t>
            </a:r>
            <a:endParaRPr lang="bg-BG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0" name=""/>
          <p:cNvPicPr/>
          <p:nvPr/>
        </p:nvPicPr>
        <p:blipFill>
          <a:blip r:embed="rId2"/>
          <a:stretch/>
        </p:blipFill>
        <p:spPr>
          <a:xfrm>
            <a:off x="123840" y="3623760"/>
            <a:ext cx="2933640" cy="1953720"/>
          </a:xfrm>
          <a:prstGeom prst="rect">
            <a:avLst/>
          </a:prstGeom>
          <a:noFill/>
          <a:ln w="19080">
            <a:solidFill>
              <a:srgbClr val="ffffff"/>
            </a:solidFill>
            <a:round/>
          </a:ln>
        </p:spPr>
      </p:pic>
      <p:sp>
        <p:nvSpPr>
          <p:cNvPr id="141" name=""/>
          <p:cNvSpPr/>
          <p:nvPr/>
        </p:nvSpPr>
        <p:spPr>
          <a:xfrm rot="1080000">
            <a:off x="3887280" y="3541320"/>
            <a:ext cx="137268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2000" b="1" u="none" spc="71" strike="noStrike">
                <a:solidFill>
                  <a:srgbClr val="b22222"/>
                </a:solidFill>
                <a:effectLst/>
                <a:uFillTx/>
                <a:latin typeface="Arial"/>
                <a:ea typeface="DejaVu Sans"/>
              </a:rPr>
              <a:t>Yizreel ovası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4212000" y="4428000"/>
            <a:ext cx="756000" cy="648000"/>
          </a:xfrm>
          <a:prstGeom prst="line">
            <a:avLst/>
          </a:prstGeom>
          <a:ln w="7632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7800" rIns="127800" tIns="82800" bIns="828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5" dur="indefinite" restart="never" nodeType="tmRoot">
          <p:childTnLst>
            <p:seq>
              <p:cTn id="86" dur="indefinite" nodeType="mainSeq">
                <p:childTnLst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"/>
                            </p:stCondLst>
                            <p:childTnLst>
                              <p:par>
                                <p:cTn id="9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"/>
                            </p:stCondLst>
                            <p:childTnLst>
                              <p:par>
                                <p:cTn id="95" presetID="14" presetClass="entr" fill="hold" nodeType="after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 additive="repl">
                                        <p:cTn id="9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"/>
                            </p:stCondLst>
                            <p:childTnLst>
                              <p:par>
                                <p:cTn id="107" presetID="23" presetClass="entr" fill="hold" nodeType="afterEffect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0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"/>
          <p:cNvPicPr/>
          <p:nvPr/>
        </p:nvPicPr>
        <p:blipFill>
          <a:blip r:embed="rId1"/>
          <a:stretch/>
        </p:blipFill>
        <p:spPr>
          <a:xfrm>
            <a:off x="0" y="513000"/>
            <a:ext cx="3871440" cy="5155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4" name=""/>
          <p:cNvSpPr/>
          <p:nvPr/>
        </p:nvSpPr>
        <p:spPr>
          <a:xfrm>
            <a:off x="4140720" y="677880"/>
            <a:ext cx="5613120" cy="22842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4:8-9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8  Barak Debora'ya, "Eğer benimle gelirsen giderim" dedi, "Benimle gelmezsen gitmem."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  Debora, "Seninle gelmesine gelirim, ama böyle bir yol tuttuğun için onurlandırılmayacaksın" dedi, "Çünkü RAB Sisera'yı bir kadının eline teslim etmiş olacak."  Böylece Debora kalkıp Barak'la birlikte Kedeş'e gitti.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4032720" y="3002760"/>
            <a:ext cx="6010560" cy="283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"Eğer benimle gelirsen ..."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Çıkış 33:14-17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RAB, "Varlığım sana eşlik edecek" diye yanıtladı, "Seni rahata kavuşturacağım." 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15  Musa, "Eğer varlığın bize eşlik etmeyecekse, bizi buradan çıkarma" dedi, 16 Ancak o zaman benimle halkın yeryüzünün öteki halklarından ayırt edilebiliriz." 17  RAB, "Söylediğin gibi yapacağım" dedi, "Çünkü senden hoşnut kaldım, adınla tanıyorum seni." 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6" name="PlaceHolder 3"/>
          <p:cNvSpPr/>
          <p:nvPr/>
        </p:nvSpPr>
        <p:spPr>
          <a:xfrm>
            <a:off x="0" y="0"/>
            <a:ext cx="10078920" cy="5425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DejaVu San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DejaVu Sans"/>
              </a:rPr>
              <a:t>4. DEBORA ve BARAK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DejaVu Sans"/>
              </a:rPr>
              <a:t>(b. 4-5)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38254</TotalTime>
  <Application>LibreOffice/25.8.6.2$Windows_X86_64 LibreOffice_project/b4b39682cd9868fa725bc664aff94278d315bd04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2014-09-10T09:14:22Z</dcterms:created>
  <dc:creator/>
  <dc:description/>
  <dc:language>bg-BG</dc:language>
  <cp:lastModifiedBy/>
  <dcterms:modified xsi:type="dcterms:W3CDTF">2026-06-15T06:04:36Z</dcterms:modified>
  <cp:revision>245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