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6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48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9CB3B5B-D8B5-4544-B064-8B64F402D0F7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14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48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DAC62BE-1FA4-4747-A2D8-B8434DFC4E79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248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DA9F7F0-9154-4A7A-8BB7-8136107BE784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2460240"/>
            <a:ext cx="442440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248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6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7CDC3DC-945D-43F8-A1A0-03C80B5A233F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7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120" cy="235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248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253964-4DD9-4E98-8B6F-834ADCD6C63A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576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386280"/>
            <a:ext cx="9069120" cy="6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bg-BG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2FDC6CD2-76F6-4AB8-B10B-85726AB6A23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ftr" idx="16"/>
          </p:nvPr>
        </p:nvSpPr>
        <p:spPr>
          <a:xfrm>
            <a:off x="3447000" y="5164560"/>
            <a:ext cx="3191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7"/>
          </p:nvPr>
        </p:nvSpPr>
        <p:spPr>
          <a:xfrm>
            <a:off x="7226640" y="5164560"/>
            <a:ext cx="234468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35F7DA4-6E56-43EC-B1BE-14AC852BA11C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8"/>
          </p:nvPr>
        </p:nvSpPr>
        <p:spPr>
          <a:xfrm>
            <a:off x="503640" y="5164560"/>
            <a:ext cx="234468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jpe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29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"/>
          <p:cNvPicPr/>
          <p:nvPr/>
        </p:nvPicPr>
        <p:blipFill>
          <a:blip r:embed="rId1"/>
          <a:stretch/>
        </p:blipFill>
        <p:spPr>
          <a:xfrm>
            <a:off x="863640" y="6480"/>
            <a:ext cx="8420040" cy="569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"/>
          <p:cNvSpPr/>
          <p:nvPr/>
        </p:nvSpPr>
        <p:spPr>
          <a:xfrm>
            <a:off x="3563640" y="404640"/>
            <a:ext cx="53960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lang="bg-BG" sz="7200" b="1" u="none" strike="noStrike">
                <a:solidFill>
                  <a:srgbClr val="6666ff"/>
                </a:solidFill>
                <a:effectLst/>
                <a:uFillTx/>
                <a:latin typeface="Constantia"/>
                <a:ea typeface="DejaVu Sans"/>
              </a:rPr>
              <a:t>HAKİMLER</a:t>
            </a:r>
            <a:r>
              <a:rPr lang="bg-BG" sz="4800" b="1" u="none" strike="noStrike">
                <a:solidFill>
                  <a:srgbClr val="000000"/>
                </a:solidFill>
                <a:effectLst/>
                <a:uFillTx/>
                <a:latin typeface="Constantia"/>
                <a:ea typeface="DejaVu Sans"/>
              </a:rPr>
              <a:t> kitabı</a:t>
            </a:r>
            <a:endParaRPr lang="bg-BG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5940000" y="2592000"/>
            <a:ext cx="316692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6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6. </a:t>
            </a:r>
            <a:r>
              <a:rPr lang="bg-BG" sz="40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AVİMELEK</a:t>
            </a:r>
            <a:r>
              <a:rPr lang="bg-BG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0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(bölüm 9)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5508000" y="4752000"/>
            <a:ext cx="3994920" cy="36396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Midyan bölgesi bugünkü Suudi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4" name=""/>
          <p:cNvPicPr/>
          <p:nvPr/>
        </p:nvPicPr>
        <p:blipFill>
          <a:blip r:embed="rId1"/>
          <a:srcRect l="0" t="443946" r="0" b="0"/>
          <a:stretch/>
        </p:blipFill>
        <p:spPr>
          <a:xfrm flipH="1">
            <a:off x="-8640" y="540360"/>
            <a:ext cx="4328640" cy="5110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"/>
          <p:cNvPicPr/>
          <p:nvPr/>
        </p:nvPicPr>
        <p:blipFill>
          <a:blip r:embed="rId2"/>
          <a:srcRect l="0" t="0" r="0" b="4011"/>
          <a:stretch/>
        </p:blipFill>
        <p:spPr>
          <a:xfrm>
            <a:off x="8280" y="540360"/>
            <a:ext cx="8307720" cy="513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"/>
          <p:cNvSpPr/>
          <p:nvPr/>
        </p:nvSpPr>
        <p:spPr>
          <a:xfrm>
            <a:off x="216720" y="722160"/>
            <a:ext cx="2159280" cy="20412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9:7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Olup biteni Yotam'a bildirdik-lerinde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Yotam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i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Gerizim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Dağı'nın tepesine çıkıp yüksek sesle halka şöyle dedi: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7" name=""/>
          <p:cNvPicPr/>
          <p:nvPr/>
        </p:nvPicPr>
        <p:blipFill>
          <a:blip r:embed="rId3"/>
          <a:srcRect l="1099167" t="425218" r="0" b="428090"/>
          <a:stretch/>
        </p:blipFill>
        <p:spPr>
          <a:xfrm>
            <a:off x="7344000" y="1512000"/>
            <a:ext cx="2556000" cy="3758400"/>
          </a:xfrm>
          <a:prstGeom prst="rect">
            <a:avLst/>
          </a:prstGeom>
          <a:noFill/>
          <a:ln w="12600">
            <a:solidFill>
              <a:srgbClr val="ffffff"/>
            </a:solidFill>
            <a:round/>
          </a:ln>
        </p:spPr>
      </p:pic>
      <p:sp>
        <p:nvSpPr>
          <p:cNvPr id="108" name=""/>
          <p:cNvSpPr/>
          <p:nvPr/>
        </p:nvSpPr>
        <p:spPr>
          <a:xfrm>
            <a:off x="5724000" y="900000"/>
            <a:ext cx="2376000" cy="972000"/>
          </a:xfrm>
          <a:prstGeom prst="wedgeRoundRectCallout">
            <a:avLst>
              <a:gd name="adj1" fmla="val 53254"/>
              <a:gd name="adj2" fmla="val 108976"/>
              <a:gd name="adj3" fmla="val 16667"/>
            </a:avLst>
          </a:prstGeom>
          <a:solidFill>
            <a:srgbClr val="ffebcd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lang="bg-BG" sz="17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"Ey Şekem halkı, beni dinleyin, Tanrı da sizi dinleyecek. </a:t>
            </a:r>
            <a:endParaRPr lang="bg-BG" sz="17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"/>
          <p:cNvPicPr/>
          <p:nvPr/>
        </p:nvPicPr>
        <p:blipFill>
          <a:blip r:embed="rId1"/>
          <a:srcRect l="0" t="11762" r="0" b="14777"/>
          <a:stretch/>
        </p:blipFill>
        <p:spPr>
          <a:xfrm>
            <a:off x="0" y="540000"/>
            <a:ext cx="5225040" cy="507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5220000" y="531360"/>
            <a:ext cx="4860000" cy="51386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80000" rIns="144000" tIns="144000" bIns="45000" anchor="t" anchorCtr="1">
            <a:noAutofit/>
          </a:bodyPr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9:8-13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Bir gün ağaçlar kendilerine bir kral meshetmek istediler;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zeytin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ağacına gidip, 'Gel kralımız ol dediler.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"Zeytin ağacı, 'İlahları ve insanları onurlandırmak için kullanılan yağımı bırakıp ağaçlar üzerinde sallanmaya mı gideyim? diye yanıtladı.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"Bunun üzerine ağaçlar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incir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ağacına, 'Gel sen kralımız ol dediler.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"İncir ağacı, 'Tatlılığımı ve güzel meyvemi bırakıp ağaçlar üzerinde sallanmaya mı gideyim? diye yanıtladı.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"Sonra ağaçlar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asma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ya, 'Gel sen bizim kralımız ol dediler.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Asma, 'İlahlarla insanlara zevk veren yeni şarabımı bırakıp ağaçlar üzerinde sallanmaya mı gideyim? dedi.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 txBox="1"/>
          <p:nvPr/>
        </p:nvSpPr>
        <p:spPr>
          <a:xfrm>
            <a:off x="10584000" y="540000"/>
            <a:ext cx="972000" cy="10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"/>
          <p:cNvSpPr txBox="1"/>
          <p:nvPr/>
        </p:nvSpPr>
        <p:spPr>
          <a:xfrm>
            <a:off x="900000" y="4752000"/>
            <a:ext cx="3384000" cy="648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</a:rPr>
              <a:t>Zeytin, incir, asma = </a:t>
            </a:r>
            <a:endParaRPr lang="bg-BG" sz="1800" b="1" u="none" strike="noStrike">
              <a:solidFill>
                <a:srgbClr val="ffff00"/>
              </a:solidFill>
              <a:effectLst/>
              <a:uFillTx/>
              <a:latin typeface="Trebuchet MS"/>
            </a:endParaRPr>
          </a:p>
          <a:p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</a:rPr>
              <a:t>Rabbe bağlı olan Şekem halkı </a:t>
            </a:r>
            <a:endParaRPr lang="bg-BG" sz="1800" b="1" u="none" strike="noStrike">
              <a:solidFill>
                <a:srgbClr val="ffff00"/>
              </a:solidFill>
              <a:effectLst/>
              <a:uFillTx/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"/>
          <p:cNvSpPr/>
          <p:nvPr/>
        </p:nvSpPr>
        <p:spPr>
          <a:xfrm>
            <a:off x="6804360" y="4428000"/>
            <a:ext cx="1834920" cy="11869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Midyan bölgesi bugünkü Suudi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5" name=""/>
          <p:cNvPicPr/>
          <p:nvPr/>
        </p:nvPicPr>
        <p:blipFill>
          <a:blip r:embed="rId1"/>
          <a:stretch/>
        </p:blipFill>
        <p:spPr>
          <a:xfrm>
            <a:off x="2487960" y="540360"/>
            <a:ext cx="761904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"/>
          <p:cNvSpPr/>
          <p:nvPr/>
        </p:nvSpPr>
        <p:spPr>
          <a:xfrm>
            <a:off x="720" y="521280"/>
            <a:ext cx="2486520" cy="4379760"/>
          </a:xfrm>
          <a:prstGeom prst="rect">
            <a:avLst/>
          </a:prstGeom>
          <a:solidFill>
            <a:srgbClr val="ffffa6">
              <a:alpha val="9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9:14-15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  "Sonunda ağaçlar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karaçalı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ya, 'Gel sen kralımız ol dediler. 15  "Karaçalı cevap verdi: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'Eğer gerçekten beni kendinize kral meshetmek istiyorsanız, gelin gölgeme sığının.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'Eğer sığınmazsanız, karaçalıdan çıkan ateş Lübnan'ın bütün sedir ağaçlarını yakıp kül edecektir.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3132000" y="4405680"/>
            <a:ext cx="161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Avimelek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7884000" y="3024000"/>
            <a:ext cx="97128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Şekem halkı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2700000" y="657000"/>
            <a:ext cx="324000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Gölgeme sığının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Çalıdan gölge mi bekliyorsun?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Karaktersiz bir kişi seni koruyacak mı?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"/>
          <p:cNvSpPr/>
          <p:nvPr/>
        </p:nvSpPr>
        <p:spPr>
          <a:xfrm>
            <a:off x="144000" y="691200"/>
            <a:ext cx="3456000" cy="48556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9:16-18 </a:t>
            </a: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"Şimdi siz Avimelek'i kral yapmakla içten ve dürüst davrandığınızı mı sanıyorsunuz? Yerubbaal'la ailesine iyilik mi ettiniz? Ona hak ettiği gibi mi davrandınız?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Oysa babam sizi Midyanlılar'ın elinden kurtarmak için canını tehlikeye atarak sizin için savaştı.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bugün siz babamın ailesine karşı ayaklandınız, yetmiş oğlunu bir taşın üzerinde kesip öldürdünüz. Cariyesinden doğan Avimelek kardeşiniz olduğu için onu Şekem'e kral yaptınız.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3" name=""/>
          <p:cNvPicPr/>
          <p:nvPr/>
        </p:nvPicPr>
        <p:blipFill>
          <a:blip r:embed="rId1"/>
          <a:stretch/>
        </p:blipFill>
        <p:spPr>
          <a:xfrm>
            <a:off x="3960000" y="720000"/>
            <a:ext cx="5400000" cy="302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"/>
          <p:cNvPicPr/>
          <p:nvPr/>
        </p:nvPicPr>
        <p:blipFill>
          <a:blip r:embed="rId2"/>
          <a:stretch/>
        </p:blipFill>
        <p:spPr>
          <a:xfrm>
            <a:off x="7375320" y="3024000"/>
            <a:ext cx="2560680" cy="2560680"/>
          </a:xfrm>
          <a:prstGeom prst="rect">
            <a:avLst/>
          </a:prstGeom>
          <a:noFill/>
          <a:ln w="10080">
            <a:solidFill>
              <a:srgbClr val="ffdead"/>
            </a:solidFill>
            <a:round/>
          </a:ln>
        </p:spPr>
      </p:pic>
      <p:sp>
        <p:nvSpPr>
          <p:cNvPr id="125" name=""/>
          <p:cNvSpPr/>
          <p:nvPr/>
        </p:nvSpPr>
        <p:spPr>
          <a:xfrm>
            <a:off x="3636000" y="3780000"/>
            <a:ext cx="3996000" cy="173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baba-oğul arasında büyük kontrast: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Gidyon halkı düşündü, kendini düşünmeden riske girdi, düşmanı öldürdü.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Avimelek sadece kendini düşündü ve kardeşlerini öldürdü.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"/>
          <p:cNvPicPr/>
          <p:nvPr/>
        </p:nvPicPr>
        <p:blipFill>
          <a:blip r:embed="rId1"/>
          <a:srcRect l="10387" t="0" r="10315" b="0"/>
          <a:stretch/>
        </p:blipFill>
        <p:spPr>
          <a:xfrm>
            <a:off x="6973560" y="540360"/>
            <a:ext cx="3142080" cy="515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"/>
          <p:cNvPicPr/>
          <p:nvPr/>
        </p:nvPicPr>
        <p:blipFill>
          <a:blip r:embed="rId2"/>
          <a:srcRect l="19687" t="-1099" r="12345" b="0"/>
          <a:stretch/>
        </p:blipFill>
        <p:spPr>
          <a:xfrm>
            <a:off x="36000" y="540360"/>
            <a:ext cx="3563640" cy="512964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3455640" y="540000"/>
            <a:ext cx="3780000" cy="3794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83"/>
              </a:spcBef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9:19-21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Eğer bugün Yerubbaal'la ailesi-ne içten ve dürüst davrandığınıza inanıyorsanız, Avimelek'le sevinin, o da sizinle sevinsin!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öyle değilse, dilerim, Avi-melek ateş olsun, Şekem ve Beyt-millo halkını yakıp kül etsin. Ya da Şekem ve Beytmillo halkı ateş olsun, Avimelek'i yakıp kül etsin."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Ardından Yotam kardeşi Avime-lek'ten korktuğu için kaçtı, gidip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Beer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yerleşti.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2088000" y="4694040"/>
            <a:ext cx="4860000" cy="9133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Beer   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Beerot kasabası. Yeruşalim'den 12 km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Benyamin'le Efraim bölgelerinin sınırında. Avimelek'in gücü oraya kadar uzanmazdı.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8568000" y="4608000"/>
            <a:ext cx="252000" cy="252000"/>
          </a:xfrm>
          <a:prstGeom prst="diamond">
            <a:avLst/>
          </a:prstGeom>
          <a:solidFill>
            <a:srgbClr val="ffff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8748000" y="4297680"/>
            <a:ext cx="972000" cy="346320"/>
          </a:xfrm>
          <a:prstGeom prst="rect">
            <a:avLst/>
          </a:prstGeom>
          <a:solidFill>
            <a:srgbClr val="f6f9d4"/>
          </a:solidFill>
          <a:ln w="0">
            <a:noFill/>
          </a:ln>
        </p:spPr>
        <p:txBody>
          <a:bodyPr lIns="90000" rIns="90000" tIns="45000" bIns="45000" anchor="t" anchorCtr="1">
            <a:spAutoFit/>
          </a:bodyPr>
          <a:p>
            <a:pPr algn="ctr"/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Beerot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8928000" y="2677680"/>
            <a:ext cx="972000" cy="346320"/>
          </a:xfrm>
          <a:prstGeom prst="rect">
            <a:avLst/>
          </a:prstGeom>
          <a:solidFill>
            <a:srgbClr val="f6f9d4"/>
          </a:solidFill>
          <a:ln w="0">
            <a:noFill/>
          </a:ln>
        </p:spPr>
        <p:txBody>
          <a:bodyPr lIns="90000" rIns="90000" tIns="45000" bIns="45000" anchor="t" anchorCtr="1">
            <a:spAutoFit/>
          </a:bodyPr>
          <a:p>
            <a:pPr algn="ctr"/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Şekem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8712000" y="2880000"/>
            <a:ext cx="252000" cy="252000"/>
          </a:xfrm>
          <a:prstGeom prst="diamond">
            <a:avLst/>
          </a:prstGeom>
          <a:solidFill>
            <a:srgbClr val="729fc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/>
          <p:cNvPicPr/>
          <p:nvPr/>
        </p:nvPicPr>
        <p:blipFill>
          <a:blip r:embed="rId1"/>
          <a:stretch/>
        </p:blipFill>
        <p:spPr>
          <a:xfrm>
            <a:off x="720" y="534600"/>
            <a:ext cx="5182560" cy="5182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5393520" y="715680"/>
            <a:ext cx="4470480" cy="32824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9:22-25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Avimelek İsrail'i üç yıl yönetti.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Tanrı Avimelek'le Şekem halkını birbirine düşürdü; halk Avimelek'e başkaldırdı.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Tanrı bunu Avimelek'i Yerubbaal'ın yetmiş oğluna yapılan zorbalığın aynısına uğratmak, kardeşlerini öldüren Avimelek'ten ve onu bu kırıma isteklendiren Şekem halkından akıttıkları kanın öcünü almak için yaptı.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5364000" y="4253760"/>
            <a:ext cx="4572720" cy="1416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</a:rPr>
              <a:t>"birbirine düşürdü"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   Kit-Muk: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  <a:ea typeface="Microsoft YaHei"/>
            </a:endParaRPr>
          </a:p>
          <a:p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23 Ve Allah Abimelekle Şekem erleri arasına kötü bir ruh gönderdi; ve Şekem erleri Abimeleke karşı hile ile davrandılar;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"/>
          <p:cNvPicPr/>
          <p:nvPr/>
        </p:nvPicPr>
        <p:blipFill>
          <a:blip r:embed="rId1"/>
          <a:stretch/>
        </p:blipFill>
        <p:spPr>
          <a:xfrm>
            <a:off x="316800" y="1836000"/>
            <a:ext cx="3787200" cy="3462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" name=""/>
          <p:cNvPicPr/>
          <p:nvPr/>
        </p:nvPicPr>
        <p:blipFill>
          <a:blip r:embed="rId2"/>
          <a:stretch/>
        </p:blipFill>
        <p:spPr>
          <a:xfrm>
            <a:off x="5508000" y="531720"/>
            <a:ext cx="4592520" cy="51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252000" y="731520"/>
            <a:ext cx="4968000" cy="9439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9:25 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Şekem halkı dağ başlarında Avimelek'e pusu kurdu. Oradan geçen herkesi soyuyorlar-dı. Bu durum Avimelek'e bildirildi. 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2268000" y="4536000"/>
            <a:ext cx="4104000" cy="9853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Bunu yapmakla Şekem halkı gümrük gelirlerini Avimelek'ten çaldılar.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Ayaklanmanın başlangıcı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8208000" y="2985120"/>
            <a:ext cx="1834920" cy="11869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Midyan bölgesi bugünkü Suudi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0" y="540360"/>
            <a:ext cx="4752000" cy="51829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9:26-29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Ebet oğlu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kardeşleriyle birlikte gelip Şekem'e yerleşti. Şekem halkı ona güvendi.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Bağlara çıkıp üzümleri topladıktan, ezip şarap yaptıktan sonra bir şenlik düzenlediler. İlahlarının tapınağına gittiler; orada yiyip içerken Avimelek'e lanetler yağdırdılar.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Ebet oğlu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kalkıp şöyle dedi: "Avi-melek kim ki, biz Şekem halkı ona hizmet edelim? Yerubbaal'ın oğlu değil mi o?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Zevul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da onun yardımcısı değil mi? Şekemliler'in babası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Hamor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'un soyundan gelenlere hizmet edin. Neden Avimelek'e hizmet edelim?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Keşke bu halkı ben yönetseydim! Avimelek'i uzaklaştırır ve, 'Ordunu güçlendir de öyle ortaya çık! derdim."  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"/>
          <p:cNvPicPr/>
          <p:nvPr/>
        </p:nvPicPr>
        <p:blipFill>
          <a:blip r:embed="rId1"/>
          <a:stretch/>
        </p:blipFill>
        <p:spPr>
          <a:xfrm>
            <a:off x="4752000" y="540000"/>
            <a:ext cx="5327280" cy="514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"/>
          <p:cNvSpPr txBox="1"/>
          <p:nvPr/>
        </p:nvSpPr>
        <p:spPr>
          <a:xfrm>
            <a:off x="-1836000" y="-648000"/>
            <a:ext cx="2268000" cy="432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Hamor'un soyu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5832000" y="4320000"/>
            <a:ext cx="3564000" cy="1151640"/>
          </a:xfrm>
          <a:prstGeom prst="rect">
            <a:avLst/>
          </a:prstGeom>
          <a:solidFill>
            <a:srgbClr val="e0c2cd">
              <a:alpha val="90000"/>
            </a:srgbClr>
          </a:solidFill>
          <a:ln w="0">
            <a:noFill/>
          </a:ln>
        </p:spPr>
        <p:txBody>
          <a:bodyPr lIns="90000" rIns="90000" tIns="45000" bIns="45000" anchor="t">
            <a:spAutoFit/>
          </a:bodyPr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Gaal belki bir Kenanlı, Hivliler halkından idi.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Trebuchet MS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O zaman Avimelek'i bir İsrailli olarak yıkmak istedi.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324000" y="876960"/>
            <a:ext cx="3672000" cy="41947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108000" bIns="144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9:30-33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Kentin yöneticisi olan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Zevul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 Ebet oğlu Gaal'ın sözlerini duyunca öfkelendi.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Avimelek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'e gizlice gönderdiği ulaklar aracılığıyla şöyle dedi: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"Ebet oğlu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ve kardeşleri Şekem'e geldiler. Kenti sana karşı ayaklandırıyorlar.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Gel, adamlarınla birlikte gece kırda pusuya yat.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Sabah güneş doğar doğmaz kalk, kenti bas. Gaal ile adamları sana saldır-dığında onlara yapacağını yap."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"/>
          <p:cNvPicPr/>
          <p:nvPr/>
        </p:nvPicPr>
        <p:blipFill>
          <a:blip r:embed="rId1"/>
          <a:stretch/>
        </p:blipFill>
        <p:spPr>
          <a:xfrm>
            <a:off x="4423680" y="540360"/>
            <a:ext cx="5079600" cy="5079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8640000" y="1512000"/>
            <a:ext cx="862920" cy="862920"/>
          </a:xfrm>
          <a:prstGeom prst="ellipse">
            <a:avLst/>
          </a:prstGeom>
          <a:noFill/>
          <a:ln w="5724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5" name=""/>
          <p:cNvSpPr/>
          <p:nvPr/>
        </p:nvSpPr>
        <p:spPr>
          <a:xfrm>
            <a:off x="8208000" y="2985120"/>
            <a:ext cx="1834920" cy="11869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Midyan bölgesi bugünkü Suudi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6" name=""/>
          <p:cNvPicPr/>
          <p:nvPr/>
        </p:nvPicPr>
        <p:blipFill>
          <a:blip r:embed="rId1"/>
          <a:stretch/>
        </p:blipFill>
        <p:spPr>
          <a:xfrm>
            <a:off x="5000400" y="536400"/>
            <a:ext cx="5078880" cy="507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"/>
          <p:cNvSpPr txBox="1"/>
          <p:nvPr/>
        </p:nvSpPr>
        <p:spPr>
          <a:xfrm>
            <a:off x="-35280" y="536400"/>
            <a:ext cx="5003280" cy="51343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txBody>
          <a:bodyPr lIns="144000" rIns="90000" tIns="108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9:34-38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Böylece Avimelek'le adamları gece kalkıp dört bölük halinde Şekem yakınında pusuya yattılar.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Ebet oğlu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çıkıp kentin giriş kapısında durunca, Avimelek'le yanındakiler pusu yerinden fırladılar.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Gelenleri gören Gaal,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Zevul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'a, "Dağların tepesinden inip gelenlere bak!" dedi. Zevul, "Adam sandığın aslında dağların gölgesidir" diye karşılık verdi.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Gaal ısrar etti: "Bak, topraklarımızın ortasında ilerleyenler var. Bir kısmı da Falcılar Meşesi yolundan geliyor."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Bunun üzerine Zevul, "'Avimelek kim ki, ona hizmet edelim diye övünen sen değil miydin?" dedi, "Küçümsediğin halk bu değil mi? Haydi şimdi git, onlarla savaş!"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"/>
          <p:cNvSpPr/>
          <p:nvPr/>
        </p:nvSpPr>
        <p:spPr>
          <a:xfrm>
            <a:off x="2160000" y="1008000"/>
            <a:ext cx="5145480" cy="4677480"/>
          </a:xfrm>
          <a:prstGeom prst="rect">
            <a:avLst/>
          </a:prstGeom>
          <a:solidFill>
            <a:srgbClr val="fff0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Ana bölüm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   Baskılar ve kurtarıcılar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(3:7 - 16:31)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A. Otniel - Aram'a (Suriye'ye) karşı (3:7-11)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B. Ehut - Moavlılara karşı (3:12-30)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1. Şamgar (3:31)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C. Debora - Kenanlılara karşı (bölüm 4-5)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D. Gidyon - Midyanlılara karşı (bölüm 6-8)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-   Avimelek, anti-hakim (bölüm 9)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2. Tola (10:1-2)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3. Yair (10:3-5)  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E. Yiftah - Ammonlulara karşı  (10:6 - 12:7)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4. İvsan (12:8-10)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5. Elon (12:11-12)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6. Avdon (12:13-15)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F.  Şimşon - Filistilere karşı  (bölüm 13-16)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"/>
          <p:cNvSpPr/>
          <p:nvPr/>
        </p:nvSpPr>
        <p:spPr>
          <a:xfrm>
            <a:off x="2412000" y="180000"/>
            <a:ext cx="474948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ambria"/>
                <a:ea typeface="DejaVu Sans"/>
              </a:rPr>
              <a:t>HAKİMLER - iskelet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"/>
          <p:cNvSpPr/>
          <p:nvPr/>
        </p:nvSpPr>
        <p:spPr>
          <a:xfrm>
            <a:off x="0" y="1008000"/>
            <a:ext cx="2301480" cy="4677480"/>
          </a:xfrm>
          <a:prstGeom prst="rect">
            <a:avLst/>
          </a:prstGeom>
          <a:solidFill>
            <a:srgbClr val="98fb9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Giriş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İsrail'in suçu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 İsrailin birinci suçu: düşmanlarını tam yenmediler  (1:1 - 2:5)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 İsrailin ikinci suçu: Rabbe karşı gittler  (2:6 - 3:6)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7128000" y="1008000"/>
            <a:ext cx="2949480" cy="467748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16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Ekleme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Hakimler zamanındaki düşkünlük</a:t>
            </a:r>
            <a:r>
              <a:rPr lang="bg-BG" sz="1800" b="0" u="none" strike="noStrike">
                <a:solidFill>
                  <a:srgbClr val="b22222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(b.17-21)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1. Birinci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dinsel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Danlılar: zorbacılıkla putperestlik (b.18)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endParaRPr lang="bg-BG" sz="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2. İkinci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ahlaki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Mika: kiralık Allah görevlisi (b.17)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Levilinin cariyesi ve Giva kasabası (b.19)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Benyaminlilerle iç savaş  (b.20-21)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8208000" y="2985120"/>
            <a:ext cx="1834920" cy="11869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Midyan bölgesi bugünkü Suudi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0" name=""/>
          <p:cNvPicPr/>
          <p:nvPr/>
        </p:nvPicPr>
        <p:blipFill>
          <a:blip r:embed="rId1"/>
          <a:srcRect l="0" t="0" r="10753" b="0"/>
          <a:stretch/>
        </p:blipFill>
        <p:spPr>
          <a:xfrm>
            <a:off x="2604600" y="540360"/>
            <a:ext cx="7475040" cy="513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1" name=""/>
          <p:cNvSpPr txBox="1"/>
          <p:nvPr/>
        </p:nvSpPr>
        <p:spPr>
          <a:xfrm>
            <a:off x="720" y="540360"/>
            <a:ext cx="2603880" cy="51303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txBody>
          <a:bodyPr lIns="144000" rIns="90000" tIns="144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9:39-40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Şekem halkına öncülük eden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Gaal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, Avimelek'le savaşa tutuştu.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40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Ama tutunamayıp kaçmaya başladı. Avimelek ardına düştü. Kentin giriş kapısına dek çok sayıda ölü yerde yatıyordu.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Avimelek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Aruma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'da kaldı. Zevul ise Gaal'ı ve kardeşlerini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Şekem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'den kovdu, kentte yaşamalarına izin vermedi.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288000" y="763200"/>
            <a:ext cx="4392000" cy="4177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9:41-45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Savaşın ertesi günü Avimelek Şekemliler'in tarlalarına gittiklerini haber aldı.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Adamlarını üç bölüğe ayırıp kırda pusuya yattı. Halkın kentten çıktığını görünce saldırıp onları öldürdü.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yanındaki bölükle hızla ilerleyerek kentin giriş kapısına dayandı. Öbür iki bölükse tarlalardakilere saldırıp onları öldürdü.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Avimelek gün boyu kente karşı savaştı; kenti ele geçirdikten sonra halkını kılıçtan geçirdi.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Kenti yıkıp üstüne tuz serpti.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4" name=""/>
          <p:cNvPicPr/>
          <p:nvPr/>
        </p:nvPicPr>
        <p:blipFill>
          <a:blip r:embed="rId1"/>
          <a:stretch/>
        </p:blipFill>
        <p:spPr>
          <a:xfrm>
            <a:off x="4928400" y="540000"/>
            <a:ext cx="5152320" cy="5152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"/>
          <p:cNvPicPr/>
          <p:nvPr/>
        </p:nvPicPr>
        <p:blipFill>
          <a:blip r:embed="rId1"/>
          <a:stretch/>
        </p:blipFill>
        <p:spPr>
          <a:xfrm>
            <a:off x="3564000" y="540000"/>
            <a:ext cx="6516720" cy="513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0" y="527400"/>
            <a:ext cx="3564000" cy="51433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9:46-50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Şekem Kulesi'ndeki halk olup biteni duyunca, El-Berit Tapınağı'nın kalesine sığındı.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Onların Şekem Kulesi'nde toplandığını haber alan Avimelek,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48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yanındaki halkla birlikte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Salmon Dağı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'na çıktı. Eline bir balta alıp ağaçtan bir dal kesti, dalı omuzuna atarak yanındakilere, "Ne yaptığımı gördünüz" dedi, "Çabuk olun, siz de benim gibi yapın."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49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Böylece hepsi birer dal kesip Avimelek'i izledi. Dalları kalenin dibinde yığıp ateşe verdiler. Şekem Kulesi'ndeki bin kadar kadın, erkek yanarak öldü.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432000" y="828000"/>
            <a:ext cx="3671280" cy="12182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9:50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Bundan sonra Avimelek 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Teves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üzerine yürüdü, kenti kuşatıp ele geçirdi.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756000" y="2808000"/>
            <a:ext cx="3132720" cy="98460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Şekem'den 15 km uzak.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Herhalde Avimelek' karşı ayaklandılar.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1" name=""/>
          <p:cNvPicPr/>
          <p:nvPr/>
        </p:nvPicPr>
        <p:blipFill>
          <a:blip r:embed="rId1"/>
          <a:stretch/>
        </p:blipFill>
        <p:spPr>
          <a:xfrm>
            <a:off x="5112000" y="828000"/>
            <a:ext cx="4644000" cy="464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"/>
          <p:cNvPicPr/>
          <p:nvPr/>
        </p:nvPicPr>
        <p:blipFill>
          <a:blip r:embed="rId1"/>
          <a:srcRect l="0" t="-1209" r="4167" b="0"/>
          <a:stretch/>
        </p:blipFill>
        <p:spPr>
          <a:xfrm>
            <a:off x="3450600" y="432000"/>
            <a:ext cx="6628320" cy="52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360000" y="871200"/>
            <a:ext cx="2700000" cy="4033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9:51-52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Kentin ortasında sağlam bir kule vardı. Kadın erkek bütün kent halkı oraya sığındı. Kapıları kapayıp kulenin damına çıktılar.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Avimelek gelip kuleyi kuşattı. Ateşe vermek için kapısına yaklaş-tığında,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bir kadın değirmenin üst taşını Avimelek'in üzerine atıp başını yardı.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7522200" y="3534120"/>
            <a:ext cx="2377800" cy="180828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Avimelek bir taş üzerinde kardeşlerini öldürdü...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ve kendisi en sonun-da bir taş tarafından öldürüldü.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"/>
          <p:cNvSpPr/>
          <p:nvPr/>
        </p:nvSpPr>
        <p:spPr>
          <a:xfrm>
            <a:off x="504000" y="925200"/>
            <a:ext cx="3168000" cy="23148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9:54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Avimelek hemen silahlarını taşıyan uşağını çağırdı ve, "Kılıcını çek, beni öldür" dedi, "Hiç kimse, 'Avimelek'i bir kadın öldürdü demesin." Uşak kılıcını Avimelek'e saplayıp onu öldürdü.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8640000" y="1512000"/>
            <a:ext cx="862920" cy="862920"/>
          </a:xfrm>
          <a:prstGeom prst="ellipse">
            <a:avLst/>
          </a:prstGeom>
          <a:noFill/>
          <a:ln w="5724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9" name=""/>
          <p:cNvSpPr/>
          <p:nvPr/>
        </p:nvSpPr>
        <p:spPr>
          <a:xfrm>
            <a:off x="8208000" y="2985120"/>
            <a:ext cx="1834920" cy="11869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Midyan bölgesi bugünkü Suudi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0" name=""/>
          <p:cNvPicPr/>
          <p:nvPr/>
        </p:nvPicPr>
        <p:blipFill>
          <a:blip r:embed="rId1"/>
          <a:stretch/>
        </p:blipFill>
        <p:spPr>
          <a:xfrm>
            <a:off x="4212000" y="535680"/>
            <a:ext cx="5868000" cy="5134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109080" y="540360"/>
            <a:ext cx="4966920" cy="338220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2.Samuel 11:14 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Sabahleyin Davut Yoav'a bir mektup yazıp Uriya aracılığıyla gönderdi. 15  Mektupta şöyle yazdı: "Uriya'yı savaşın en şiddetli olduğu cepheye yerleştir ve yanından çekil ki, vurulup ölsün."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17  Kent halkı çıkıp Yoav'ın askerleriyle savaştı. Davut'un askerlerinden ölenler oldu. Hititli Uriya da ölenler arasındaydı.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18  Yoav savaşla ilgili ayrıntılı haberleri Davut'a iletmek üzere bir ulak gönderdi. 19  Ulağı şöyle uyardı: 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3" name=""/>
          <p:cNvPicPr/>
          <p:nvPr/>
        </p:nvPicPr>
        <p:blipFill>
          <a:blip r:embed="rId1"/>
          <a:srcRect l="7852" t="0" r="0" b="0"/>
          <a:stretch/>
        </p:blipFill>
        <p:spPr>
          <a:xfrm>
            <a:off x="5097240" y="848520"/>
            <a:ext cx="4802760" cy="293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"/>
          <p:cNvSpPr/>
          <p:nvPr/>
        </p:nvSpPr>
        <p:spPr>
          <a:xfrm>
            <a:off x="72000" y="3850560"/>
            <a:ext cx="8028000" cy="173628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"Sen savaşla ilgili ayrıntılı haberleri krala iletmeyi bitirdikten sonra, 20  kral öfkelenip sana şunu sorabilir: 'Onlarla savaşmak için kente neden o kadar çok yaklaştınız? Surdan ok atacaklarını bilmiyor muydunuz?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21  </a:t>
            </a:r>
            <a:r>
              <a:rPr lang="bg-BG" sz="1800" b="0" u="none" strike="noStrike">
                <a:solidFill>
                  <a:srgbClr val="eee8aa"/>
                </a:solidFill>
                <a:effectLst/>
                <a:uFillTx/>
                <a:latin typeface="Trebuchet MS"/>
                <a:ea typeface="DejaVu Sans"/>
              </a:rPr>
              <a:t>Yerubbeşet oğlu Avimelek'i kim öldürdü? Teves'te surun üstünden bir kadın üzerine bir değirmen üst taşını atıp onu öldürmedi mi?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Öyleyse niçin sura o kadar çok yaklaştınız? O zaman, 'Kulun Hititli Uriya da öldü dersin."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7992000" y="4163400"/>
            <a:ext cx="2051280" cy="91260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Beşet (Boşet)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= utanç verici, ayıp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"/>
          <p:cNvSpPr/>
          <p:nvPr/>
        </p:nvSpPr>
        <p:spPr>
          <a:xfrm>
            <a:off x="360000" y="763200"/>
            <a:ext cx="3311280" cy="383040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9:55-57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55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Avimelek'in öldüğünü görünce İsrailliler evlerine döndüler.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Böylece Tanrı yetmiş kardeşini öldürerek babasına büyük kötülük eden Avimelek'i cezalandırdı.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57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Tanrı Şekem halkını da yaptıkları kötülüklerden ötürü cezalandırdı. Yerubbaal'ın oğlu Yotam'ın lanetine uğradılar.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rcRect l="10598" t="0" r="0" b="0"/>
          <a:stretch/>
        </p:blipFill>
        <p:spPr>
          <a:xfrm>
            <a:off x="950760" y="720000"/>
            <a:ext cx="1874160" cy="167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"/>
          <p:cNvPicPr/>
          <p:nvPr/>
        </p:nvPicPr>
        <p:blipFill>
          <a:blip r:embed="rId2"/>
          <a:stretch/>
        </p:blipFill>
        <p:spPr>
          <a:xfrm>
            <a:off x="2960640" y="720000"/>
            <a:ext cx="2000160" cy="167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"/>
          <p:cNvPicPr/>
          <p:nvPr/>
        </p:nvPicPr>
        <p:blipFill>
          <a:blip r:embed="rId3"/>
          <a:srcRect l="0" t="0" r="0" b="36258"/>
          <a:stretch/>
        </p:blipFill>
        <p:spPr>
          <a:xfrm>
            <a:off x="5097600" y="720000"/>
            <a:ext cx="2023200" cy="167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" name=""/>
          <p:cNvPicPr/>
          <p:nvPr/>
        </p:nvPicPr>
        <p:blipFill>
          <a:blip r:embed="rId4"/>
          <a:srcRect l="33985" t="0" r="19799" b="0"/>
          <a:stretch/>
        </p:blipFill>
        <p:spPr>
          <a:xfrm>
            <a:off x="7253640" y="720000"/>
            <a:ext cx="1851840" cy="167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"/>
          <p:cNvPicPr/>
          <p:nvPr/>
        </p:nvPicPr>
        <p:blipFill>
          <a:blip r:embed="rId5">
            <a:grayscl/>
          </a:blip>
          <a:srcRect l="53307" t="0" r="0" b="0"/>
          <a:stretch/>
        </p:blipFill>
        <p:spPr>
          <a:xfrm>
            <a:off x="1647720" y="3483000"/>
            <a:ext cx="1835640" cy="1684080"/>
          </a:xfrm>
          <a:prstGeom prst="rect">
            <a:avLst/>
          </a:prstGeom>
          <a:noFill/>
          <a:ln w="38160">
            <a:solidFill>
              <a:srgbClr val="000000"/>
            </a:solidFill>
            <a:round/>
          </a:ln>
        </p:spPr>
      </p:pic>
      <p:pic>
        <p:nvPicPr>
          <p:cNvPr id="47" name=""/>
          <p:cNvPicPr/>
          <p:nvPr/>
        </p:nvPicPr>
        <p:blipFill>
          <a:blip r:embed="rId6"/>
          <a:srcRect l="0" t="0" r="0" b="45351"/>
          <a:stretch/>
        </p:blipFill>
        <p:spPr>
          <a:xfrm>
            <a:off x="3791160" y="3483000"/>
            <a:ext cx="2011680" cy="1698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"/>
          <p:cNvPicPr/>
          <p:nvPr/>
        </p:nvPicPr>
        <p:blipFill>
          <a:blip r:embed="rId7"/>
          <a:srcRect l="0" t="5670" r="13991" b="57445"/>
          <a:stretch/>
        </p:blipFill>
        <p:spPr>
          <a:xfrm>
            <a:off x="6117840" y="3517560"/>
            <a:ext cx="1943640" cy="1636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"/>
          <p:cNvSpPr/>
          <p:nvPr/>
        </p:nvSpPr>
        <p:spPr>
          <a:xfrm>
            <a:off x="684000" y="240264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1. Otniel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"/>
          <p:cNvSpPr/>
          <p:nvPr/>
        </p:nvSpPr>
        <p:spPr>
          <a:xfrm>
            <a:off x="2988000" y="240300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2. Ehut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"/>
          <p:cNvSpPr/>
          <p:nvPr/>
        </p:nvSpPr>
        <p:spPr>
          <a:xfrm>
            <a:off x="5148000" y="240300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3. Debora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"/>
          <p:cNvSpPr/>
          <p:nvPr/>
        </p:nvSpPr>
        <p:spPr>
          <a:xfrm>
            <a:off x="7272000" y="240336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4. Gidyon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"/>
          <p:cNvSpPr/>
          <p:nvPr/>
        </p:nvSpPr>
        <p:spPr>
          <a:xfrm>
            <a:off x="1548000" y="521064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a9a9a9"/>
                </a:solidFill>
                <a:effectLst/>
                <a:uFillTx/>
                <a:latin typeface="Arial"/>
                <a:ea typeface="DejaVu Sans"/>
              </a:rPr>
              <a:t>Avimelek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"/>
          <p:cNvSpPr/>
          <p:nvPr/>
        </p:nvSpPr>
        <p:spPr>
          <a:xfrm>
            <a:off x="3888000" y="519300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5. Yiftah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"/>
          <p:cNvSpPr/>
          <p:nvPr/>
        </p:nvSpPr>
        <p:spPr>
          <a:xfrm>
            <a:off x="6192000" y="5193000"/>
            <a:ext cx="18694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6. Şimşon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/>
          <p:nvPr/>
        </p:nvSpPr>
        <p:spPr>
          <a:xfrm>
            <a:off x="2340000" y="2775600"/>
            <a:ext cx="518148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Büyük hakimler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9" name=""/>
          <p:cNvGrpSpPr/>
          <p:nvPr/>
        </p:nvGrpSpPr>
        <p:grpSpPr>
          <a:xfrm>
            <a:off x="-72000" y="2137680"/>
            <a:ext cx="10149840" cy="3549240"/>
            <a:chOff x="-72000" y="2137680"/>
            <a:chExt cx="10149840" cy="3549240"/>
          </a:xfrm>
        </p:grpSpPr>
        <p:sp>
          <p:nvSpPr>
            <p:cNvPr id="60" name=""/>
            <p:cNvSpPr/>
            <p:nvPr/>
          </p:nvSpPr>
          <p:spPr>
            <a:xfrm>
              <a:off x="108360" y="4932000"/>
              <a:ext cx="3994920" cy="363960"/>
            </a:xfrm>
            <a:prstGeom prst="rect">
              <a:avLst/>
            </a:prstGeom>
            <a:solidFill>
              <a:srgbClr val="2f4f4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marL="216000" indent="-216000">
                <a:lnSpc>
                  <a:spcPct val="100000"/>
                </a:lnSpc>
                <a:spcAft>
                  <a:spcPts val="567"/>
                </a:spcAft>
                <a:buClr>
                  <a:srgbClr val="ffffff"/>
                </a:buClr>
                <a:buSzPct val="45000"/>
                <a:buFont typeface="Wingdings" charset="2"/>
                <a:buChar char=""/>
              </a:pPr>
              <a:r>
                <a:rPr lang="bg-BG" sz="1800" b="0" u="none" strike="noStrike">
                  <a:solidFill>
                    <a:srgbClr val="ffffff"/>
                  </a:solidFill>
                  <a:effectLst/>
                  <a:uFillTx/>
                  <a:latin typeface="Trebuchet MS"/>
                  <a:ea typeface="DejaVu Sans"/>
                </a:rPr>
                <a:t>Midyan bölgesi bugünkü Suudi </a:t>
              </a: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61" name="Picture 3"/>
            <p:cNvPicPr/>
            <p:nvPr/>
          </p:nvPicPr>
          <p:blipFill>
            <a:blip r:embed="rId1"/>
            <a:srcRect l="0" t="0" r="0" b="10827"/>
            <a:stretch/>
          </p:blipFill>
          <p:spPr>
            <a:xfrm>
              <a:off x="-15840" y="2137680"/>
              <a:ext cx="10093680" cy="3549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2" name=""/>
            <p:cNvSpPr/>
            <p:nvPr/>
          </p:nvSpPr>
          <p:spPr>
            <a:xfrm>
              <a:off x="7668000" y="2223000"/>
              <a:ext cx="1403280" cy="341280"/>
            </a:xfrm>
            <a:prstGeom prst="rect">
              <a:avLst/>
            </a:prstGeom>
            <a:solidFill>
              <a:srgbClr val="afeee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700" b="1" u="none" strike="noStrike">
                  <a:solidFill>
                    <a:srgbClr val="00008b"/>
                  </a:solidFill>
                  <a:effectLst/>
                  <a:uFillTx/>
                  <a:latin typeface="Trebuchet MS"/>
                  <a:ea typeface="DejaVu Sans"/>
                </a:rPr>
                <a:t>Eval tepesi</a:t>
              </a:r>
              <a:endParaRPr lang="bg-BG" sz="17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" name=""/>
            <p:cNvSpPr/>
            <p:nvPr/>
          </p:nvSpPr>
          <p:spPr>
            <a:xfrm>
              <a:off x="2268000" y="2238840"/>
              <a:ext cx="2051280" cy="341280"/>
            </a:xfrm>
            <a:prstGeom prst="rect">
              <a:avLst/>
            </a:prstGeom>
            <a:solidFill>
              <a:srgbClr val="afeee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700" b="1" u="none" strike="noStrike">
                  <a:solidFill>
                    <a:srgbClr val="00008b"/>
                  </a:solidFill>
                  <a:effectLst/>
                  <a:uFillTx/>
                  <a:latin typeface="Trebuchet MS"/>
                  <a:ea typeface="DejaVu Sans"/>
                </a:rPr>
                <a:t>Gerizim tepesi</a:t>
              </a:r>
              <a:endParaRPr lang="bg-BG" sz="17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" name=""/>
            <p:cNvSpPr/>
            <p:nvPr/>
          </p:nvSpPr>
          <p:spPr>
            <a:xfrm>
              <a:off x="-72000" y="2199960"/>
              <a:ext cx="2483280" cy="325800"/>
            </a:xfrm>
            <a:prstGeom prst="rect">
              <a:avLst/>
            </a:prstGeom>
            <a:solidFill>
              <a:srgbClr val="afeee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600" b="1" u="none" strike="noStrike">
                  <a:solidFill>
                    <a:srgbClr val="2f4f4f"/>
                  </a:solidFill>
                  <a:effectLst/>
                  <a:uFillTx/>
                  <a:latin typeface="Trebuchet MS"/>
                  <a:ea typeface="DejaVu Sans"/>
                </a:rPr>
                <a:t>Samiriyelilerin tapınağı</a:t>
              </a:r>
              <a:endParaRPr lang="bg-BG" sz="1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" name=""/>
            <p:cNvSpPr/>
            <p:nvPr/>
          </p:nvSpPr>
          <p:spPr>
            <a:xfrm>
              <a:off x="5472000" y="2181600"/>
              <a:ext cx="1079280" cy="424440"/>
            </a:xfrm>
            <a:prstGeom prst="rect">
              <a:avLst/>
            </a:prstGeom>
            <a:solidFill>
              <a:srgbClr val="afeee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ff0000"/>
                  </a:solidFill>
                  <a:effectLst/>
                  <a:uFillTx/>
                  <a:latin typeface="Trebuchet MS"/>
                  <a:ea typeface="DejaVu Sans"/>
                </a:rPr>
                <a:t>ŞEKEM</a:t>
              </a:r>
              <a:endParaRPr lang="bg-BG" sz="2200" b="0" u="none" strike="noStrike">
                <a:solidFill>
                  <a:srgbClr val="ff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" name=""/>
            <p:cNvSpPr/>
            <p:nvPr/>
          </p:nvSpPr>
          <p:spPr>
            <a:xfrm>
              <a:off x="648000" y="5112000"/>
              <a:ext cx="1943280" cy="427680"/>
            </a:xfrm>
            <a:prstGeom prst="rect">
              <a:avLst/>
            </a:prstGeom>
            <a:solidFill>
              <a:srgbClr val="8b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ffffff"/>
                  </a:solidFill>
                  <a:effectLst/>
                  <a:uFillTx/>
                  <a:latin typeface="Corbel"/>
                  <a:ea typeface="DejaVu Sans"/>
                </a:rPr>
                <a:t>Yakub'un kuyusu</a:t>
              </a: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7" name=""/>
          <p:cNvSpPr/>
          <p:nvPr/>
        </p:nvSpPr>
        <p:spPr>
          <a:xfrm>
            <a:off x="6588000" y="599040"/>
            <a:ext cx="3492000" cy="194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4. Yotam'in laneti (Hakimler 9)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5. Samiriyeliler tapınak kuruyor,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İsrailliler yıkıyor (-110 yıl)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6. "Ne bu dağda, ne o dağda"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(Yuhanna 4)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"/>
          <p:cNvSpPr/>
          <p:nvPr/>
        </p:nvSpPr>
        <p:spPr>
          <a:xfrm>
            <a:off x="37440" y="576000"/>
            <a:ext cx="2337840" cy="14918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9:1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Yerubbaal'ın oğlu Avimelek, dayı-larının bulunduğu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Şekem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Kenti'ne giderek...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/>
          <p:nvPr/>
        </p:nvSpPr>
        <p:spPr>
          <a:xfrm>
            <a:off x="2376000" y="599040"/>
            <a:ext cx="4283280" cy="194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1. İbrahim sunak kaldırıyor (Yar 12:5-7)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2. Yakup oraya yerleşiyor - Dina olayı,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   Hamor/Şekem (Yar 35)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3. Bereketler ve lanetler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    (Yasa 27, Yeşu 8)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"/>
          <p:cNvPicPr/>
          <p:nvPr/>
        </p:nvPicPr>
        <p:blipFill>
          <a:blip r:embed="rId1"/>
          <a:stretch/>
        </p:blipFill>
        <p:spPr>
          <a:xfrm>
            <a:off x="-36000" y="563760"/>
            <a:ext cx="5184000" cy="5124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" name=""/>
          <p:cNvPicPr/>
          <p:nvPr/>
        </p:nvPicPr>
        <p:blipFill>
          <a:blip r:embed="rId2"/>
          <a:srcRect l="0" t="-189" r="2775" b="0"/>
          <a:stretch/>
        </p:blipFill>
        <p:spPr>
          <a:xfrm>
            <a:off x="5092560" y="540000"/>
            <a:ext cx="4987080" cy="513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"/>
          <p:cNvSpPr/>
          <p:nvPr/>
        </p:nvSpPr>
        <p:spPr>
          <a:xfrm>
            <a:off x="72000" y="612000"/>
            <a:ext cx="5868000" cy="14925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9:1-2   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onlara ve annesinin boyundan gelen herkese şöyle dedi: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"Şekem halkına şunu duyurun: 'Sizin için hangisi daha iyi? Gidyon'un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yetmiş oğlu tarafından yönetilmek mi, yoksa bir kişi tarafından yönetilmek mi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? Unutmayın ki ben sizinle aynı etten, aynı kandanım." 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"/>
          <p:cNvSpPr/>
          <p:nvPr/>
        </p:nvSpPr>
        <p:spPr>
          <a:xfrm>
            <a:off x="2124000" y="3708000"/>
            <a:ext cx="252000" cy="252000"/>
          </a:xfrm>
          <a:prstGeom prst="diamond">
            <a:avLst/>
          </a:prstGeom>
          <a:solidFill>
            <a:srgbClr val="ffff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/>
          <p:nvPr/>
        </p:nvSpPr>
        <p:spPr>
          <a:xfrm>
            <a:off x="2124000" y="2484000"/>
            <a:ext cx="252000" cy="252000"/>
          </a:xfrm>
          <a:prstGeom prst="diamond">
            <a:avLst/>
          </a:prstGeom>
          <a:solidFill>
            <a:srgbClr val="00bff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"/>
          <p:cNvSpPr txBox="1"/>
          <p:nvPr/>
        </p:nvSpPr>
        <p:spPr>
          <a:xfrm>
            <a:off x="2196000" y="3361680"/>
            <a:ext cx="900000" cy="328320"/>
          </a:xfrm>
          <a:prstGeom prst="rect">
            <a:avLst/>
          </a:prstGeom>
          <a:solidFill>
            <a:srgbClr val="dcdcdc"/>
          </a:solidFill>
          <a:ln w="0">
            <a:noFill/>
          </a:ln>
        </p:spPr>
        <p:txBody>
          <a:bodyPr lIns="36000" rIns="36000" tIns="36000" bIns="36000" anchor="t" anchorCtr="1">
            <a:spAutoFit/>
          </a:bodyPr>
          <a:p>
            <a:pPr algn="ctr"/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Şekem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 txBox="1"/>
          <p:nvPr/>
        </p:nvSpPr>
        <p:spPr>
          <a:xfrm>
            <a:off x="1692000" y="2173680"/>
            <a:ext cx="684000" cy="328320"/>
          </a:xfrm>
          <a:prstGeom prst="rect">
            <a:avLst/>
          </a:prstGeom>
          <a:solidFill>
            <a:srgbClr val="dcdcdc"/>
          </a:solidFill>
          <a:ln w="0">
            <a:noFill/>
          </a:ln>
        </p:spPr>
        <p:txBody>
          <a:bodyPr lIns="36000" rIns="36000" tIns="36000" bIns="36000" anchor="t" anchorCtr="1">
            <a:spAutoFit/>
          </a:bodyPr>
          <a:p>
            <a:pPr algn="ctr"/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Ofra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/>
          <p:cNvPicPr/>
          <p:nvPr/>
        </p:nvPicPr>
        <p:blipFill>
          <a:blip r:embed="rId1"/>
          <a:srcRect l="17351" t="35361" r="22221" b="0"/>
          <a:stretch/>
        </p:blipFill>
        <p:spPr>
          <a:xfrm>
            <a:off x="720" y="540360"/>
            <a:ext cx="4859280" cy="513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"/>
          <p:cNvSpPr txBox="1"/>
          <p:nvPr/>
        </p:nvSpPr>
        <p:spPr>
          <a:xfrm>
            <a:off x="2268000" y="2461680"/>
            <a:ext cx="972000" cy="328320"/>
          </a:xfrm>
          <a:prstGeom prst="rect">
            <a:avLst/>
          </a:prstGeom>
          <a:solidFill>
            <a:srgbClr val="d2b48c"/>
          </a:solidFill>
          <a:ln w="0">
            <a:noFill/>
          </a:ln>
        </p:spPr>
        <p:txBody>
          <a:bodyPr lIns="36000" rIns="36000" tIns="36000" bIns="36000" anchor="t" anchorCtr="1">
            <a:spAutoFit/>
          </a:bodyPr>
          <a:p>
            <a:pPr algn="ctr"/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Şekem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"/>
          <p:cNvSpPr/>
          <p:nvPr/>
        </p:nvSpPr>
        <p:spPr>
          <a:xfrm>
            <a:off x="2088000" y="2628000"/>
            <a:ext cx="252000" cy="252000"/>
          </a:xfrm>
          <a:prstGeom prst="diamond">
            <a:avLst/>
          </a:prstGeom>
          <a:solidFill>
            <a:srgbClr val="ffff0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 txBox="1"/>
          <p:nvPr/>
        </p:nvSpPr>
        <p:spPr>
          <a:xfrm>
            <a:off x="2448000" y="2893680"/>
            <a:ext cx="828000" cy="328320"/>
          </a:xfrm>
          <a:prstGeom prst="rect">
            <a:avLst/>
          </a:prstGeom>
          <a:solidFill>
            <a:srgbClr val="d2b48c"/>
          </a:solidFill>
          <a:ln w="0">
            <a:noFill/>
          </a:ln>
        </p:spPr>
        <p:txBody>
          <a:bodyPr lIns="36000" rIns="36000" tIns="36000" bIns="36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Aruma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2196000" y="3024000"/>
            <a:ext cx="252000" cy="252000"/>
          </a:xfrm>
          <a:prstGeom prst="diamond">
            <a:avLst/>
          </a:prstGeom>
          <a:solidFill>
            <a:srgbClr val="0000ff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 txBox="1"/>
          <p:nvPr/>
        </p:nvSpPr>
        <p:spPr>
          <a:xfrm>
            <a:off x="2160000" y="841680"/>
            <a:ext cx="648000" cy="328320"/>
          </a:xfrm>
          <a:prstGeom prst="rect">
            <a:avLst/>
          </a:prstGeom>
          <a:solidFill>
            <a:srgbClr val="d2b48c"/>
          </a:solidFill>
          <a:ln w="0">
            <a:noFill/>
          </a:ln>
        </p:spPr>
        <p:txBody>
          <a:bodyPr lIns="36000" rIns="36000" tIns="36000" bIns="36000" anchor="t" anchorCtr="1">
            <a:spAutoFit/>
          </a:bodyPr>
          <a:p>
            <a:pPr algn="ctr"/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Ofra</a:t>
            </a:r>
            <a:endParaRPr lang="bg-BG" sz="1800" b="1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1908000" y="900000"/>
            <a:ext cx="252000" cy="252000"/>
          </a:xfrm>
          <a:prstGeom prst="diamond">
            <a:avLst/>
          </a:prstGeom>
          <a:solidFill>
            <a:srgbClr val="ffffe0"/>
          </a:solidFill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5292360" y="1044000"/>
            <a:ext cx="4319640" cy="284724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Aruma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Avimelek büyüyünce herhalde Aruma kasabasına yerleşti.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Aruma, Efraim bölgesinde bulunuyor.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Annesi ancak cariye olduğu için, Avimelek'in kral olma hakkı şüpheliydi.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Efraim bölgesinde kendini daha güven içinde hissetmiş olabilir.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"/>
          <p:cNvPicPr/>
          <p:nvPr/>
        </p:nvPicPr>
        <p:blipFill>
          <a:blip r:embed="rId1"/>
          <a:stretch/>
        </p:blipFill>
        <p:spPr>
          <a:xfrm>
            <a:off x="1036080" y="529920"/>
            <a:ext cx="8142480" cy="514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" name=""/>
          <p:cNvSpPr/>
          <p:nvPr/>
        </p:nvSpPr>
        <p:spPr>
          <a:xfrm>
            <a:off x="180000" y="684000"/>
            <a:ext cx="2052000" cy="2863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9:3-4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Dayıları Avimelek'in söy-lediklerini Şekem halkına ilettiler. Halkın yüreği Avimelek'ten yanaydı. "O bizim kardeşimizdir" dediler.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0" name=""/>
          <p:cNvPicPr/>
          <p:nvPr/>
        </p:nvPicPr>
        <p:blipFill>
          <a:blip r:embed="rId2"/>
          <a:srcRect l="6109" t="5549" r="14447" b="11124"/>
          <a:stretch/>
        </p:blipFill>
        <p:spPr>
          <a:xfrm>
            <a:off x="5940000" y="2485080"/>
            <a:ext cx="2806920" cy="161892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sp>
        <p:nvSpPr>
          <p:cNvPr id="91" name=""/>
          <p:cNvSpPr/>
          <p:nvPr/>
        </p:nvSpPr>
        <p:spPr>
          <a:xfrm>
            <a:off x="5652000" y="4284000"/>
            <a:ext cx="3348000" cy="11876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Ona Baal-Berit Tapınağı'ndan yetmiş parça gümüş verdiler. Avimelek bu parayla kiraladığı belalı serserileri peşine taktı.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"/>
          <p:cNvPicPr/>
          <p:nvPr/>
        </p:nvPicPr>
        <p:blipFill>
          <a:blip r:embed="rId1"/>
          <a:stretch/>
        </p:blipFill>
        <p:spPr>
          <a:xfrm flipH="1">
            <a:off x="1440" y="540360"/>
            <a:ext cx="6920280" cy="512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"/>
          <p:cNvSpPr/>
          <p:nvPr/>
        </p:nvSpPr>
        <p:spPr>
          <a:xfrm>
            <a:off x="5904000" y="694800"/>
            <a:ext cx="4067280" cy="21124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9:5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Sonra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Ofra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'ya, babasının evine dönüp kardeşlerini, Yerubbaal'ın yetmiş oğlunu bir taşın üzerinde kesip öldürdü.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Yalnız Yerubbaal'ın küçük oğlu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Yotam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kaçıp gizlendiği için sağ kaldı.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5" name=""/>
          <p:cNvPicPr/>
          <p:nvPr/>
        </p:nvPicPr>
        <p:blipFill>
          <a:blip r:embed="rId2"/>
          <a:stretch/>
        </p:blipFill>
        <p:spPr>
          <a:xfrm>
            <a:off x="7236000" y="2964960"/>
            <a:ext cx="2542320" cy="2542320"/>
          </a:xfrm>
          <a:prstGeom prst="rect">
            <a:avLst/>
          </a:prstGeom>
          <a:noFill/>
          <a:ln w="12600">
            <a:solidFill>
              <a:srgbClr val="ffffff"/>
            </a:solidFill>
            <a:round/>
          </a:ln>
        </p:spPr>
      </p:pic>
      <p:sp>
        <p:nvSpPr>
          <p:cNvPr id="96" name=""/>
          <p:cNvSpPr txBox="1"/>
          <p:nvPr/>
        </p:nvSpPr>
        <p:spPr>
          <a:xfrm>
            <a:off x="1764000" y="684360"/>
            <a:ext cx="3132000" cy="1151640"/>
          </a:xfrm>
          <a:prstGeom prst="rect">
            <a:avLst/>
          </a:prstGeom>
          <a:solidFill>
            <a:srgbClr val="999999">
              <a:alpha val="78000"/>
            </a:srgbClr>
          </a:solidFill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</a:rPr>
              <a:t>Bir taşın üzerine</a:t>
            </a:r>
            <a:endParaRPr lang="bg-BG" sz="1800" b="1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  <a:p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Avimelek birden öfkelenip katil olmadı. Bu, soğukkanlı planlanmış bir katliam idi.</a:t>
            </a:r>
            <a:endParaRPr lang="bg-BG" sz="1800" b="1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720" y="-3960"/>
            <a:ext cx="10077120" cy="54432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6. AVİMELEK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(b. 9)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5328360" y="1930680"/>
            <a:ext cx="3959640" cy="913320"/>
          </a:xfrm>
          <a:prstGeom prst="rect">
            <a:avLst/>
          </a:prstGeom>
          <a:solidFill>
            <a:srgbClr val="2f4f4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Beytmillo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Beyt = ev, Millo = doldurmak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Kasabanın içinde bir kale, sığınak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5256000" y="2845800"/>
            <a:ext cx="5076000" cy="2743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</a:rPr>
              <a:t>Yeşu 24:22-24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  <a:p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O zaman Yeşu halka dedi: "Kulluk etmek üzere RAB'bi seçtiğinize siz kendiniz tanıksınız". "Evet, biz tanığız" dediler. 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23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  Yeşu, "Öyleyse şimdi aranızdaki yabancı ilahları atın. Yüreğinizi İsrail'in Tanrısı RAB'be verin". 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24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  Halk, "Tanrımız RAB'be kulluk edip O'nun sözünü dinleyeceğiz" diye karşılık verdi. 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25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</a:rPr>
              <a:t>  Yeşu o gün Şekem'de halk adına bir antlaşma yaptı. Onlar için kurallar ve ilkeler belirledi.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Trebuchet MS"/>
            </a:endParaRPr>
          </a:p>
        </p:txBody>
      </p:sp>
      <p:pic>
        <p:nvPicPr>
          <p:cNvPr id="100" name=""/>
          <p:cNvPicPr/>
          <p:nvPr/>
        </p:nvPicPr>
        <p:blipFill>
          <a:blip r:embed="rId1"/>
          <a:srcRect l="9629" t="-691" r="32856" b="0"/>
          <a:stretch/>
        </p:blipFill>
        <p:spPr>
          <a:xfrm>
            <a:off x="36360" y="540360"/>
            <a:ext cx="5183640" cy="518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"/>
          <p:cNvSpPr/>
          <p:nvPr/>
        </p:nvSpPr>
        <p:spPr>
          <a:xfrm>
            <a:off x="5364000" y="684360"/>
            <a:ext cx="4608000" cy="1217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9:6  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Şekem ve Beytmillo halkları toplan-arak hep birlikte Şekem'de dikili taş meşe-sinin olduğu yere gittiler; Avimelek'i orada kral ilan ettiler. 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50281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2014-09-10T09:14:22Z</dcterms:created>
  <dc:creator/>
  <dc:description/>
  <dc:language>bg-BG</dc:language>
  <cp:lastModifiedBy/>
  <dcterms:modified xsi:type="dcterms:W3CDTF">2026-06-19T20:38:40Z</dcterms:modified>
  <cp:revision>358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