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media/image20.gif" ContentType="image/gif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20.xml" ContentType="application/vnd.openxmlformats-officedocument.presentationml.slide+xml"/>
  <Override PartName="/ppt/slides/slide2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1" r:id="rId3"/>
    <p:sldMasterId id="2147483653" r:id="rId4"/>
    <p:sldMasterId id="2147483655" r:id="rId5"/>
    <p:sldMasterId id="2147483657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561240"/>
            <a:ext cx="906840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l">
              <a:buNone/>
              <a:tabLst>
                <a:tab pos="0" algn="l"/>
              </a:tabLst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504000" y="2725200"/>
            <a:ext cx="9069120" cy="48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B34B03C-D5E8-404E-9C6D-4171A5F470B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bg-BG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561240"/>
            <a:ext cx="906840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l">
              <a:buNone/>
              <a:tabLst>
                <a:tab pos="0" algn="l"/>
              </a:tabLst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2725200"/>
            <a:ext cx="4425480" cy="23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p>
            <a:pPr indent="0" algn="l">
              <a:spcBef>
                <a:spcPts val="1417"/>
              </a:spcBef>
              <a:buNone/>
            </a:pP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1240" y="2725200"/>
            <a:ext cx="4425480" cy="48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/>
          </p:nvPr>
        </p:nvSpPr>
        <p:spPr>
          <a:xfrm>
            <a:off x="504000" y="2980080"/>
            <a:ext cx="4425480" cy="23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p>
            <a:pPr indent="0" algn="l">
              <a:spcBef>
                <a:spcPts val="1417"/>
              </a:spcBef>
              <a:buNone/>
            </a:pP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6EC0FB6-7108-4477-872A-AC38355B756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bg-BG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504000" y="561240"/>
            <a:ext cx="906840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l">
              <a:buNone/>
              <a:tabLst>
                <a:tab pos="0" algn="l"/>
              </a:tabLst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504000" y="2725200"/>
            <a:ext cx="4425480" cy="23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p>
            <a:pPr indent="0" algn="l">
              <a:spcBef>
                <a:spcPts val="1417"/>
              </a:spcBef>
              <a:buNone/>
            </a:pP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5151240" y="2725200"/>
            <a:ext cx="4425480" cy="48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504000" y="2980080"/>
            <a:ext cx="4425480" cy="23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p>
            <a:pPr indent="0" algn="l">
              <a:spcBef>
                <a:spcPts val="1417"/>
              </a:spcBef>
              <a:buNone/>
            </a:pP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5E75AE6-2C74-4835-87BC-B910FA43FE4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bg-BG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561240"/>
            <a:ext cx="906840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l">
              <a:buNone/>
              <a:tabLst>
                <a:tab pos="0" algn="l"/>
              </a:tabLst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04000" y="2725200"/>
            <a:ext cx="4425480" cy="23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p>
            <a:pPr indent="0" algn="l">
              <a:spcBef>
                <a:spcPts val="1417"/>
              </a:spcBef>
              <a:buNone/>
            </a:pP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5151240" y="2725200"/>
            <a:ext cx="4425480" cy="48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504000" y="2980080"/>
            <a:ext cx="4425480" cy="23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p>
            <a:pPr indent="0" algn="l">
              <a:spcBef>
                <a:spcPts val="1417"/>
              </a:spcBef>
              <a:buNone/>
            </a:pP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BF61783-D312-4B53-B21C-9EB47A90FF0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bg-BG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Defau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561240"/>
            <a:ext cx="906840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l">
              <a:buNone/>
              <a:tabLst>
                <a:tab pos="0" algn="l"/>
              </a:tabLst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504000" y="2725200"/>
            <a:ext cx="4425480" cy="23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p>
            <a:pPr indent="0" algn="l">
              <a:spcBef>
                <a:spcPts val="1417"/>
              </a:spcBef>
              <a:buNone/>
            </a:pP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/>
          </p:nvPr>
        </p:nvSpPr>
        <p:spPr>
          <a:xfrm>
            <a:off x="5151240" y="2725200"/>
            <a:ext cx="4425480" cy="48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/>
          </p:nvPr>
        </p:nvSpPr>
        <p:spPr>
          <a:xfrm>
            <a:off x="504000" y="2980080"/>
            <a:ext cx="4425480" cy="23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p>
            <a:pPr indent="0" algn="l">
              <a:spcBef>
                <a:spcPts val="1417"/>
              </a:spcBef>
              <a:buNone/>
            </a:pP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E877D379-028B-40EA-A525-9BDF68C17EA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bg-BG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Defau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561240"/>
            <a:ext cx="906840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l">
              <a:buNone/>
              <a:tabLst>
                <a:tab pos="0" algn="l"/>
              </a:tabLst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504000" y="2725200"/>
            <a:ext cx="4425480" cy="23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p>
            <a:pPr indent="0" algn="l">
              <a:spcBef>
                <a:spcPts val="1417"/>
              </a:spcBef>
              <a:buNone/>
            </a:pP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5151240" y="2725200"/>
            <a:ext cx="4425480" cy="48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504000" y="2980080"/>
            <a:ext cx="4425480" cy="23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p>
            <a:pPr indent="0" algn="l">
              <a:spcBef>
                <a:spcPts val="1417"/>
              </a:spcBef>
              <a:buNone/>
            </a:pP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4880E1FB-A27D-49E1-8EFA-A1AB8FE94E6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bg-BG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3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4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5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561240"/>
            <a:ext cx="906840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>
            <a:lvl1pPr indent="0" algn="l">
              <a:buNone/>
              <a:tabLst>
                <a:tab pos="0" algn="l"/>
              </a:tabLst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  <a:tabLst>
                <a:tab pos="0" algn="l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1760" cy="38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5040" cy="38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309F6A9-FC31-4678-9567-4DCDFE013106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5040" cy="38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561240"/>
            <a:ext cx="906840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>
            <a:lvl1pPr indent="0" algn="l">
              <a:buNone/>
              <a:tabLst>
                <a:tab pos="0" algn="l"/>
              </a:tabLst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  <a:tabLst>
                <a:tab pos="0" algn="l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151600" y="1326600"/>
            <a:ext cx="4425480" cy="328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0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504000" y="304344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1760" cy="38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6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5040" cy="38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D75B378-81E7-4503-B357-13DFAB56C0C7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7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5040" cy="38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561240"/>
            <a:ext cx="906840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>
            <a:lvl1pPr indent="0" algn="l">
              <a:buNone/>
              <a:tabLst>
                <a:tab pos="0" algn="l"/>
              </a:tabLst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  <a:tabLst>
                <a:tab pos="0" algn="l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1600" y="1326600"/>
            <a:ext cx="4425480" cy="328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0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504000" y="304344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ftr" idx="7"/>
          </p:nvPr>
        </p:nvSpPr>
        <p:spPr>
          <a:xfrm>
            <a:off x="3447360" y="5165280"/>
            <a:ext cx="3191760" cy="38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6"/>
          <p:cNvSpPr>
            <a:spLocks noGrp="1"/>
          </p:cNvSpPr>
          <p:nvPr>
            <p:ph type="sldNum" idx="8"/>
          </p:nvPr>
        </p:nvSpPr>
        <p:spPr>
          <a:xfrm>
            <a:off x="7227360" y="5165280"/>
            <a:ext cx="2345040" cy="38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A1E63CE-A9EC-4E09-8DF7-0ED4457BB4D0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7"/>
          <p:cNvSpPr>
            <a:spLocks noGrp="1"/>
          </p:cNvSpPr>
          <p:nvPr>
            <p:ph type="dt" idx="9"/>
          </p:nvPr>
        </p:nvSpPr>
        <p:spPr>
          <a:xfrm>
            <a:off x="504000" y="5165280"/>
            <a:ext cx="2345040" cy="38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04000" y="561240"/>
            <a:ext cx="906840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>
            <a:lvl1pPr indent="0" algn="l">
              <a:buNone/>
              <a:tabLst>
                <a:tab pos="0" algn="l"/>
              </a:tabLst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  <a:tabLst>
                <a:tab pos="0" algn="l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5151600" y="1326600"/>
            <a:ext cx="4425480" cy="328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0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504000" y="304344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ftr" idx="10"/>
          </p:nvPr>
        </p:nvSpPr>
        <p:spPr>
          <a:xfrm>
            <a:off x="3447360" y="5165280"/>
            <a:ext cx="3191760" cy="38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sldNum" idx="11"/>
          </p:nvPr>
        </p:nvSpPr>
        <p:spPr>
          <a:xfrm>
            <a:off x="7227360" y="5165280"/>
            <a:ext cx="2345040" cy="38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D663813-FE44-4F73-AAA6-E66E27EA2B01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dt" idx="12"/>
          </p:nvPr>
        </p:nvSpPr>
        <p:spPr>
          <a:xfrm>
            <a:off x="504000" y="5165280"/>
            <a:ext cx="2345040" cy="38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561240"/>
            <a:ext cx="906840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>
            <a:lvl1pPr indent="0" algn="l">
              <a:buNone/>
              <a:tabLst>
                <a:tab pos="0" algn="l"/>
              </a:tabLst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  <a:tabLst>
                <a:tab pos="0" algn="l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5151600" y="1326600"/>
            <a:ext cx="4425480" cy="328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body"/>
          </p:nvPr>
        </p:nvSpPr>
        <p:spPr>
          <a:xfrm>
            <a:off x="504000" y="3043440"/>
            <a:ext cx="4425480" cy="156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PlaceHolder 5"/>
          <p:cNvSpPr>
            <a:spLocks noGrp="1"/>
          </p:cNvSpPr>
          <p:nvPr>
            <p:ph type="ftr" idx="13"/>
          </p:nvPr>
        </p:nvSpPr>
        <p:spPr>
          <a:xfrm>
            <a:off x="3447360" y="5165280"/>
            <a:ext cx="3191760" cy="38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6"/>
          <p:cNvSpPr>
            <a:spLocks noGrp="1"/>
          </p:cNvSpPr>
          <p:nvPr>
            <p:ph type="sldNum" idx="14"/>
          </p:nvPr>
        </p:nvSpPr>
        <p:spPr>
          <a:xfrm>
            <a:off x="7227360" y="5165280"/>
            <a:ext cx="2345040" cy="38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2F93801-EB9B-45AA-B900-515F893334A8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" name="PlaceHolder 7"/>
          <p:cNvSpPr>
            <a:spLocks noGrp="1"/>
          </p:cNvSpPr>
          <p:nvPr>
            <p:ph type="dt" idx="15"/>
          </p:nvPr>
        </p:nvSpPr>
        <p:spPr>
          <a:xfrm>
            <a:off x="504000" y="5165280"/>
            <a:ext cx="2345040" cy="38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6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image" Target="../media/image26.jpeg"/><Relationship Id="rId3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image" Target="../media/image29.jpeg"/><Relationship Id="rId3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image" Target="../media/image30.png"/><Relationship Id="rId3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20.gif"/><Relationship Id="rId3" Type="http://schemas.openxmlformats.org/officeDocument/2006/relationships/image" Target="../media/image31.jpeg"/><Relationship Id="rId4" Type="http://schemas.openxmlformats.org/officeDocument/2006/relationships/image" Target="../media/image32.jpeg"/><Relationship Id="rId5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3.jpeg"/><Relationship Id="rId2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0.gif"/><Relationship Id="rId2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5.jpeg"/><Relationship Id="rId2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1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image" Target="../media/image39.jpeg"/><Relationship Id="rId3" Type="http://schemas.openxmlformats.org/officeDocument/2006/relationships/slideLayout" Target="../slideLayouts/slideLayout1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40.jpeg"/><Relationship Id="rId2" Type="http://schemas.openxmlformats.org/officeDocument/2006/relationships/image" Target="../media/image20.gif"/><Relationship Id="rId3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jpeg"/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slideLayout" Target="../slideLayouts/slideLayout1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41.jpeg"/><Relationship Id="rId2" Type="http://schemas.openxmlformats.org/officeDocument/2006/relationships/slideLayout" Target="../slideLayouts/slideLayout1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42.jpeg"/><Relationship Id="rId2" Type="http://schemas.openxmlformats.org/officeDocument/2006/relationships/image" Target="../media/image20.gif"/><Relationship Id="rId3" Type="http://schemas.openxmlformats.org/officeDocument/2006/relationships/slideLayout" Target="../slideLayouts/slideLayout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43.jpeg"/><Relationship Id="rId2" Type="http://schemas.openxmlformats.org/officeDocument/2006/relationships/slideLayout" Target="../slideLayouts/slideLayout1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44.jpeg"/><Relationship Id="rId2" Type="http://schemas.openxmlformats.org/officeDocument/2006/relationships/image" Target="../media/image45.jpeg"/><Relationship Id="rId3" Type="http://schemas.openxmlformats.org/officeDocument/2006/relationships/slideLayout" Target="../slideLayouts/slideLayout1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46.jpeg"/><Relationship Id="rId2" Type="http://schemas.openxmlformats.org/officeDocument/2006/relationships/slideLayout" Target="../slideLayouts/slideLayout1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image" Target="../media/image48.jpeg"/><Relationship Id="rId3" Type="http://schemas.openxmlformats.org/officeDocument/2006/relationships/slideLayout" Target="../slideLayouts/slideLayout1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48.jpeg"/><Relationship Id="rId2" Type="http://schemas.openxmlformats.org/officeDocument/2006/relationships/slideLayout" Target="../slideLayouts/slideLayout1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48.jpeg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jpeg"/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5" Type="http://schemas.openxmlformats.org/officeDocument/2006/relationships/image" Target="../media/image15.jpeg"/><Relationship Id="rId6" Type="http://schemas.openxmlformats.org/officeDocument/2006/relationships/image" Target="../media/image16.jpeg"/><Relationship Id="rId7" Type="http://schemas.openxmlformats.org/officeDocument/2006/relationships/image" Target="../media/image17.jpeg"/><Relationship Id="rId8" Type="http://schemas.openxmlformats.org/officeDocument/2006/relationships/image" Target="../media/image18.jpeg"/><Relationship Id="rId9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20.gif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2290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"/>
          <p:cNvPicPr/>
          <p:nvPr/>
        </p:nvPicPr>
        <p:blipFill>
          <a:blip r:embed="rId1"/>
          <a:stretch/>
        </p:blipFill>
        <p:spPr>
          <a:xfrm>
            <a:off x="863640" y="6480"/>
            <a:ext cx="8419320" cy="5695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" name=""/>
          <p:cNvSpPr/>
          <p:nvPr/>
        </p:nvSpPr>
        <p:spPr>
          <a:xfrm>
            <a:off x="3563640" y="404640"/>
            <a:ext cx="539532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90000"/>
              </a:lnSpc>
            </a:pPr>
            <a:r>
              <a:rPr lang="bg-BG" sz="7200" b="1" u="none" strike="noStrike">
                <a:solidFill>
                  <a:srgbClr val="6666FF"/>
                </a:solidFill>
                <a:effectLst/>
                <a:uFillTx/>
                <a:latin typeface="Constantia"/>
                <a:ea typeface="DejaVu Sans"/>
              </a:rPr>
              <a:t>HAKİMLER</a:t>
            </a:r>
            <a:r>
              <a:rPr lang="bg-BG" sz="4800" b="1" u="none" strike="noStrike">
                <a:solidFill>
                  <a:srgbClr val="000000"/>
                </a:solidFill>
                <a:effectLst/>
                <a:uFillTx/>
                <a:latin typeface="Constantia"/>
                <a:ea typeface="DejaVu Sans"/>
              </a:rPr>
              <a:t> kitabı</a:t>
            </a:r>
            <a:endParaRPr lang="bg-BG" sz="4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" name=""/>
          <p:cNvSpPr/>
          <p:nvPr/>
        </p:nvSpPr>
        <p:spPr>
          <a:xfrm>
            <a:off x="5940000" y="2592000"/>
            <a:ext cx="3166200" cy="204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3600" b="1" u="none" strike="noStrike">
                <a:solidFill>
                  <a:srgbClr val="7CFC00"/>
                </a:solidFill>
                <a:effectLst/>
                <a:uFillTx/>
                <a:latin typeface="Segoe UI Semibold"/>
                <a:ea typeface="DejaVu Sans"/>
              </a:rPr>
              <a:t>7. Tola, Yair, YİFTAH, Elon, Avdon</a:t>
            </a:r>
            <a:endParaRPr lang="bg-BG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bg-BG" sz="20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(bölüm 10-12)</a:t>
            </a:r>
            <a:endParaRPr lang="bg-BG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432000" y="2866680"/>
            <a:ext cx="489564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Maonlular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0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Septuaginta'da "Midyanlılar" yazıyor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0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yada Maonlular küçük bir Arap kabile idi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396000" y="912240"/>
            <a:ext cx="5111640" cy="176616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10:13-14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13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Sizse beni terk ettiniz, başka ilahlara kulluk ettiniz. Bu yüzden sizi bir daha kurtarmayacağım.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14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Gidin, seçtiğiniz ilahlara yakarın; sıkıntıya düştüğünüzde sizi onlar kurtarsın."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324000" y="4212000"/>
            <a:ext cx="5868360" cy="129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</a:rPr>
              <a:t>Bu artık 3. azarlama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</a:rPr>
              <a:t>1. Rabbin meleği Bokim'de - Hak 2:1-3 - sonra: Otniel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</a:rPr>
              <a:t>2. Bir peygamber - Hak 6:8-10  - sonra: Gidyon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</a:rPr>
              <a:t>3. Rabbin kendisi - Hak 10:11-14 - sonra: Yifta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5796000" y="699480"/>
            <a:ext cx="4139640" cy="365580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Yasa 32:37-39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'Hani sığındığınız kaya,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Hani ilahlarınız nerede? 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'Kurbanlarınızın yağını yiyen,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Dökmelik sununuzu içen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İlahlarınız hani nerede?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Kalksınlar da size yardım etsinler!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Size barınak olsunlar! 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'Artık anlayın ki, ben, evet ben O'yum, Benden başka tanrı yoktur!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Öldüren de, yaşatan da,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Yaralayan da, iyileştiren de benim.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Kimse elimden kurtaramaz. 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"/>
          <p:cNvPicPr/>
          <p:nvPr/>
        </p:nvPicPr>
        <p:blipFill>
          <a:blip r:embed="rId1"/>
          <a:stretch/>
        </p:blipFill>
        <p:spPr>
          <a:xfrm>
            <a:off x="4968000" y="540360"/>
            <a:ext cx="5098320" cy="5133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504000" y="840240"/>
            <a:ext cx="3886920" cy="23148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10:15-16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15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İsrailliler, "Günah işledik" dediler, "Bize ne istersen yap. Yalnız bugün bizi kurtar."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850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16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Sonra aralarındaki yabancı putları atıp RAB'be tapındılar. RAB de onların daha fazla acı çekmesine dayanamadı.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252000" y="840240"/>
            <a:ext cx="3886920" cy="25891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10:17-18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17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Ammonlular toplanıp Gilat'ta ordugah kurunca İsrailliler de toplanarak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Mispa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'da ordugah kurdular.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18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Gilat halkının önderleri birbirlerine, "Ammonlular'a karşı ilk saldırıyı başlatan kişi, bütün Gilat halkının önderi olacak" dediler.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1" name=""/>
          <p:cNvPicPr/>
          <p:nvPr/>
        </p:nvPicPr>
        <p:blipFill>
          <a:blip r:embed="rId1"/>
          <a:stretch/>
        </p:blipFill>
        <p:spPr>
          <a:xfrm>
            <a:off x="5004360" y="576360"/>
            <a:ext cx="5067000" cy="5067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6588000" y="3722040"/>
            <a:ext cx="291564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Davut bile kendine öyle bir çete topladı: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972000" y="756000"/>
            <a:ext cx="3131640" cy="36864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11:1-3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Yiftah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adında yiğit bir savaşçı vardı. Bir fahişenin oğlu olan Yiftah'ın babasının adı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Gilat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'tı.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Gilat'ın karısı da ona erkek çocuklar doğurmuştu. Bu çocuklar büyüyünce Yiftah'ı kovmuşlardı. Ona, "Babamızın evinden miras almayacaksın. Çünkü sen başka bir kadının oğlusun" demişlerdi.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5" name=""/>
          <p:cNvPicPr/>
          <p:nvPr/>
        </p:nvPicPr>
        <p:blipFill>
          <a:blip r:embed="rId1"/>
          <a:stretch/>
        </p:blipFill>
        <p:spPr>
          <a:xfrm>
            <a:off x="4248000" y="774720"/>
            <a:ext cx="4918320" cy="3760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684720" y="864000"/>
            <a:ext cx="4210920" cy="9432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11:3  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Yiftah kardeşlerinden kaçıp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Tov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yöresine yerleşti. Çevresinde toplanan serserilere önderlik etmeye başladı.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8" name=""/>
          <p:cNvPicPr/>
          <p:nvPr/>
        </p:nvPicPr>
        <p:blipFill>
          <a:blip r:embed="rId1"/>
          <a:stretch/>
        </p:blipFill>
        <p:spPr>
          <a:xfrm>
            <a:off x="6048000" y="542160"/>
            <a:ext cx="4032360" cy="5124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9" name=""/>
          <p:cNvSpPr/>
          <p:nvPr/>
        </p:nvSpPr>
        <p:spPr>
          <a:xfrm>
            <a:off x="9072000" y="612000"/>
            <a:ext cx="971640" cy="971640"/>
          </a:xfrm>
          <a:prstGeom prst="ellipse">
            <a:avLst/>
          </a:prstGeom>
          <a:solidFill>
            <a:srgbClr val="FFD7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FF"/>
                </a:solidFill>
                <a:effectLst/>
                <a:uFillTx/>
                <a:latin typeface="Arial"/>
                <a:ea typeface="DejaVu Sans"/>
              </a:rPr>
              <a:t>TOV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yöresi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0" name=""/>
          <p:cNvPicPr/>
          <p:nvPr/>
        </p:nvPicPr>
        <p:blipFill>
          <a:blip r:embed="rId2"/>
          <a:stretch/>
        </p:blipFill>
        <p:spPr>
          <a:xfrm>
            <a:off x="7200" y="2160000"/>
            <a:ext cx="6364440" cy="356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1" name=""/>
          <p:cNvSpPr/>
          <p:nvPr/>
        </p:nvSpPr>
        <p:spPr>
          <a:xfrm>
            <a:off x="3204360" y="4932000"/>
            <a:ext cx="31672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Davut bile kendine öyle bir çete topladı (1.Samuel 22:2)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4932000" y="1086120"/>
            <a:ext cx="464364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Matta 21:42  -   Mezmur 118:22-23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İsa onlara şöyle konuştu: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"Siz Kutsal Kitap'ta hiç okumadınız mı ki,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"Ustaların bir kenara attıkları kaya, İşte, köşe kayası o oldu. Bu iş Rabdendir, Ve gözümüzde şaşılacak bir şeydir."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180000" y="732240"/>
            <a:ext cx="4247640" cy="34120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11:4-7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Bir süre sonra Ammonlular İsrailliler'e savaş açtı.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5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Savaş patlak verince Gilat ileri gelenleri Yiftah'ı almak için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Tov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yöresine gittiler.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6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Ona, "Gel, komutanımız ol, Ammonlular'la savaşalım" dediler.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7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Yiftah, "Benden nefret eden, beni babamın evinden kovan siz değil miydiniz?" diye yanıtladı, "Sıkıntıya düşünce neden bana geldiniz?"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6480000" y="3564000"/>
            <a:ext cx="349128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4. Yotam'in laneti (Hakimler 9)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0E68C"/>
                </a:solidFill>
                <a:effectLst/>
                <a:uFillTx/>
                <a:latin typeface="Trebuchet MS"/>
                <a:ea typeface="DejaVu Sans"/>
              </a:rPr>
              <a:t>5. Samiriyeliler tapınak kuruyor,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0E68C"/>
                </a:solidFill>
                <a:effectLst/>
                <a:uFillTx/>
                <a:latin typeface="Trebuchet MS"/>
                <a:ea typeface="DejaVu Sans"/>
              </a:rPr>
              <a:t>    İsrailliler yıkıyor (-110 yıl)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6. "Ne bu dağda, ne o dağda"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    (Yuhanna 4)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180000" y="732240"/>
            <a:ext cx="4895640" cy="450936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11:4-7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8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Gilat ileri gelenleri, "Sana başvuruyoruz; çünkü bizimle gelip Ammonlular'la savaşmanı, bize, Gilat halkına önderlik etmeni istiyoruz" dediler.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Yiftah, "Ammonlular'la savaşmak için beni götürürseniz, RAB de onları elime teslim ederse, sizin önderiniz olacak mıyım?" diye sordu.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10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Gilat ileri gelenleri, "RAB aramızda tanık olsun, kesinlikle dediğin gibi yapacağız" dediler.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11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Böylece Yiftah Gilat ileri gelenleriyle birlikte gitti. Halk onu kendine önder ve komutan yaptı. Yiftah bütün söylediklerini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Mispa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'da, RAB'bin önünde yineledi.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8" name=""/>
          <p:cNvPicPr/>
          <p:nvPr/>
        </p:nvPicPr>
        <p:blipFill>
          <a:blip r:embed="rId1"/>
          <a:stretch/>
        </p:blipFill>
        <p:spPr>
          <a:xfrm>
            <a:off x="5292000" y="806760"/>
            <a:ext cx="4595040" cy="3728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0" name=""/>
          <p:cNvPicPr/>
          <p:nvPr/>
        </p:nvPicPr>
        <p:blipFill>
          <a:blip r:embed="rId1"/>
          <a:srcRect l="0" t="3115" r="0" b="34029"/>
          <a:stretch/>
        </p:blipFill>
        <p:spPr>
          <a:xfrm>
            <a:off x="6480000" y="589320"/>
            <a:ext cx="3615480" cy="5081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1" name=""/>
          <p:cNvPicPr/>
          <p:nvPr/>
        </p:nvPicPr>
        <p:blipFill>
          <a:blip r:embed="rId2"/>
          <a:stretch/>
        </p:blipFill>
        <p:spPr>
          <a:xfrm>
            <a:off x="1404000" y="1296000"/>
            <a:ext cx="3239640" cy="323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2" name=""/>
          <p:cNvSpPr/>
          <p:nvPr/>
        </p:nvSpPr>
        <p:spPr>
          <a:xfrm>
            <a:off x="2988000" y="726480"/>
            <a:ext cx="4427640" cy="9432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11:12-13    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12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Sonra Ammon Kralı'na ulaklar göndererek, "Aramızda ne var ki, ülkeme saldırmaya kalkıyorsun?" dedi.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"/>
          <p:cNvSpPr/>
          <p:nvPr/>
        </p:nvSpPr>
        <p:spPr>
          <a:xfrm>
            <a:off x="216000" y="4644000"/>
            <a:ext cx="7775640" cy="9126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13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Ammon Kralı, Yiftah'ın ulaklarına şu karşılığı verdi: "İsrailliler Mısır'dan çıktıktan sonra Arnon Vadisi'nden Yabbuk ve Şeria ırmaklarına kadar uzanan topraklarımı aldılar. Şimdi buraları bana savaşsız geri ver."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"/>
          <p:cNvSpPr/>
          <p:nvPr/>
        </p:nvSpPr>
        <p:spPr>
          <a:xfrm>
            <a:off x="4860000" y="1836000"/>
            <a:ext cx="334764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0000"/>
              <a:buFont typeface="Wingdings" charset="2"/>
              <a:buChar char=""/>
            </a:pPr>
            <a:r>
              <a:rPr lang="bg-BG" sz="1800" b="1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Ammon kralı 300 senelik tarihi konu ediyor.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0000"/>
              <a:buFont typeface="Wingdings" charset="2"/>
              <a:buChar char=""/>
            </a:pPr>
            <a:r>
              <a:rPr lang="bg-BG" sz="1800" b="1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Bu genel bir soru: toprak tarışmalarında bir haksızlık ne zaman hak oluyor?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"/>
          <p:cNvPicPr/>
          <p:nvPr/>
        </p:nvPicPr>
        <p:blipFill>
          <a:blip r:embed="rId1"/>
          <a:srcRect l="0" t="36783" r="0" b="17928"/>
          <a:stretch/>
        </p:blipFill>
        <p:spPr>
          <a:xfrm>
            <a:off x="4903560" y="527040"/>
            <a:ext cx="5176080" cy="514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"/>
          <p:cNvSpPr/>
          <p:nvPr/>
        </p:nvSpPr>
        <p:spPr>
          <a:xfrm>
            <a:off x="180000" y="840240"/>
            <a:ext cx="3743640" cy="42350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11:14-17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14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Yiftah yine Ammon Kralı'na ulaklar göndererek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15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şöyle dedi: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"Yiftah diyor ki, İsrailliler ne Moav ülkesini, ne de Ammon toprakları-nı aldı. 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16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Mısır'dan çıktıkları zaman Kızıldeniz'e kadar çölde yürüyerek Kadeş'e ulaştılar.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17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Sonra Edom Kralı'na ulaklar göndererek, 'Lütfen topraklarından geçmemize izin ver dediler. Edom Kralı kulak asmadı. İsrailliler Moav Kralı'na da ulaklar gönderdi, ama o da izin vermedi. Bunun üzerine Kadeş'te kaldılar.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"/>
          <p:cNvSpPr/>
          <p:nvPr/>
        </p:nvSpPr>
        <p:spPr>
          <a:xfrm>
            <a:off x="7812000" y="2808000"/>
            <a:ext cx="179640" cy="179640"/>
          </a:xfrm>
          <a:prstGeom prst="diamond">
            <a:avLst/>
          </a:prstGeom>
          <a:solidFill>
            <a:srgbClr val="FFFF00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35640" rIns="90000" bIns="3564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9" name=""/>
          <p:cNvPicPr/>
          <p:nvPr/>
        </p:nvPicPr>
        <p:blipFill>
          <a:blip r:embed="rId2"/>
          <a:stretch/>
        </p:blipFill>
        <p:spPr>
          <a:xfrm>
            <a:off x="4055400" y="730800"/>
            <a:ext cx="3141360" cy="2400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"/>
          <p:cNvSpPr/>
          <p:nvPr/>
        </p:nvSpPr>
        <p:spPr>
          <a:xfrm>
            <a:off x="216000" y="732240"/>
            <a:ext cx="4210920" cy="47836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11:18-20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18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"Çölü izleyerek Edom ile Moav topraklarının çevresinden geçtiler; Moav bölgesinin doğusunda, Arnon Vadisi'nin öbür yakasında konakladılar. Moav sınırından içeri girmediler. Çünkü Arnon Vadisi sınırdı.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19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"Sonra Heşbon'da egemenlik süren Amorlular'ın Kralı Sihon'a ulaklar göndererek, 'Ülkenden geçip topraklarımıza ulaşmamıza izin ver diye rica ettiler.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20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Ama Sihon İsrailliler'in topraklarından geçip gideceklerine inanmadı. Bu nedenle bütün halkını toplayıp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Yahesa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'da ordugah kurdu ve İsrailliler'le savaşa tutuştu.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2" name=""/>
          <p:cNvPicPr/>
          <p:nvPr/>
        </p:nvPicPr>
        <p:blipFill>
          <a:blip r:embed="rId1"/>
          <a:srcRect l="16738" t="16375" r="0" b="40257"/>
          <a:stretch/>
        </p:blipFill>
        <p:spPr>
          <a:xfrm>
            <a:off x="5616000" y="540000"/>
            <a:ext cx="4535640" cy="5183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3" name=""/>
          <p:cNvSpPr/>
          <p:nvPr/>
        </p:nvSpPr>
        <p:spPr>
          <a:xfrm>
            <a:off x="7756200" y="5408640"/>
            <a:ext cx="133920" cy="133560"/>
          </a:xfrm>
          <a:prstGeom prst="diamond">
            <a:avLst/>
          </a:prstGeom>
          <a:solidFill>
            <a:srgbClr val="FFFF00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66960" tIns="12600" rIns="66960" bIns="126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"/>
          <p:cNvSpPr/>
          <p:nvPr/>
        </p:nvSpPr>
        <p:spPr>
          <a:xfrm>
            <a:off x="2160000" y="1008000"/>
            <a:ext cx="5144760" cy="4676760"/>
          </a:xfrm>
          <a:prstGeom prst="rect">
            <a:avLst/>
          </a:prstGeom>
          <a:solidFill>
            <a:srgbClr val="FFF0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144000" rIns="90000" bIns="45000" anchor="t">
            <a:no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</a:t>
            </a:r>
            <a:r>
              <a:rPr lang="bg-BG" sz="18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Ana bölüm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: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    Baskılar ve kurtarıcılar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(3:7 - 16:31)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A. Otniel - Aram'a (Suriye'ye) karşı (3:7-11)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B. Ehut - Moavlılara karşı (3:12-30)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1. Şamgar (3:31)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C. Debora - Kenanlılara karşı (bölüm 4-5)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D. Gidyon - Midyanlılara karşı (bölüm 6-8)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-   Avimelek, anti-hakim (bölüm 9)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2. Tola (10:1-2)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3. Yair (10:3-5)    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E. Yiftah - Ammonlulara karşı  (10:6 - 12:7)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4. İvsan (12:8-10)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5. Elon (12:11-12)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6. Avdon (12:13-15)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F.  Şimşon - Filistilere karşı  (bölüm 13-16)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"/>
          <p:cNvSpPr/>
          <p:nvPr/>
        </p:nvSpPr>
        <p:spPr>
          <a:xfrm>
            <a:off x="2412000" y="180000"/>
            <a:ext cx="474876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4000" b="1" u="none" strike="noStrike">
                <a:solidFill>
                  <a:srgbClr val="87CEFA"/>
                </a:solidFill>
                <a:effectLst/>
                <a:uFillTx/>
                <a:latin typeface="Cambria"/>
                <a:ea typeface="DejaVu Sans"/>
              </a:rPr>
              <a:t>HAKİMLER - iskelet</a:t>
            </a:r>
            <a:endParaRPr lang="bg-BG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2" name=""/>
          <p:cNvSpPr/>
          <p:nvPr/>
        </p:nvSpPr>
        <p:spPr>
          <a:xfrm>
            <a:off x="0" y="1008000"/>
            <a:ext cx="2300760" cy="4676760"/>
          </a:xfrm>
          <a:prstGeom prst="rect">
            <a:avLst/>
          </a:prstGeom>
          <a:solidFill>
            <a:srgbClr val="98FB9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44000" tIns="144000" rIns="90000" bIns="45000" anchor="t">
            <a:no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Giriş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İsrail'in suçu</a:t>
            </a:r>
            <a:r>
              <a:rPr lang="bg-BG" sz="1800" b="0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1. İsrailin birinci suçu: düşmanlarını tam yenmediler  (1:1 - 2:5)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2. İsrailin ikinci suçu: Rabbe karşı gittler  (2:6 - 3:6)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"/>
          <p:cNvSpPr/>
          <p:nvPr/>
        </p:nvSpPr>
        <p:spPr>
          <a:xfrm>
            <a:off x="7128000" y="1008000"/>
            <a:ext cx="2948760" cy="4676760"/>
          </a:xfrm>
          <a:prstGeom prst="rect">
            <a:avLst/>
          </a:prstGeom>
          <a:solidFill>
            <a:srgbClr val="F0E6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16000" tIns="144000" rIns="90000" bIns="45000" anchor="t">
            <a:no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Ekleme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850"/>
              </a:spcAft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Hakimler zamanındaki düşkünlük</a:t>
            </a:r>
            <a:r>
              <a:rPr lang="bg-BG" sz="1800" b="0" u="none" strike="noStrike">
                <a:solidFill>
                  <a:srgbClr val="B22222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(b.17-21)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  <a:tab pos="4857840" algn="l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1. Birinci örnek: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  <a:tab pos="4857840" algn="l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      dinsel düşkünlük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	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  <a:tab pos="4857840" algn="l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Danlılar: zorbacılıkla putperestlik (b.18)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  <a:tab pos="4857840" algn="l"/>
              </a:tabLst>
            </a:pPr>
            <a:endParaRPr lang="bg-BG" sz="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  <a:tab pos="4857840" algn="l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2. İkinci örnek: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  <a:tab pos="4857840" algn="l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      ahlaki düşkünlük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	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  <a:tab pos="4857840" algn="l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Mika: kiralık Allah görevlisi (b.17)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  <a:tab pos="4857840" algn="l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Levilinin cariyesi ve Giva kasabası (b.19)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  <a:tab pos="4857840" algn="l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Benyaminlilerle iç savaş  (b.20-21)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"/>
          <p:cNvSpPr/>
          <p:nvPr/>
        </p:nvSpPr>
        <p:spPr>
          <a:xfrm>
            <a:off x="324000" y="768240"/>
            <a:ext cx="5291640" cy="36864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11:21-24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21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"İsrail'in Tanrısı RAB, Sihon'u ve bütün halkını İsrailliler'in eline teslim etti. İsrailliler Amorlular'ı yenip o yöredeki halkın bütün topraklarını ele geçirdiler.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22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Arnon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Vadisi'nden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Yabbuk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Irmağı'na, çölden Şeria Irmağı'na kadar uzanan bütün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Amor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topraklarını ele geçirdiler.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23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"İsrail'in Tanrısı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RAB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Amorlular'ı kendi halkı İsrail'in önünden kovduktan sonra, sen hangi hakla buraları geri istiyorsun? 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24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İlahın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Kemoş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sana bir yer verse oraya sahip çıkmaz mısın? Biz de Tanrımız RAB'bin önümüzden kovduğu halkın topraklarını sahipleneceğiz.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6" name=""/>
          <p:cNvPicPr/>
          <p:nvPr/>
        </p:nvPicPr>
        <p:blipFill>
          <a:blip r:embed="rId1"/>
          <a:srcRect l="46374" t="18738" r="4120" b="3171"/>
          <a:stretch/>
        </p:blipFill>
        <p:spPr>
          <a:xfrm>
            <a:off x="5976000" y="500040"/>
            <a:ext cx="2051640" cy="5178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7" name=""/>
          <p:cNvPicPr/>
          <p:nvPr/>
        </p:nvPicPr>
        <p:blipFill>
          <a:blip r:embed="rId2"/>
          <a:srcRect l="47239" t="12821" r="6543" b="8500"/>
          <a:stretch/>
        </p:blipFill>
        <p:spPr>
          <a:xfrm>
            <a:off x="8100000" y="540360"/>
            <a:ext cx="1979280" cy="513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8" name=""/>
          <p:cNvPicPr/>
          <p:nvPr/>
        </p:nvPicPr>
        <p:blipFill>
          <a:blip r:embed="rId3"/>
          <a:srcRect l="14497" t="0" r="11200" b="0"/>
          <a:stretch/>
        </p:blipFill>
        <p:spPr>
          <a:xfrm>
            <a:off x="4644360" y="4162320"/>
            <a:ext cx="1079280" cy="1453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9" name=""/>
          <p:cNvPicPr/>
          <p:nvPr/>
        </p:nvPicPr>
        <p:blipFill>
          <a:blip r:embed="rId4"/>
          <a:stretch/>
        </p:blipFill>
        <p:spPr>
          <a:xfrm>
            <a:off x="3001680" y="4598640"/>
            <a:ext cx="1461960" cy="945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"/>
          <p:cNvSpPr/>
          <p:nvPr/>
        </p:nvSpPr>
        <p:spPr>
          <a:xfrm>
            <a:off x="180000" y="2256120"/>
            <a:ext cx="5615640" cy="310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Sayım 22-24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2  Sippor oğlu Balak İsrailliler'in Amorlular'a neler yaptığını duydu. 3  İsrail halkı kalabalık olduğundan, Moavlılar onlardan korkarak yılgıya düştü. 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5  Balak, Beor oğlu Balam'ı çağırmak için ulaklar gönderdi. Balam Fırat Irmağı kıyısında... yaşıyordu. Balak şöyle dedi: "Lütfen gel de benden daha güçlü olan bu halka benim için lanet oku.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24:10  Balam'a öfkelenen Balak ellerini birbirine vurarak, "Düşmanlarıma lanet okuyasın diye seni çağırdım" dedi, "Oysa üç kez onları kutsadın. 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2" name=""/>
          <p:cNvSpPr/>
          <p:nvPr/>
        </p:nvSpPr>
        <p:spPr>
          <a:xfrm>
            <a:off x="216000" y="732240"/>
            <a:ext cx="5183640" cy="12175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11:25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Sen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Moav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Kralı Sippor oğlu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Balak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'tan üstün müsün? O hiç İsrailliler'le çekişti mi, hiç onlarla savaşmaya kalkıştı mı?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3" name=""/>
          <p:cNvPicPr/>
          <p:nvPr/>
        </p:nvPicPr>
        <p:blipFill>
          <a:blip r:embed="rId1"/>
          <a:stretch/>
        </p:blipFill>
        <p:spPr>
          <a:xfrm>
            <a:off x="5796000" y="759600"/>
            <a:ext cx="4103640" cy="4640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4" name=""/>
          <p:cNvSpPr/>
          <p:nvPr/>
        </p:nvSpPr>
        <p:spPr>
          <a:xfrm>
            <a:off x="5796000" y="4460400"/>
            <a:ext cx="4103640" cy="1151280"/>
          </a:xfrm>
          <a:prstGeom prst="rect">
            <a:avLst/>
          </a:prstGeom>
          <a:solidFill>
            <a:srgbClr val="F0E6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44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</a:rPr>
              <a:t>Sayım 31:16  "Bu kadınlar Balam'ın verdiği öğüde uyarak Peor olayında İsrailliler'in RAB'be ihanet etmesine neden oldular.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"/>
          <p:cNvSpPr/>
          <p:nvPr/>
        </p:nvSpPr>
        <p:spPr>
          <a:xfrm>
            <a:off x="216000" y="732240"/>
            <a:ext cx="4535280" cy="39607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11:26-28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26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İsrailliler üç yüz yıldır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Heşbon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'da,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Aroer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'de, bunların çevre köylerinde ve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Arnon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kıyısındaki bütün kentlerde yaşarken neden buraları geri almaya çalışmadınız?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27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Ben sana karşı suç işlemedim. Ama sen benimle savaşmaya kalkışmakla bana haksızlık ediyorsun. Hakim olan RAB, İsrailliler'le Ammonlular arasında bugün hakemlik yapsın."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28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Ne var ki Ammon Kralı, Yiftah'ın kendisine ilettiği bu sözlere kulak asmadı.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7" name=""/>
          <p:cNvPicPr/>
          <p:nvPr/>
        </p:nvPicPr>
        <p:blipFill>
          <a:blip r:embed="rId1"/>
          <a:stretch/>
        </p:blipFill>
        <p:spPr>
          <a:xfrm>
            <a:off x="4945320" y="540360"/>
            <a:ext cx="5130000" cy="5130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"/>
          <p:cNvSpPr/>
          <p:nvPr/>
        </p:nvSpPr>
        <p:spPr>
          <a:xfrm>
            <a:off x="432000" y="2642040"/>
            <a:ext cx="349128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4. Yotam'in laneti (Hakimler 9)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0E68C"/>
                </a:solidFill>
                <a:effectLst/>
                <a:uFillTx/>
                <a:latin typeface="Trebuchet MS"/>
                <a:ea typeface="DejaVu Sans"/>
              </a:rPr>
              <a:t>5. Samiriyeliler tapınak kuruyor,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0E68C"/>
                </a:solidFill>
                <a:effectLst/>
                <a:uFillTx/>
                <a:latin typeface="Trebuchet MS"/>
                <a:ea typeface="DejaVu Sans"/>
              </a:rPr>
              <a:t>    İsrailliler yıkıyor (-110 yıl)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6. "Ne bu dağda, ne o dağda"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    (Yuhanna 4)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0" name=""/>
          <p:cNvSpPr/>
          <p:nvPr/>
        </p:nvSpPr>
        <p:spPr>
          <a:xfrm>
            <a:off x="216000" y="732240"/>
            <a:ext cx="3779640" cy="14918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11:29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RAB'bin Ruhu Yiftah'ın üzerine indi. Yiftah,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Gilat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ve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Manaşşe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'den geçti, Gilat'taki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Mispa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'dan geçerek Ammonlular'a doğru ilerledi.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1" name=""/>
          <p:cNvPicPr/>
          <p:nvPr/>
        </p:nvPicPr>
        <p:blipFill>
          <a:blip r:embed="rId1"/>
          <a:srcRect l="6792" t="12821" r="6543" b="8500"/>
          <a:stretch/>
        </p:blipFill>
        <p:spPr>
          <a:xfrm>
            <a:off x="6366600" y="540360"/>
            <a:ext cx="3712680" cy="5130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"/>
          <p:cNvSpPr/>
          <p:nvPr/>
        </p:nvSpPr>
        <p:spPr>
          <a:xfrm>
            <a:off x="4104000" y="972000"/>
            <a:ext cx="500328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Yiftah insanı kurban etmeye söz verdi mi?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1.Samuel 14 -  Saul'un yemini: "Kimse yemesin"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4" name=""/>
          <p:cNvSpPr/>
          <p:nvPr/>
        </p:nvSpPr>
        <p:spPr>
          <a:xfrm>
            <a:off x="432000" y="864000"/>
            <a:ext cx="2699640" cy="36864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11:30-31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30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RAB'bin önünde ant içerek şöyle dedi: "Gerçekten Ammonlular'ı elime teslim edersen, 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31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onları yenip sağ salim döndüğümde beni karşılamak için evimin kapısından ilk çıkan, RAB'be adanacaktır. Onu yakmalık sunu olarak sunacağım."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5" name=""/>
          <p:cNvPicPr/>
          <p:nvPr/>
        </p:nvPicPr>
        <p:blipFill>
          <a:blip r:embed="rId1"/>
          <a:stretch/>
        </p:blipFill>
        <p:spPr>
          <a:xfrm>
            <a:off x="3888000" y="2195280"/>
            <a:ext cx="5595120" cy="2772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"/>
          <p:cNvSpPr/>
          <p:nvPr/>
        </p:nvSpPr>
        <p:spPr>
          <a:xfrm>
            <a:off x="540000" y="3938040"/>
            <a:ext cx="349128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4. Yotam'in laneti (Hakimler 9)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0E68C"/>
                </a:solidFill>
                <a:effectLst/>
                <a:uFillTx/>
                <a:latin typeface="Trebuchet MS"/>
                <a:ea typeface="DejaVu Sans"/>
              </a:rPr>
              <a:t>5. Samiriyeliler tapınak kuruyor,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0E68C"/>
                </a:solidFill>
                <a:effectLst/>
                <a:uFillTx/>
                <a:latin typeface="Trebuchet MS"/>
                <a:ea typeface="DejaVu Sans"/>
              </a:rPr>
              <a:t>    İsrailliler yıkıyor (-110 yıl)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6. "Ne bu dağda, ne o dağda"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    (Yuhanna 4)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8" name=""/>
          <p:cNvSpPr/>
          <p:nvPr/>
        </p:nvSpPr>
        <p:spPr>
          <a:xfrm>
            <a:off x="216000" y="732240"/>
            <a:ext cx="4210920" cy="28634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11:32-33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32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Yiftah bundan sonra Ammonlular'la savaşmaya gitti. RAB onları Yiftah'ın eline teslim etti.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33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Yiftah, başta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Avel-Keramim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olmak üzere,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Aroer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'den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Minnit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'e kadar yirmi kenti yakıp yıkarak Ammonlular'a çok büyük kayıplar verdirdi. Böylece Ammonlular İsrailliler'in boyunduruğuna girdi.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9" name=""/>
          <p:cNvPicPr/>
          <p:nvPr/>
        </p:nvPicPr>
        <p:blipFill>
          <a:blip r:embed="rId1"/>
          <a:stretch/>
        </p:blipFill>
        <p:spPr>
          <a:xfrm>
            <a:off x="5004360" y="576360"/>
            <a:ext cx="5067000" cy="5067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"/>
          <p:cNvSpPr/>
          <p:nvPr/>
        </p:nvSpPr>
        <p:spPr>
          <a:xfrm>
            <a:off x="1044360" y="4104000"/>
            <a:ext cx="349128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4. Yotam'in laneti (Hakimler 9)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0E68C"/>
                </a:solidFill>
                <a:effectLst/>
                <a:uFillTx/>
                <a:latin typeface="Trebuchet MS"/>
                <a:ea typeface="DejaVu Sans"/>
              </a:rPr>
              <a:t>5. Samiriyeliler tapınak kuruyor,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0E68C"/>
                </a:solidFill>
                <a:effectLst/>
                <a:uFillTx/>
                <a:latin typeface="Trebuchet MS"/>
                <a:ea typeface="DejaVu Sans"/>
              </a:rPr>
              <a:t>    İsrailliler yıkıyor (-110 yıl)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6. "Ne bu dağda, ne o dağda"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    (Yuhanna 4)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02" name=""/>
          <p:cNvPicPr/>
          <p:nvPr/>
        </p:nvPicPr>
        <p:blipFill>
          <a:blip r:embed="rId1"/>
          <a:stretch/>
        </p:blipFill>
        <p:spPr>
          <a:xfrm>
            <a:off x="252000" y="792000"/>
            <a:ext cx="6349320" cy="3174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3" name=""/>
          <p:cNvSpPr/>
          <p:nvPr/>
        </p:nvSpPr>
        <p:spPr>
          <a:xfrm>
            <a:off x="6804000" y="790560"/>
            <a:ext cx="3131640" cy="36864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11:34-35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34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Yiftah Mispa'ya, kendi evine döndüğünde, kızı tef çalıp dans ederek onu karşı-lamaya çıktı. Tek çocuğu oydu, ondan başka ne oğlu ne de kızı vardı.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35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Yiftah, kızını görünce giysilerini yırtarak, "Eyvah-lar olsun, kızım!" dedi, "Beni perişan ettin, umarsız bırak-tın! Çünkü RAB'be verdiğim sözden dönemem."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"/>
          <p:cNvPicPr/>
          <p:nvPr/>
        </p:nvPicPr>
        <p:blipFill>
          <a:blip r:embed="rId1"/>
          <a:srcRect l="0" t="0" r="0" b="301594"/>
          <a:stretch/>
        </p:blipFill>
        <p:spPr>
          <a:xfrm>
            <a:off x="3744000" y="756000"/>
            <a:ext cx="6155640" cy="3239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"/>
          <p:cNvSpPr/>
          <p:nvPr/>
        </p:nvSpPr>
        <p:spPr>
          <a:xfrm>
            <a:off x="4032000" y="4176000"/>
            <a:ext cx="56156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Evlilik normal, hatta mecbur sayılırdı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1.Kor 7:8 Evli olmayanlara ve eşi ölmüş olanlara şunu diyeyim: onlar benim gibi kalsalar, kendileri için iyi olacak. - bu büyük bir yenilik idi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7" name=""/>
          <p:cNvSpPr/>
          <p:nvPr/>
        </p:nvSpPr>
        <p:spPr>
          <a:xfrm>
            <a:off x="216000" y="768240"/>
            <a:ext cx="3347640" cy="42350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11:36-37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36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Kız, "Baba, RAB'be ant içtin" dedi, "Madem RAB düş-manların olan Ammonlular'dan senin öcünü aldı, ağzından ne çıktıysa bana öyle yap."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37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Sonra ekledi: "Yalnız bir dileğim var: Beni iki ay serbest bırak, gidip arkadaşlarımla kırlarda gezineyim, kızlığıma ağlayayım."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38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Babası, "Gidebilirsin" diye-rek onu iki ay serbest bıraktı. Kız arkadaşlarıyla birlikte kır-lara çıkıp erdenliğine ağladı.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"/>
          <p:cNvSpPr/>
          <p:nvPr/>
        </p:nvSpPr>
        <p:spPr>
          <a:xfrm>
            <a:off x="252000" y="2683080"/>
            <a:ext cx="5183640" cy="283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98FB98"/>
                </a:solidFill>
                <a:effectLst/>
                <a:uFillTx/>
                <a:latin typeface="Trebuchet MS"/>
                <a:ea typeface="DejaVu Sans"/>
              </a:rPr>
              <a:t>2. kızını kesmedi, Rabbe adadı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- demek kız hayat borunca evlenmedi, tapınak çadırında kaldı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- Samuel gibi - 1.Sam 1:28  "Ben de onu RAB'be adıyorum. Yaşamı boyunca RAB'be adanmış kalacaktır."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- evimin kapısından ilk çıkan, RAB'be adanacaktır. Onu yakmalık sunu olarak sunacağım." (11:31) - tercüme: "ya adayacağım, yada yakmalık sunu olarak sunacağım"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0" name=""/>
          <p:cNvSpPr/>
          <p:nvPr/>
        </p:nvSpPr>
        <p:spPr>
          <a:xfrm>
            <a:off x="324000" y="758160"/>
            <a:ext cx="5615640" cy="183816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11:39-40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39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İki ay sonra babasının yanına" döndü. Babası da içtiği andı yerine getirdi. Kıza erkek eli değmemişti.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Bundan sonra İsrail'de bir gelenek oluştu. 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40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İsrail kızları her yıl kırlara çıkıp Gilatlı Yiftah'ın kızı için dört gün yas tutar oldular.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"/>
          <p:cNvSpPr/>
          <p:nvPr/>
        </p:nvSpPr>
        <p:spPr>
          <a:xfrm>
            <a:off x="6156000" y="648000"/>
            <a:ext cx="334836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"andı yerine getirdi"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98FB98"/>
                </a:solidFill>
                <a:effectLst/>
                <a:uFillTx/>
                <a:latin typeface="Trebuchet MS"/>
                <a:ea typeface="DejaVu Sans"/>
              </a:rPr>
              <a:t>1. gerçekten kızını yakmalık kurban olarak kesti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- çoğu yorumcular onu öyle kabul ediyor.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12" name=""/>
          <p:cNvPicPr/>
          <p:nvPr/>
        </p:nvPicPr>
        <p:blipFill>
          <a:blip r:embed="rId1"/>
          <a:stretch/>
        </p:blipFill>
        <p:spPr>
          <a:xfrm>
            <a:off x="7128000" y="2160000"/>
            <a:ext cx="2775240" cy="1848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3" name=""/>
          <p:cNvPicPr/>
          <p:nvPr/>
        </p:nvPicPr>
        <p:blipFill>
          <a:blip r:embed="rId2"/>
          <a:stretch/>
        </p:blipFill>
        <p:spPr>
          <a:xfrm>
            <a:off x="5328000" y="2772000"/>
            <a:ext cx="1866600" cy="2603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4" name=""/>
          <p:cNvSpPr/>
          <p:nvPr/>
        </p:nvSpPr>
        <p:spPr>
          <a:xfrm>
            <a:off x="7380000" y="4320000"/>
            <a:ext cx="2591640" cy="115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- bunu yapmakla Yıfta hem kendi soyunun, hem de kızının soyuna son verdi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"/>
          <p:cNvPicPr/>
          <p:nvPr/>
        </p:nvPicPr>
        <p:blipFill>
          <a:blip r:embed="rId1"/>
          <a:srcRect l="0" t="219" r="6378" b="0"/>
          <a:stretch/>
        </p:blipFill>
        <p:spPr>
          <a:xfrm>
            <a:off x="720" y="551520"/>
            <a:ext cx="4750560" cy="5063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6" name=""/>
          <p:cNvPicPr/>
          <p:nvPr/>
        </p:nvPicPr>
        <p:blipFill>
          <a:blip r:embed="rId2"/>
          <a:srcRect l="19515" t="30723" r="11974" b="37108"/>
          <a:stretch/>
        </p:blipFill>
        <p:spPr>
          <a:xfrm>
            <a:off x="6184800" y="540360"/>
            <a:ext cx="3930480" cy="280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"/>
          <p:cNvSpPr/>
          <p:nvPr/>
        </p:nvSpPr>
        <p:spPr>
          <a:xfrm>
            <a:off x="4824000" y="3420000"/>
            <a:ext cx="5255640" cy="215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Hakimler 8:1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O zaman da Efraimoğulları düşmanı yendikten sonra, zaferli İsrailli öndere karşı çıktılar.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O zaman Gidyon onları yumuşak cevapla yatıştırabildi, ama şimdi iç savaş çıkacak.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Her geçen hakimle halk daha fazla günaha batıyor.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9" name=""/>
          <p:cNvSpPr/>
          <p:nvPr/>
        </p:nvSpPr>
        <p:spPr>
          <a:xfrm>
            <a:off x="2232000" y="695520"/>
            <a:ext cx="4751640" cy="12175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12:1 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Efrayimli erkekler toplanıp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Safon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'a geçtiler. Yiftah'a, "Ammonlular'la savaşmaya gittiğinde bizi neden çağırmadın?" dediler, "Seni de evini de yakacağız."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"/>
          <p:cNvSpPr/>
          <p:nvPr/>
        </p:nvSpPr>
        <p:spPr>
          <a:xfrm>
            <a:off x="8424000" y="1548000"/>
            <a:ext cx="683640" cy="236160"/>
          </a:xfrm>
          <a:prstGeom prst="rect">
            <a:avLst/>
          </a:prstGeom>
          <a:solidFill>
            <a:srgbClr val="FFD7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CD"/>
                </a:solidFill>
                <a:effectLst/>
                <a:uFillTx/>
                <a:latin typeface="Trebuchet MS"/>
              </a:rPr>
              <a:t>Safon</a:t>
            </a:r>
            <a:endParaRPr lang="bg-BG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"/>
          <p:cNvSpPr/>
          <p:nvPr/>
        </p:nvSpPr>
        <p:spPr>
          <a:xfrm>
            <a:off x="8404560" y="1736640"/>
            <a:ext cx="133920" cy="133560"/>
          </a:xfrm>
          <a:prstGeom prst="diamond">
            <a:avLst/>
          </a:prstGeom>
          <a:solidFill>
            <a:srgbClr val="FFFF00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66960" tIns="12600" rIns="66960" bIns="126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"/>
          <p:cNvPicPr/>
          <p:nvPr/>
        </p:nvPicPr>
        <p:blipFill>
          <a:blip r:embed="rId1"/>
          <a:srcRect l="10598" t="0" r="0" b="0"/>
          <a:stretch/>
        </p:blipFill>
        <p:spPr>
          <a:xfrm>
            <a:off x="950760" y="720000"/>
            <a:ext cx="1873440" cy="1670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" name=""/>
          <p:cNvPicPr/>
          <p:nvPr/>
        </p:nvPicPr>
        <p:blipFill>
          <a:blip r:embed="rId2"/>
          <a:stretch/>
        </p:blipFill>
        <p:spPr>
          <a:xfrm>
            <a:off x="2960640" y="720000"/>
            <a:ext cx="1999440" cy="1670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" name=""/>
          <p:cNvPicPr/>
          <p:nvPr/>
        </p:nvPicPr>
        <p:blipFill>
          <a:blip r:embed="rId3"/>
          <a:srcRect l="0" t="0" r="0" b="36258"/>
          <a:stretch/>
        </p:blipFill>
        <p:spPr>
          <a:xfrm>
            <a:off x="5097600" y="720000"/>
            <a:ext cx="2022480" cy="1670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" name=""/>
          <p:cNvPicPr/>
          <p:nvPr/>
        </p:nvPicPr>
        <p:blipFill>
          <a:blip r:embed="rId4"/>
          <a:srcRect l="33985" t="0" r="19799" b="0"/>
          <a:stretch/>
        </p:blipFill>
        <p:spPr>
          <a:xfrm>
            <a:off x="7253640" y="720000"/>
            <a:ext cx="1851120" cy="1670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" name=""/>
          <p:cNvPicPr/>
          <p:nvPr/>
        </p:nvPicPr>
        <p:blipFill>
          <a:blip r:embed="rId5">
            <a:grayscl/>
          </a:blip>
          <a:srcRect l="53307" t="0" r="0" b="0"/>
          <a:stretch/>
        </p:blipFill>
        <p:spPr>
          <a:xfrm>
            <a:off x="1647720" y="3483000"/>
            <a:ext cx="1834920" cy="1683360"/>
          </a:xfrm>
          <a:prstGeom prst="rect">
            <a:avLst/>
          </a:prstGeom>
          <a:noFill/>
          <a:ln w="38160">
            <a:solidFill>
              <a:srgbClr val="000000"/>
            </a:solidFill>
            <a:round/>
          </a:ln>
        </p:spPr>
      </p:pic>
      <p:pic>
        <p:nvPicPr>
          <p:cNvPr id="69" name=""/>
          <p:cNvPicPr/>
          <p:nvPr/>
        </p:nvPicPr>
        <p:blipFill>
          <a:blip r:embed="rId6"/>
          <a:srcRect l="0" t="0" r="0" b="45351"/>
          <a:stretch/>
        </p:blipFill>
        <p:spPr>
          <a:xfrm>
            <a:off x="3791160" y="3483000"/>
            <a:ext cx="2010960" cy="1697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" name=""/>
          <p:cNvPicPr/>
          <p:nvPr/>
        </p:nvPicPr>
        <p:blipFill>
          <a:blip r:embed="rId7"/>
          <a:srcRect l="0" t="5670" r="13991" b="57477"/>
          <a:stretch/>
        </p:blipFill>
        <p:spPr>
          <a:xfrm>
            <a:off x="6117840" y="3517560"/>
            <a:ext cx="1942920" cy="1635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" name=""/>
          <p:cNvSpPr/>
          <p:nvPr/>
        </p:nvSpPr>
        <p:spPr>
          <a:xfrm>
            <a:off x="684000" y="2402640"/>
            <a:ext cx="186876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1. Otniel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" name=""/>
          <p:cNvSpPr/>
          <p:nvPr/>
        </p:nvSpPr>
        <p:spPr>
          <a:xfrm>
            <a:off x="2988000" y="2403000"/>
            <a:ext cx="186876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2. Ehut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" name=""/>
          <p:cNvSpPr/>
          <p:nvPr/>
        </p:nvSpPr>
        <p:spPr>
          <a:xfrm>
            <a:off x="5148000" y="2403000"/>
            <a:ext cx="186876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3. Debora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4" name=""/>
          <p:cNvSpPr/>
          <p:nvPr/>
        </p:nvSpPr>
        <p:spPr>
          <a:xfrm>
            <a:off x="7272000" y="2403360"/>
            <a:ext cx="186876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4. Gidyon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" name=""/>
          <p:cNvSpPr/>
          <p:nvPr/>
        </p:nvSpPr>
        <p:spPr>
          <a:xfrm>
            <a:off x="1548000" y="5210640"/>
            <a:ext cx="186876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A9A9A9"/>
                </a:solidFill>
                <a:effectLst/>
                <a:uFillTx/>
                <a:latin typeface="Arial"/>
                <a:ea typeface="DejaVu Sans"/>
              </a:rPr>
              <a:t>Avimelek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6" name=""/>
          <p:cNvSpPr/>
          <p:nvPr/>
        </p:nvSpPr>
        <p:spPr>
          <a:xfrm>
            <a:off x="3888000" y="5193000"/>
            <a:ext cx="186876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5. Yiftah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" name=""/>
          <p:cNvSpPr/>
          <p:nvPr/>
        </p:nvSpPr>
        <p:spPr>
          <a:xfrm>
            <a:off x="6192000" y="5193000"/>
            <a:ext cx="186876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6. Şimşon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" name=""/>
          <p:cNvSpPr/>
          <p:nvPr/>
        </p:nvSpPr>
        <p:spPr>
          <a:xfrm>
            <a:off x="2340000" y="2774880"/>
            <a:ext cx="518076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4000" b="1" u="none" strike="noStrike">
                <a:solidFill>
                  <a:srgbClr val="87CEFA"/>
                </a:solidFill>
                <a:effectLst/>
                <a:uFillTx/>
                <a:latin typeface="Constantia"/>
                <a:ea typeface="DejaVu Sans"/>
              </a:rPr>
              <a:t>Büyük hakimler</a:t>
            </a:r>
            <a:endParaRPr lang="bg-BG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HAKİMLER kitabı -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Giriş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"/>
          <p:cNvSpPr/>
          <p:nvPr/>
        </p:nvSpPr>
        <p:spPr>
          <a:xfrm>
            <a:off x="4752000" y="4284000"/>
            <a:ext cx="45356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"Sizi çağırdım... gelip kurtarmadınız "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Herhalde kazanacağını sanmadılar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Yada Yiftah'ı hor gördüler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4" name=""/>
          <p:cNvSpPr/>
          <p:nvPr/>
        </p:nvSpPr>
        <p:spPr>
          <a:xfrm>
            <a:off x="252000" y="876240"/>
            <a:ext cx="3347640" cy="39607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12:2-3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2 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Yiftah, "Halkımla ben Ammonlular'a karşı amansız bir savaşa tutuşmuştuk" diye yanıtladı, "Sizi çağırdım, ama gelip beni onların elinden kurtarmadınız.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Beni kurtarmak istemediği-nizi görünce canımı dişime takıp Ammonlular'a karşı harekete geçtim. Sonunda RAB onları elime teslim etti. Neden bugün benimle savaşmaya kalkışıyorsunuz?"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25" name=""/>
          <p:cNvPicPr/>
          <p:nvPr/>
        </p:nvPicPr>
        <p:blipFill>
          <a:blip r:embed="rId1"/>
          <a:stretch/>
        </p:blipFill>
        <p:spPr>
          <a:xfrm>
            <a:off x="3852720" y="859680"/>
            <a:ext cx="5952600" cy="3243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"/>
          <p:cNvPicPr/>
          <p:nvPr/>
        </p:nvPicPr>
        <p:blipFill>
          <a:blip r:embed="rId1"/>
          <a:stretch/>
        </p:blipFill>
        <p:spPr>
          <a:xfrm>
            <a:off x="155160" y="695160"/>
            <a:ext cx="4812480" cy="4812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"/>
          <p:cNvSpPr/>
          <p:nvPr/>
        </p:nvSpPr>
        <p:spPr>
          <a:xfrm>
            <a:off x="4212000" y="816480"/>
            <a:ext cx="5615640" cy="176616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12:4  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Bundan sonra Yiftah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Gilat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erkeklerini toplayarak Efrayimoğulları'yla savaşa girdi. Gilatlılar Efrayimoğulları'na saldırdılar. Çünkü Efrayimoğulları onlara demişlerdi:  "Ey Efrayim ve Manaşşe halkları arasında yaşayan Gilatlılar, siz Efrayim'den kaçan döneklersiniz!" 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29" name=""/>
          <p:cNvPicPr/>
          <p:nvPr/>
        </p:nvPicPr>
        <p:blipFill>
          <a:blip r:embed="rId2"/>
          <a:srcRect l="19515" t="28578" r="19583" b="32824"/>
          <a:stretch/>
        </p:blipFill>
        <p:spPr>
          <a:xfrm>
            <a:off x="6696000" y="2376360"/>
            <a:ext cx="3246840" cy="3131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0" name=""/>
          <p:cNvSpPr/>
          <p:nvPr/>
        </p:nvSpPr>
        <p:spPr>
          <a:xfrm>
            <a:off x="3168360" y="3925080"/>
            <a:ext cx="3311280" cy="1461240"/>
          </a:xfrm>
          <a:prstGeom prst="rect">
            <a:avLst/>
          </a:prstGeom>
          <a:solidFill>
            <a:srgbClr val="008B8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"Döneklersiniz"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Efrayim-Manaşşe = Yusuf oymakları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Manaşşe oymağın yarısı Şeria'nın ötesinde yaşardı.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"/>
          <p:cNvPicPr/>
          <p:nvPr/>
        </p:nvPicPr>
        <p:blipFill>
          <a:blip r:embed="rId1"/>
          <a:stretch/>
        </p:blipFill>
        <p:spPr>
          <a:xfrm>
            <a:off x="4212000" y="792000"/>
            <a:ext cx="5649120" cy="311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"/>
          <p:cNvSpPr/>
          <p:nvPr/>
        </p:nvSpPr>
        <p:spPr>
          <a:xfrm>
            <a:off x="4500000" y="3974040"/>
            <a:ext cx="5543640" cy="153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"Şibolet" - ırmak, dere anlamında; belki Efrayimlilere sadece "bu ne" diye sordular.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Gilatlılar "ş" sesisin doğru telafuz edebilirdiler, ırmağın ötesinde yaşayan Efrayimliler ise onu "s" gibi yanlış telaffuz ettiler. Bugünkü Grekler gibi.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4" name=""/>
          <p:cNvSpPr/>
          <p:nvPr/>
        </p:nvSpPr>
        <p:spPr>
          <a:xfrm>
            <a:off x="324000" y="804240"/>
            <a:ext cx="3635640" cy="42350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12:5-6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5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Şeria Irmağı'nın Efrayim'e yol veren geçitlerini tutan Gilatlılar, geçmek isteyen Efrayimli kaçaklara, "Efrayimli misin?" diye sorarlardı. Adamlar, "Hayır" derlerse,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6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o zaman onlara, "'Şibbolet deyin bakalım" derlerdi. Adamlar "Sibbolet" derdi. Çünkü "Şibbolet" sözcüğü-nü doğru söyleyemezlerdi. Bunun üzerine onları yakalayıp Şeria Irmağı'nın geçitlerinde öldürür-lerdi. O gün Efrayimliler'den kırk iki bin kişi öldürüldü.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"/>
          <p:cNvSpPr/>
          <p:nvPr/>
        </p:nvSpPr>
        <p:spPr>
          <a:xfrm>
            <a:off x="648000" y="4428000"/>
            <a:ext cx="2915640" cy="86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"/>
          <p:cNvSpPr/>
          <p:nvPr/>
        </p:nvSpPr>
        <p:spPr>
          <a:xfrm>
            <a:off x="288000" y="732240"/>
            <a:ext cx="4571640" cy="12175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12:5-6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Bunun üzerine onları yakalayıp Şeria Irmağı'nın geçitlerinde öldürürlerdi. O gün Efrayimliler'den kırk iki bin kişi öldürüldü.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"/>
          <p:cNvSpPr/>
          <p:nvPr/>
        </p:nvSpPr>
        <p:spPr>
          <a:xfrm>
            <a:off x="648000" y="4428000"/>
            <a:ext cx="2915640" cy="86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9" name=""/>
          <p:cNvSpPr/>
          <p:nvPr/>
        </p:nvSpPr>
        <p:spPr>
          <a:xfrm>
            <a:off x="324000" y="2376000"/>
            <a:ext cx="3455640" cy="26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Hak 7:24 - Gidyon'un zamanında Efraimliler Şeria'nın tam aynı yerinde geçitleri kontrol ederek Midyan ordusunu yok ettiler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Şimdi bir iç savaşta kendileri Şeria'nın öte tarafından geri geçmek istiyorlar ve yok oluyorlar.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40" name=""/>
          <p:cNvPicPr/>
          <p:nvPr/>
        </p:nvPicPr>
        <p:blipFill>
          <a:blip r:embed="rId1"/>
          <a:srcRect l="0" t="0" r="24089" b="3144"/>
          <a:stretch/>
        </p:blipFill>
        <p:spPr>
          <a:xfrm>
            <a:off x="5580360" y="540360"/>
            <a:ext cx="4534920" cy="513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1" name=""/>
          <p:cNvSpPr/>
          <p:nvPr/>
        </p:nvSpPr>
        <p:spPr>
          <a:xfrm>
            <a:off x="8152920" y="3212640"/>
            <a:ext cx="179640" cy="179640"/>
          </a:xfrm>
          <a:prstGeom prst="diamond">
            <a:avLst/>
          </a:prstGeom>
          <a:solidFill>
            <a:srgbClr val="FFFF00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35640" rIns="90000" bIns="3564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"/>
          <p:cNvSpPr/>
          <p:nvPr/>
        </p:nvSpPr>
        <p:spPr>
          <a:xfrm>
            <a:off x="8208000" y="2988360"/>
            <a:ext cx="683640" cy="236160"/>
          </a:xfrm>
          <a:prstGeom prst="rect">
            <a:avLst/>
          </a:prstGeom>
          <a:solidFill>
            <a:srgbClr val="DAA52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CD"/>
                </a:solidFill>
                <a:effectLst/>
                <a:uFillTx/>
                <a:latin typeface="Trebuchet MS"/>
              </a:rPr>
              <a:t>Safon</a:t>
            </a:r>
            <a:endParaRPr lang="bg-BG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43" name=""/>
          <p:cNvPicPr/>
          <p:nvPr/>
        </p:nvPicPr>
        <p:blipFill>
          <a:blip r:embed="rId2"/>
          <a:stretch/>
        </p:blipFill>
        <p:spPr>
          <a:xfrm>
            <a:off x="4032000" y="2179080"/>
            <a:ext cx="3347640" cy="2284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4" name=""/>
          <p:cNvSpPr/>
          <p:nvPr/>
        </p:nvSpPr>
        <p:spPr>
          <a:xfrm rot="1185600">
            <a:off x="7702920" y="3418200"/>
            <a:ext cx="435240" cy="1349280"/>
          </a:xfrm>
          <a:prstGeom prst="ellipse">
            <a:avLst/>
          </a:pr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tIns="64080" rIns="109080" bIns="64080" anchor="ctr">
            <a:noAutofit/>
          </a:bodyPr>
          <a:p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"/>
          <p:cNvSpPr/>
          <p:nvPr/>
        </p:nvSpPr>
        <p:spPr>
          <a:xfrm>
            <a:off x="684000" y="2700000"/>
            <a:ext cx="3671640" cy="125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Gilat kentlerinden birinde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Kasabanın adını bile vermiyor: Yifta'nın hayatının sonu başlangıcından daha fena idi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7" name=""/>
          <p:cNvSpPr/>
          <p:nvPr/>
        </p:nvSpPr>
        <p:spPr>
          <a:xfrm>
            <a:off x="576000" y="936000"/>
            <a:ext cx="3815640" cy="12175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12:7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Gilatlı Yiftah İsrail'i altı yıl yönetti. Ölünce Gilat kentlerinden birinde gömüldü.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48" name=""/>
          <p:cNvPicPr/>
          <p:nvPr/>
        </p:nvPicPr>
        <p:blipFill>
          <a:blip r:embed="rId1"/>
          <a:stretch/>
        </p:blipFill>
        <p:spPr>
          <a:xfrm>
            <a:off x="4968000" y="756000"/>
            <a:ext cx="4876200" cy="4680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10. İVSAN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11)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50" name=""/>
          <p:cNvPicPr/>
          <p:nvPr/>
        </p:nvPicPr>
        <p:blipFill>
          <a:blip r:embed="rId1"/>
          <a:stretch/>
        </p:blipFill>
        <p:spPr>
          <a:xfrm>
            <a:off x="2376000" y="508320"/>
            <a:ext cx="7739640" cy="5162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1" name=""/>
          <p:cNvSpPr/>
          <p:nvPr/>
        </p:nvSpPr>
        <p:spPr>
          <a:xfrm>
            <a:off x="144000" y="624240"/>
            <a:ext cx="3131640" cy="25891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12:8-10    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8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Ondan sonra İsrail'in başına Beytlehemli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İvsan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geçti.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İvsan'ın otuz oğlu, otuz kızı vardı. İvsan kızlarını başka boylara verdi, oğullarına da başka boylardan kızlar aldı. İsrail'i yedi yıl yönetti. 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10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Ölünce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Beytlehem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'de gömüldü.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252" name=""/>
          <p:cNvGrpSpPr/>
          <p:nvPr/>
        </p:nvGrpSpPr>
        <p:grpSpPr>
          <a:xfrm>
            <a:off x="144000" y="3276000"/>
            <a:ext cx="3095280" cy="2340000"/>
            <a:chOff x="144000" y="3276000"/>
            <a:chExt cx="3095280" cy="2340000"/>
          </a:xfrm>
        </p:grpSpPr>
        <p:pic>
          <p:nvPicPr>
            <p:cNvPr id="253" name=""/>
            <p:cNvPicPr/>
            <p:nvPr/>
          </p:nvPicPr>
          <p:blipFill>
            <a:blip r:embed="rId2"/>
            <a:srcRect l="11199" t="54532" r="28513" b="0"/>
            <a:stretch/>
          </p:blipFill>
          <p:spPr>
            <a:xfrm>
              <a:off x="144000" y="3276000"/>
              <a:ext cx="3095280" cy="23400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54" name=""/>
            <p:cNvSpPr/>
            <p:nvPr/>
          </p:nvSpPr>
          <p:spPr>
            <a:xfrm>
              <a:off x="1780920" y="5408640"/>
              <a:ext cx="179640" cy="179640"/>
            </a:xfrm>
            <a:prstGeom prst="diamond">
              <a:avLst/>
            </a:prstGeom>
            <a:solidFill>
              <a:srgbClr val="FFFF00"/>
            </a:solidFill>
            <a:ln w="1908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35640" rIns="90000" bIns="35640" anchor="ctr">
              <a:noAutofit/>
            </a:bodyPr>
            <a:p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5" name=""/>
            <p:cNvSpPr/>
            <p:nvPr/>
          </p:nvSpPr>
          <p:spPr>
            <a:xfrm>
              <a:off x="324000" y="5256000"/>
              <a:ext cx="1384560" cy="345960"/>
            </a:xfrm>
            <a:prstGeom prst="rect">
              <a:avLst/>
            </a:prstGeom>
            <a:solidFill>
              <a:srgbClr val="F4A46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 anchorCtr="1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1800" b="1" u="none" strike="noStrike">
                  <a:solidFill>
                    <a:srgbClr val="0000CD"/>
                  </a:solidFill>
                  <a:effectLst/>
                  <a:uFillTx/>
                  <a:latin typeface="Arial"/>
                </a:rPr>
                <a:t>Beytlehem</a:t>
              </a: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"/>
          <p:cNvPicPr/>
          <p:nvPr/>
        </p:nvPicPr>
        <p:blipFill>
          <a:blip r:embed="rId1"/>
          <a:stretch/>
        </p:blipFill>
        <p:spPr>
          <a:xfrm>
            <a:off x="-35280" y="540360"/>
            <a:ext cx="5135400" cy="514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11. ELON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11)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8" name=""/>
          <p:cNvSpPr/>
          <p:nvPr/>
        </p:nvSpPr>
        <p:spPr>
          <a:xfrm>
            <a:off x="5292000" y="717120"/>
            <a:ext cx="4535640" cy="14918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12:11-12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11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Ondan sonra İsrail'in başına Zevulun oymağından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Elon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geçti. Elon İsrail'i on yıl yönetti. 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12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Ölünce Zevulun topraklarında,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Ayalon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'da gömüldü.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9" name=""/>
          <p:cNvSpPr/>
          <p:nvPr/>
        </p:nvSpPr>
        <p:spPr>
          <a:xfrm>
            <a:off x="1404000" y="2232000"/>
            <a:ext cx="971640" cy="345960"/>
          </a:xfrm>
          <a:prstGeom prst="rect">
            <a:avLst/>
          </a:prstGeom>
          <a:solidFill>
            <a:srgbClr val="F4A46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CD"/>
                </a:solidFill>
                <a:effectLst/>
                <a:uFillTx/>
                <a:latin typeface="Arial"/>
              </a:rPr>
              <a:t>Ayalon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0" name=""/>
          <p:cNvSpPr/>
          <p:nvPr/>
        </p:nvSpPr>
        <p:spPr>
          <a:xfrm>
            <a:off x="2068920" y="2132640"/>
            <a:ext cx="179640" cy="179640"/>
          </a:xfrm>
          <a:prstGeom prst="diamond">
            <a:avLst/>
          </a:prstGeom>
          <a:solidFill>
            <a:srgbClr val="FFFF00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35640" rIns="90000" bIns="3564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" name=""/>
          <p:cNvSpPr/>
          <p:nvPr/>
        </p:nvSpPr>
        <p:spPr>
          <a:xfrm>
            <a:off x="5580000" y="2592000"/>
            <a:ext cx="4103640" cy="160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216000" indent="-216000">
              <a:lnSpc>
                <a:spcPct val="100000"/>
              </a:lnSpc>
              <a:spcAft>
                <a:spcPts val="1134"/>
              </a:spcAft>
              <a:buClr>
                <a:srgbClr val="FFFFFF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Bu küçük hakimlerin hayatında hiç bir hizmet hakkında okumuyoruz: halk için hiç bir şey yapmadılar.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1134"/>
              </a:spcAft>
              <a:buClr>
                <a:srgbClr val="FFFFFF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Sadece bencilik ve kendi faydasını aramak.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"/>
          <p:cNvPicPr/>
          <p:nvPr/>
        </p:nvPicPr>
        <p:blipFill>
          <a:blip r:embed="rId1"/>
          <a:stretch/>
        </p:blipFill>
        <p:spPr>
          <a:xfrm>
            <a:off x="-35640" y="492120"/>
            <a:ext cx="5183280" cy="5195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3" name=""/>
          <p:cNvPicPr/>
          <p:nvPr/>
        </p:nvPicPr>
        <p:blipFill>
          <a:blip r:embed="rId2"/>
          <a:stretch/>
        </p:blipFill>
        <p:spPr>
          <a:xfrm>
            <a:off x="4896000" y="537480"/>
            <a:ext cx="5168520" cy="5168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12. AVDON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11)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"/>
          <p:cNvSpPr/>
          <p:nvPr/>
        </p:nvSpPr>
        <p:spPr>
          <a:xfrm>
            <a:off x="180000" y="655200"/>
            <a:ext cx="5183640" cy="20404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12:13-15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13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Onun ardından İsrail'in başına Piratonlu Hillel oğlu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Avdon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geçti.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14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Avdon'un kırk oğlu, otuz torunu ve bunların bindiği yetmiş eşeği vardı. İsrail'i sekiz yıl yönetti.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15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Piratonlu Hillel oğlu Avdon ölünce Amalekliler'e ait dağlık bölgenin Efrayim yöresindeki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Piraton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'da gömüldü.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"/>
          <p:cNvSpPr/>
          <p:nvPr/>
        </p:nvSpPr>
        <p:spPr>
          <a:xfrm>
            <a:off x="1816920" y="3896640"/>
            <a:ext cx="179640" cy="179640"/>
          </a:xfrm>
          <a:prstGeom prst="diamond">
            <a:avLst/>
          </a:prstGeom>
          <a:solidFill>
            <a:srgbClr val="FFFF00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35640" rIns="90000" bIns="3564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7" name=""/>
          <p:cNvSpPr/>
          <p:nvPr/>
        </p:nvSpPr>
        <p:spPr>
          <a:xfrm>
            <a:off x="972000" y="3613680"/>
            <a:ext cx="129564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CD"/>
                </a:solidFill>
                <a:effectLst/>
                <a:uFillTx/>
                <a:latin typeface="Arial"/>
              </a:rPr>
              <a:t>Piraton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7. TOLA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"/>
          <p:cNvSpPr/>
          <p:nvPr/>
        </p:nvSpPr>
        <p:spPr>
          <a:xfrm>
            <a:off x="432000" y="776160"/>
            <a:ext cx="4103640" cy="23148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10:1-2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Avimelek'in ölümünden sonra İsrail'i kurtarmak için İssakar oymağından Dodo oğlu Pua oğlu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Tola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adında bir adam ortaya çıktı. Tola Efrayim'in dağlık bölgesindeki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Şamir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'de yaşardı.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İsrail'i yirmi üç yıl yönettikten sonra öldü, Şamir'de gömüldü.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2" name=""/>
          <p:cNvPicPr/>
          <p:nvPr/>
        </p:nvPicPr>
        <p:blipFill>
          <a:blip r:embed="rId1"/>
          <a:srcRect l="0" t="0" r="0" b="12955"/>
          <a:stretch/>
        </p:blipFill>
        <p:spPr>
          <a:xfrm>
            <a:off x="5503680" y="1296000"/>
            <a:ext cx="4360320" cy="3795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8. YAİR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"/>
          <p:cNvSpPr/>
          <p:nvPr/>
        </p:nvSpPr>
        <p:spPr>
          <a:xfrm>
            <a:off x="648000" y="848160"/>
            <a:ext cx="3454920" cy="313776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10:3-5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3 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Ondan sonra Gilatlı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Yair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başa geçti. Yair İsrail'i yirmi iki yıl yönetti.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Otuz oğlu vardı. Bunlar otuz eşeğe biner, otuz kenti yönetirlerdi. Gilat yöresindeki bu kentler bugün de Havvot-Yair diye anılıyor.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5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Yair ölünce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Kamon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'da gömüldü.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5" name=""/>
          <p:cNvPicPr/>
          <p:nvPr/>
        </p:nvPicPr>
        <p:blipFill>
          <a:blip r:embed="rId1"/>
          <a:stretch/>
        </p:blipFill>
        <p:spPr>
          <a:xfrm>
            <a:off x="4896000" y="537840"/>
            <a:ext cx="5168520" cy="5168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6" name=""/>
          <p:cNvSpPr/>
          <p:nvPr/>
        </p:nvSpPr>
        <p:spPr>
          <a:xfrm>
            <a:off x="648000" y="4392000"/>
            <a:ext cx="334764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Gilat = Şeria ırmağının ötesi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"/>
          <p:cNvSpPr/>
          <p:nvPr/>
        </p:nvSpPr>
        <p:spPr>
          <a:xfrm>
            <a:off x="216000" y="756000"/>
            <a:ext cx="2591640" cy="42350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10:6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İsrailliler yine RAB'bin gözünde kötü olanı yaptılar;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Baallar'a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Aştoretler'e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Aram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Sayda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Moav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Ammon ve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Filist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ilahlarına kulluk ettiler.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RAB'bi terk ettiler, O'na kulluk etmediler.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9" name=""/>
          <p:cNvPicPr/>
          <p:nvPr/>
        </p:nvPicPr>
        <p:blipFill>
          <a:blip r:embed="rId1"/>
          <a:stretch/>
        </p:blipFill>
        <p:spPr>
          <a:xfrm>
            <a:off x="4824000" y="540360"/>
            <a:ext cx="5259240" cy="5145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" name=""/>
          <p:cNvSpPr/>
          <p:nvPr/>
        </p:nvSpPr>
        <p:spPr>
          <a:xfrm>
            <a:off x="7668000" y="1044000"/>
            <a:ext cx="11876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8B"/>
                </a:solidFill>
                <a:effectLst/>
                <a:uFillTx/>
                <a:latin typeface="Trebuchet MS"/>
                <a:ea typeface="DejaVu Sans"/>
              </a:rPr>
              <a:t>Aram (Suriye)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1" name=""/>
          <p:cNvSpPr/>
          <p:nvPr/>
        </p:nvSpPr>
        <p:spPr>
          <a:xfrm>
            <a:off x="7560000" y="3528360"/>
            <a:ext cx="935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8B"/>
                </a:solidFill>
                <a:effectLst/>
                <a:uFillTx/>
                <a:latin typeface="Trebuchet MS"/>
                <a:ea typeface="DejaVu Sans"/>
              </a:rPr>
              <a:t>Moav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2" name=""/>
          <p:cNvSpPr/>
          <p:nvPr/>
        </p:nvSpPr>
        <p:spPr>
          <a:xfrm>
            <a:off x="6120000" y="1080720"/>
            <a:ext cx="935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8B"/>
                </a:solidFill>
                <a:effectLst/>
                <a:uFillTx/>
                <a:latin typeface="Trebuchet MS"/>
                <a:ea typeface="DejaVu Sans"/>
              </a:rPr>
              <a:t>Sayda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" name=""/>
          <p:cNvSpPr/>
          <p:nvPr/>
        </p:nvSpPr>
        <p:spPr>
          <a:xfrm>
            <a:off x="7884000" y="2376000"/>
            <a:ext cx="1079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8B"/>
                </a:solidFill>
                <a:effectLst/>
                <a:uFillTx/>
                <a:latin typeface="Trebuchet MS"/>
                <a:ea typeface="DejaVu Sans"/>
              </a:rPr>
              <a:t>Ammon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" name=""/>
          <p:cNvSpPr/>
          <p:nvPr/>
        </p:nvSpPr>
        <p:spPr>
          <a:xfrm>
            <a:off x="5364000" y="3852000"/>
            <a:ext cx="935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8B"/>
                </a:solidFill>
                <a:effectLst/>
                <a:uFillTx/>
                <a:latin typeface="Trebuchet MS"/>
                <a:ea typeface="DejaVu Sans"/>
              </a:rPr>
              <a:t>Filist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5" name=""/>
          <p:cNvSpPr/>
          <p:nvPr/>
        </p:nvSpPr>
        <p:spPr>
          <a:xfrm>
            <a:off x="8352000" y="4608720"/>
            <a:ext cx="1511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808080"/>
                </a:solidFill>
                <a:effectLst/>
                <a:uFillTx/>
                <a:latin typeface="Trebuchet MS"/>
                <a:ea typeface="DejaVu Sans"/>
              </a:rPr>
              <a:t>Midyanlılar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6" name=""/>
          <p:cNvPicPr/>
          <p:nvPr/>
        </p:nvPicPr>
        <p:blipFill>
          <a:blip r:embed="rId2"/>
          <a:srcRect l="14584" t="14973" r="4675" b="0"/>
          <a:stretch/>
        </p:blipFill>
        <p:spPr>
          <a:xfrm>
            <a:off x="3204000" y="900000"/>
            <a:ext cx="1295640" cy="1767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7" name=""/>
          <p:cNvPicPr/>
          <p:nvPr/>
        </p:nvPicPr>
        <p:blipFill>
          <a:blip r:embed="rId3"/>
          <a:stretch/>
        </p:blipFill>
        <p:spPr>
          <a:xfrm>
            <a:off x="3233880" y="3312000"/>
            <a:ext cx="1217880" cy="1835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8" name=""/>
          <p:cNvPicPr/>
          <p:nvPr/>
        </p:nvPicPr>
        <p:blipFill>
          <a:blip r:embed="rId4"/>
          <a:stretch/>
        </p:blipFill>
        <p:spPr>
          <a:xfrm>
            <a:off x="5093640" y="2700000"/>
            <a:ext cx="1062000" cy="1016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9" name=""/>
          <p:cNvPicPr/>
          <p:nvPr/>
        </p:nvPicPr>
        <p:blipFill>
          <a:blip r:embed="rId5"/>
          <a:stretch/>
        </p:blipFill>
        <p:spPr>
          <a:xfrm>
            <a:off x="8928000" y="2448000"/>
            <a:ext cx="914400" cy="1295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0" name=""/>
          <p:cNvPicPr/>
          <p:nvPr/>
        </p:nvPicPr>
        <p:blipFill>
          <a:blip r:embed="rId6"/>
          <a:stretch/>
        </p:blipFill>
        <p:spPr>
          <a:xfrm>
            <a:off x="7344000" y="3888000"/>
            <a:ext cx="966600" cy="1511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1" name=""/>
          <p:cNvPicPr/>
          <p:nvPr/>
        </p:nvPicPr>
        <p:blipFill>
          <a:blip r:embed="rId7"/>
          <a:stretch/>
        </p:blipFill>
        <p:spPr>
          <a:xfrm>
            <a:off x="4967640" y="648000"/>
            <a:ext cx="1050840" cy="1351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" name=""/>
          <p:cNvSpPr/>
          <p:nvPr/>
        </p:nvSpPr>
        <p:spPr>
          <a:xfrm>
            <a:off x="5112000" y="2335320"/>
            <a:ext cx="935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i="1" u="none" strike="noStrike">
                <a:solidFill>
                  <a:srgbClr val="2F4F4F"/>
                </a:solidFill>
                <a:effectLst/>
                <a:uFillTx/>
                <a:latin typeface="Trebuchet MS"/>
                <a:ea typeface="DejaVu Sans"/>
              </a:rPr>
              <a:t>Dagon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" name=""/>
          <p:cNvSpPr/>
          <p:nvPr/>
        </p:nvSpPr>
        <p:spPr>
          <a:xfrm>
            <a:off x="8906760" y="3703320"/>
            <a:ext cx="935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i="1" u="none" strike="noStrike">
                <a:solidFill>
                  <a:srgbClr val="2F4F4F"/>
                </a:solidFill>
                <a:effectLst/>
                <a:uFillTx/>
                <a:latin typeface="Trebuchet MS"/>
                <a:ea typeface="DejaVu Sans"/>
              </a:rPr>
              <a:t>Molek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4" name=""/>
          <p:cNvSpPr/>
          <p:nvPr/>
        </p:nvSpPr>
        <p:spPr>
          <a:xfrm>
            <a:off x="7056000" y="5328000"/>
            <a:ext cx="935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i="1" u="none" strike="noStrike">
                <a:solidFill>
                  <a:srgbClr val="2F4F4F"/>
                </a:solidFill>
                <a:effectLst/>
                <a:uFillTx/>
                <a:latin typeface="Trebuchet MS"/>
                <a:ea typeface="DejaVu Sans"/>
              </a:rPr>
              <a:t>Kemoş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5" name=""/>
          <p:cNvSpPr/>
          <p:nvPr/>
        </p:nvSpPr>
        <p:spPr>
          <a:xfrm>
            <a:off x="4967640" y="2011320"/>
            <a:ext cx="10800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i="1" u="none" strike="noStrike">
                <a:solidFill>
                  <a:srgbClr val="2F4F4F"/>
                </a:solidFill>
                <a:effectLst/>
                <a:uFillTx/>
                <a:latin typeface="Trebuchet MS"/>
                <a:ea typeface="DejaVu Sans"/>
              </a:rPr>
              <a:t>Melkart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6" name=""/>
          <p:cNvSpPr/>
          <p:nvPr/>
        </p:nvSpPr>
        <p:spPr>
          <a:xfrm>
            <a:off x="3384000" y="2664000"/>
            <a:ext cx="935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i="1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Baal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7" name=""/>
          <p:cNvSpPr/>
          <p:nvPr/>
        </p:nvSpPr>
        <p:spPr>
          <a:xfrm>
            <a:off x="3312000" y="5148360"/>
            <a:ext cx="1043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i="1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Aştoret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08" name=""/>
          <p:cNvPicPr/>
          <p:nvPr/>
        </p:nvPicPr>
        <p:blipFill>
          <a:blip r:embed="rId8"/>
          <a:stretch/>
        </p:blipFill>
        <p:spPr>
          <a:xfrm>
            <a:off x="8789040" y="638280"/>
            <a:ext cx="1218600" cy="1017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9" name=""/>
          <p:cNvSpPr/>
          <p:nvPr/>
        </p:nvSpPr>
        <p:spPr>
          <a:xfrm>
            <a:off x="8978760" y="1615680"/>
            <a:ext cx="9356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i="1" u="none" strike="noStrike">
                <a:solidFill>
                  <a:srgbClr val="2F4F4F"/>
                </a:solidFill>
                <a:effectLst/>
                <a:uFillTx/>
                <a:latin typeface="Trebuchet MS"/>
                <a:ea typeface="DejaVu Sans"/>
              </a:rPr>
              <a:t>Hadad + İştar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"/>
          <p:cNvSpPr/>
          <p:nvPr/>
        </p:nvSpPr>
        <p:spPr>
          <a:xfrm>
            <a:off x="396360" y="5774760"/>
            <a:ext cx="349128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4. Yotam'in laneti (Hakimler 9)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0E68C"/>
                </a:solidFill>
                <a:effectLst/>
                <a:uFillTx/>
                <a:latin typeface="Trebuchet MS"/>
                <a:ea typeface="DejaVu Sans"/>
              </a:rPr>
              <a:t>5. Samiriyeliler tapınak kuruyor,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0E68C"/>
                </a:solidFill>
                <a:effectLst/>
                <a:uFillTx/>
                <a:latin typeface="Trebuchet MS"/>
                <a:ea typeface="DejaVu Sans"/>
              </a:rPr>
              <a:t>    İsrailliler yıkıyor (-110 yıl)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6. "Ne bu dağda, ne o dağda"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    (Yuhanna 4)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2" name=""/>
          <p:cNvSpPr/>
          <p:nvPr/>
        </p:nvSpPr>
        <p:spPr>
          <a:xfrm>
            <a:off x="108000" y="724320"/>
            <a:ext cx="2375640" cy="450936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10:7-8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7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Bu yüzden İsrailli-ler'e öfkelenen RAB, onları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Filistliler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'e ve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Ammonlular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'a tutsak etti.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8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Bunlar o yıldan başlayarak İsrailliler'i baskı altında ezdiler; Şeria Irmağı'nın ötesinde, Gilat'taki Amorlular ülkesinde yaşayan bütün İsrailliler'i on sekiz yıl baskı altında tuttular.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3" name=""/>
          <p:cNvPicPr/>
          <p:nvPr/>
        </p:nvPicPr>
        <p:blipFill>
          <a:blip r:embed="rId1"/>
          <a:srcRect l="4701" t="18738" r="4120" b="3171"/>
          <a:stretch/>
        </p:blipFill>
        <p:spPr>
          <a:xfrm>
            <a:off x="2591640" y="540360"/>
            <a:ext cx="3743640" cy="513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4" name=""/>
          <p:cNvPicPr/>
          <p:nvPr/>
        </p:nvPicPr>
        <p:blipFill>
          <a:blip r:embed="rId2"/>
          <a:srcRect l="6792" t="12821" r="6543" b="8500"/>
          <a:stretch/>
        </p:blipFill>
        <p:spPr>
          <a:xfrm>
            <a:off x="6366600" y="540000"/>
            <a:ext cx="3712680" cy="513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5" name=""/>
          <p:cNvSpPr/>
          <p:nvPr/>
        </p:nvSpPr>
        <p:spPr>
          <a:xfrm>
            <a:off x="8352000" y="3492000"/>
            <a:ext cx="1295640" cy="827640"/>
          </a:xfrm>
          <a:prstGeom prst="ellipse">
            <a:avLst/>
          </a:prstGeom>
          <a:noFill/>
          <a:ln w="57240">
            <a:solidFill>
              <a:srgbClr val="8B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tIns="73440" rIns="118440" bIns="7344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" name=""/>
          <p:cNvSpPr/>
          <p:nvPr/>
        </p:nvSpPr>
        <p:spPr>
          <a:xfrm>
            <a:off x="8460000" y="2736000"/>
            <a:ext cx="935640" cy="683640"/>
          </a:xfrm>
          <a:prstGeom prst="ellipse">
            <a:avLst/>
          </a:prstGeom>
          <a:noFill/>
          <a:ln w="5724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tIns="73440" rIns="118440" bIns="7344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7" name=""/>
          <p:cNvSpPr/>
          <p:nvPr/>
        </p:nvSpPr>
        <p:spPr>
          <a:xfrm>
            <a:off x="8388000" y="1836000"/>
            <a:ext cx="935640" cy="863640"/>
          </a:xfrm>
          <a:prstGeom prst="ellipse">
            <a:avLst/>
          </a:prstGeom>
          <a:noFill/>
          <a:ln w="5724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tIns="73440" rIns="118440" bIns="7344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8" name=""/>
          <p:cNvSpPr/>
          <p:nvPr/>
        </p:nvSpPr>
        <p:spPr>
          <a:xfrm>
            <a:off x="4788000" y="3528000"/>
            <a:ext cx="1295640" cy="755640"/>
          </a:xfrm>
          <a:prstGeom prst="ellipse">
            <a:avLst/>
          </a:prstGeom>
          <a:noFill/>
          <a:ln w="57240">
            <a:solidFill>
              <a:srgbClr val="8B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tIns="73440" rIns="118440" bIns="7344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9" name=""/>
          <p:cNvSpPr/>
          <p:nvPr/>
        </p:nvSpPr>
        <p:spPr>
          <a:xfrm>
            <a:off x="4716000" y="2736000"/>
            <a:ext cx="899640" cy="683640"/>
          </a:xfrm>
          <a:prstGeom prst="ellipse">
            <a:avLst/>
          </a:prstGeom>
          <a:noFill/>
          <a:ln w="5724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tIns="73440" rIns="118440" bIns="7344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0" name=""/>
          <p:cNvSpPr/>
          <p:nvPr/>
        </p:nvSpPr>
        <p:spPr>
          <a:xfrm>
            <a:off x="4608000" y="1836000"/>
            <a:ext cx="935640" cy="863640"/>
          </a:xfrm>
          <a:prstGeom prst="ellipse">
            <a:avLst/>
          </a:prstGeom>
          <a:noFill/>
          <a:ln w="5724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tIns="73440" rIns="118440" bIns="7344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" dur="indefinite" restart="never" nodeType="tmRoot">
          <p:childTnLst>
            <p:seq>
              <p:cTn id="28" dur="indefinite" nodeType="mainSeq">
                <p:childTnLst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"/>
          <p:cNvSpPr/>
          <p:nvPr/>
        </p:nvSpPr>
        <p:spPr>
          <a:xfrm>
            <a:off x="432000" y="3888000"/>
            <a:ext cx="349128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4. Yotam'in laneti (Hakimler 9)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0E68C"/>
                </a:solidFill>
                <a:effectLst/>
                <a:uFillTx/>
                <a:latin typeface="Trebuchet MS"/>
                <a:ea typeface="DejaVu Sans"/>
              </a:rPr>
              <a:t>5. Samiriyeliler tapınak kuruyor,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0E68C"/>
                </a:solidFill>
                <a:effectLst/>
                <a:uFillTx/>
                <a:latin typeface="Trebuchet MS"/>
                <a:ea typeface="DejaVu Sans"/>
              </a:rPr>
              <a:t>    İsrailliler yıkıyor (-110 yıl)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6. "Ne bu dağda, ne o dağda"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    (Yuhanna 4)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3" name=""/>
          <p:cNvSpPr/>
          <p:nvPr/>
        </p:nvSpPr>
        <p:spPr>
          <a:xfrm>
            <a:off x="432000" y="776160"/>
            <a:ext cx="3779640" cy="29354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10:9-10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Ammonlular Yahuda, Benyamin ve Efrayim oymaklarıyla savaşmak için Şeria Irmağı'nın ötesine geçtiler. İsrail büyük sıkıntı içindeydi.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10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İsrailliler RAB'be, "Sana karşı günah işledik" diye seslendiler, "Seni, Tanrımız'ı terk edip Baallar'a kulluk ettik."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4" name=""/>
          <p:cNvPicPr/>
          <p:nvPr/>
        </p:nvPicPr>
        <p:blipFill>
          <a:blip r:embed="rId1"/>
          <a:stretch/>
        </p:blipFill>
        <p:spPr>
          <a:xfrm>
            <a:off x="5724000" y="556560"/>
            <a:ext cx="4367160" cy="5132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5" name=""/>
          <p:cNvSpPr/>
          <p:nvPr/>
        </p:nvSpPr>
        <p:spPr>
          <a:xfrm>
            <a:off x="6696000" y="3600000"/>
            <a:ext cx="1079640" cy="1691640"/>
          </a:xfrm>
          <a:prstGeom prst="ellipse">
            <a:avLst/>
          </a:prstGeom>
          <a:noFill/>
          <a:ln w="57240">
            <a:solidFill>
              <a:srgbClr val="FFD7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080" tIns="73080" rIns="118080" bIns="73080" anchor="ctr">
            <a:noAutofit/>
          </a:bodyPr>
          <a:p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10908000" y="3348000"/>
            <a:ext cx="359280" cy="35928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720" y="-4680"/>
            <a:ext cx="10076400" cy="5450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9. YİFTAH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10-12)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4392360" y="3938760"/>
            <a:ext cx="478728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Maonlular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0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Septuaginta'da "Midyanlılar" yazıyor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0"/>
              </a:buClr>
              <a:buSzPct val="40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yada Maonlular kü.ük bir Arap kabile idi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504000" y="912240"/>
            <a:ext cx="2879640" cy="39607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10:11-14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11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RAB, "Sizi Mısırlılar'dan, Amorlular'dan, Ammonlular'dan, Filistliler'den kurtaran ben değil miyim?" diye karşılık verdi,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12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"Saydalılar, Amalekliler, Maonlular size baskı yaptıklarında bana yakardınız, ben de sizi onların elinden kurtardım.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3816000" y="993960"/>
            <a:ext cx="5507640" cy="264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1" u="none" strike="noStrike">
                <a:solidFill>
                  <a:srgbClr val="F0E68C"/>
                </a:solidFill>
                <a:effectLst/>
                <a:uFillTx/>
                <a:latin typeface="Trebuchet MS"/>
              </a:rPr>
              <a:t>Mısır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</a:rPr>
              <a:t> - Musa (Çıkış 14:30; 1.Sam 12:8)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1" u="none" strike="noStrike">
                <a:solidFill>
                  <a:srgbClr val="F0E68C"/>
                </a:solidFill>
                <a:effectLst/>
                <a:uFillTx/>
                <a:latin typeface="Trebuchet MS"/>
              </a:rPr>
              <a:t>Amorlular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</a:rPr>
              <a:t> - Musa (Sayım 21:21-25)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1" u="none" strike="noStrike">
                <a:solidFill>
                  <a:srgbClr val="F0E68C"/>
                </a:solidFill>
                <a:effectLst/>
                <a:uFillTx/>
                <a:latin typeface="Trebuchet MS"/>
              </a:rPr>
              <a:t>Ammonlular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</a:rPr>
              <a:t> - Ehut (Hakimler 3:11-15)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1" u="none" strike="noStrike">
                <a:solidFill>
                  <a:srgbClr val="F0E68C"/>
                </a:solidFill>
                <a:effectLst/>
                <a:uFillTx/>
                <a:latin typeface="Trebuchet MS"/>
              </a:rPr>
              <a:t>Filistliler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</a:rPr>
              <a:t> - Şamgar (Hakimler 3:31)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1" u="none" strike="noStrike">
                <a:solidFill>
                  <a:srgbClr val="F0E68C"/>
                </a:solidFill>
                <a:effectLst/>
                <a:uFillTx/>
                <a:latin typeface="Trebuchet MS"/>
              </a:rPr>
              <a:t>Saydalilar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</a:rPr>
              <a:t> - Debora / Barak (Hakimler 5:19-31)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1" u="none" strike="noStrike">
                <a:solidFill>
                  <a:srgbClr val="F0E68C"/>
                </a:solidFill>
                <a:effectLst/>
                <a:uFillTx/>
                <a:latin typeface="Trebuchet MS"/>
              </a:rPr>
              <a:t>Amalekliler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</a:rPr>
              <a:t> - Gidyon (Hakimler 6:3)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1" u="none" strike="noStrike">
                <a:solidFill>
                  <a:srgbClr val="F0E68C"/>
                </a:solidFill>
                <a:effectLst/>
                <a:uFillTx/>
                <a:latin typeface="Trebuchet MS"/>
              </a:rPr>
              <a:t>Maon/Midyanlılar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</a:rPr>
              <a:t> - Gidyon (Hakimler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55765</TotalTime>
  <Application>LibreOffice/26.2.4.2$Windows_X86_64 LibreOffice_project/0229ac93fcf0d7cbc6376066c6f35021cef002dc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2014-09-10T09:14:22Z</dcterms:created>
  <dc:creator/>
  <dc:description/>
  <dc:language>bg-BG</dc:language>
  <cp:lastModifiedBy/>
  <dcterms:modified xsi:type="dcterms:W3CDTF">2026-07-06T18:12:31Z</dcterms:modified>
  <cp:revision>392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