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presProps.xml" ContentType="application/vnd.openxmlformats-officedocument.presentationml.presProps+xml"/>
  <Override PartName="/ppt/media/image26.gif" ContentType="image/gif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705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392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20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D156BC6-6F5C-4A5A-B5DA-FBDBAEBA97F5}" type="slidenum"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11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20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705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392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720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C88B889-31B4-45DB-A80C-CBD3BBAFA01A}" type="slidenum"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720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705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560" cy="235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ftr" idx="7"/>
          </p:nvPr>
        </p:nvSpPr>
        <p:spPr>
          <a:xfrm>
            <a:off x="3447360" y="5165280"/>
            <a:ext cx="319392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sldNum" idx="8"/>
          </p:nvPr>
        </p:nvSpPr>
        <p:spPr>
          <a:xfrm>
            <a:off x="7227360" y="5165280"/>
            <a:ext cx="234720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7D76C0C-58EA-492C-B969-80C8DA6A8EE0}" type="slidenum"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dt" idx="9"/>
          </p:nvPr>
        </p:nvSpPr>
        <p:spPr>
          <a:xfrm>
            <a:off x="504000" y="5165280"/>
            <a:ext cx="234720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jpeg"/><Relationship Id="rId3" Type="http://schemas.openxmlformats.org/officeDocument/2006/relationships/image" Target="../media/image10.jpe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jpeg"/><Relationship Id="rId7" Type="http://schemas.openxmlformats.org/officeDocument/2006/relationships/image" Target="../media/image14.jpeg"/><Relationship Id="rId8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jpeg"/><Relationship Id="rId7" Type="http://schemas.openxmlformats.org/officeDocument/2006/relationships/image" Target="../media/image21.jpeg"/><Relationship Id="rId8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24.png"/><Relationship Id="rId6" Type="http://schemas.openxmlformats.org/officeDocument/2006/relationships/image" Target="../media/image12.png"/><Relationship Id="rId7" Type="http://schemas.openxmlformats.org/officeDocument/2006/relationships/image" Target="../media/image10.jpeg"/><Relationship Id="rId8" Type="http://schemas.openxmlformats.org/officeDocument/2006/relationships/image" Target="../media/image25.png"/><Relationship Id="rId9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6.gif"/><Relationship Id="rId2" Type="http://schemas.openxmlformats.org/officeDocument/2006/relationships/image" Target="../media/image27.jpeg"/><Relationship Id="rId3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image" Target="../media/image25.png"/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6" Type="http://schemas.openxmlformats.org/officeDocument/2006/relationships/image" Target="../media/image24.png"/><Relationship Id="rId7" Type="http://schemas.openxmlformats.org/officeDocument/2006/relationships/image" Target="../media/image12.png"/><Relationship Id="rId8" Type="http://schemas.openxmlformats.org/officeDocument/2006/relationships/image" Target="../media/image11.png"/><Relationship Id="rId9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2290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"/>
          <p:cNvPicPr/>
          <p:nvPr/>
        </p:nvPicPr>
        <p:blipFill>
          <a:blip r:embed="rId1"/>
          <a:stretch/>
        </p:blipFill>
        <p:spPr>
          <a:xfrm>
            <a:off x="864000" y="6840"/>
            <a:ext cx="8423280" cy="5699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"/>
          <p:cNvSpPr/>
          <p:nvPr/>
        </p:nvSpPr>
        <p:spPr>
          <a:xfrm>
            <a:off x="3960000" y="405000"/>
            <a:ext cx="539892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90000"/>
              </a:lnSpc>
            </a:pPr>
            <a:r>
              <a:rPr lang="bg-BG" sz="7200" b="1" u="none" strike="noStrike">
                <a:solidFill>
                  <a:srgbClr val="6666ff"/>
                </a:solidFill>
                <a:effectLst/>
                <a:uFillTx/>
                <a:latin typeface="Constantia"/>
                <a:ea typeface="DejaVu Sans"/>
              </a:rPr>
              <a:t>HAKİMLER</a:t>
            </a:r>
            <a:r>
              <a:rPr lang="bg-BG" sz="4800" b="1" u="none" strike="noStrike">
                <a:solidFill>
                  <a:srgbClr val="000000"/>
                </a:solidFill>
                <a:effectLst/>
                <a:uFillTx/>
                <a:latin typeface="Constantia"/>
                <a:ea typeface="DejaVu Sans"/>
              </a:rPr>
              <a:t> kitabı</a:t>
            </a:r>
            <a:endParaRPr lang="bg-BG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080" y="-2160"/>
            <a:ext cx="10078560" cy="5428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HAKİMLER kitabı -</a:t>
            </a:r>
            <a:r>
              <a:rPr lang="bg-BG" sz="32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KK'taki yeri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" name=""/>
          <p:cNvPicPr/>
          <p:nvPr/>
        </p:nvPicPr>
        <p:blipFill>
          <a:blip r:embed="rId1"/>
          <a:stretch/>
        </p:blipFill>
        <p:spPr>
          <a:xfrm>
            <a:off x="288000" y="792000"/>
            <a:ext cx="1870920" cy="2470320"/>
          </a:xfrm>
          <a:prstGeom prst="rect">
            <a:avLst/>
          </a:prstGeom>
          <a:noFill/>
          <a:ln w="29160">
            <a:solidFill>
              <a:srgbClr val="ffffff"/>
            </a:solidFill>
            <a:round/>
          </a:ln>
        </p:spPr>
      </p:pic>
      <p:pic>
        <p:nvPicPr>
          <p:cNvPr id="21" name=""/>
          <p:cNvPicPr/>
          <p:nvPr/>
        </p:nvPicPr>
        <p:blipFill>
          <a:blip r:embed="rId2"/>
          <a:stretch/>
        </p:blipFill>
        <p:spPr>
          <a:xfrm>
            <a:off x="5184000" y="720000"/>
            <a:ext cx="2097000" cy="2518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" name=""/>
          <p:cNvPicPr/>
          <p:nvPr/>
        </p:nvPicPr>
        <p:blipFill>
          <a:blip r:embed="rId3"/>
          <a:stretch/>
        </p:blipFill>
        <p:spPr>
          <a:xfrm>
            <a:off x="6984000" y="1307880"/>
            <a:ext cx="3027600" cy="1643040"/>
          </a:xfrm>
          <a:prstGeom prst="rect">
            <a:avLst/>
          </a:prstGeom>
          <a:noFill/>
          <a:ln w="29160">
            <a:solidFill>
              <a:srgbClr val="fffff0"/>
            </a:solidFill>
            <a:round/>
          </a:ln>
        </p:spPr>
      </p:pic>
      <p:sp>
        <p:nvSpPr>
          <p:cNvPr id="23" name=""/>
          <p:cNvSpPr/>
          <p:nvPr/>
        </p:nvSpPr>
        <p:spPr>
          <a:xfrm>
            <a:off x="252000" y="3600000"/>
            <a:ext cx="1906920" cy="43092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6b8e23"/>
              </a:gs>
            </a:gsLst>
            <a:lin ang="5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Arial"/>
                <a:ea typeface="DejaVu Sans"/>
              </a:rPr>
              <a:t>Musa ve Yeşu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"/>
          <p:cNvSpPr/>
          <p:nvPr/>
        </p:nvSpPr>
        <p:spPr>
          <a:xfrm>
            <a:off x="5256000" y="3600000"/>
            <a:ext cx="1438920" cy="43092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6b8e23"/>
              </a:gs>
            </a:gsLst>
            <a:lin ang="5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Arial"/>
                <a:ea typeface="DejaVu Sans"/>
              </a:rPr>
              <a:t>Samuel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"/>
          <p:cNvSpPr/>
          <p:nvPr/>
        </p:nvSpPr>
        <p:spPr>
          <a:xfrm>
            <a:off x="7200000" y="3600360"/>
            <a:ext cx="2662920" cy="43092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6b8e23"/>
              </a:gs>
            </a:gsLst>
            <a:lin ang="5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Arial"/>
                <a:ea typeface="DejaVu Sans"/>
              </a:rPr>
              <a:t>Saul, Davut, Süleyman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"/>
          <p:cNvSpPr/>
          <p:nvPr/>
        </p:nvSpPr>
        <p:spPr>
          <a:xfrm>
            <a:off x="2412000" y="1440000"/>
            <a:ext cx="2518920" cy="862920"/>
          </a:xfrm>
          <a:custGeom>
            <a:avLst/>
            <a:gdLst>
              <a:gd name="textAreaLeft" fmla="*/ 101520 w 2518920"/>
              <a:gd name="textAreaRight" fmla="*/ 2418480 w 2518920"/>
              <a:gd name="textAreaTop" fmla="*/ 101520 h 862920"/>
              <a:gd name="textAreaBottom" fmla="*/ 762480 h 862920"/>
              <a:gd name="GluePoint1X" fmla="*/ 10800 w 62983"/>
              <a:gd name="GluePoint1Y" fmla="*/ 0 h 21600"/>
              <a:gd name="GluePoint2X" fmla="*/ 0 w 62983"/>
              <a:gd name="GluePoint2Y" fmla="*/ 10800 h 21600"/>
              <a:gd name="GluePoint3X" fmla="*/ 10800 w 62983"/>
              <a:gd name="GluePoint3Y" fmla="*/ 21600 h 21600"/>
              <a:gd name="GluePoint4X" fmla="*/ 21600 w 62983"/>
              <a:gd name="GluePoint4Y" fmla="*/ 10800 h 216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</a:cxnLst>
            <a:rect l="textAreaLeft" t="textAreaTop" r="textAreaRight" b="textAreaBottom"/>
            <a:pathLst>
              <a:path w="62983" h="21600">
                <a:moveTo>
                  <a:pt x="3600" y="0"/>
                </a:moveTo>
                <a:arcTo wR="3600" hR="3600" stAng="0" swAng="5400000"/>
                <a:lnTo>
                  <a:pt x="0" y="18000"/>
                </a:lnTo>
                <a:arcTo wR="3600" hR="3600" stAng="16200000" swAng="5400000"/>
                <a:lnTo>
                  <a:pt x="59383" y="21600"/>
                </a:lnTo>
                <a:arcTo wR="3600" hR="3600" stAng="10800000" swAng="5400000"/>
                <a:lnTo>
                  <a:pt x="62983" y="3600"/>
                </a:lnTo>
                <a:arcTo wR="3600" hR="3600" stAng="5400000" swAng="5400000"/>
                <a:close/>
              </a:path>
            </a:pathLst>
          </a:custGeom>
          <a:solidFill>
            <a:srgbClr val="f0e68c"/>
          </a:solidFill>
          <a:ln w="38160">
            <a:solidFill>
              <a:srgbClr val="1e90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720" rIns="108720" tIns="63720" bIns="63720" anchor="ctr">
            <a:noAutofit/>
          </a:bodyPr>
          <a:p>
            <a:pPr algn="ctr">
              <a:lnSpc>
                <a:spcPct val="100000"/>
              </a:lnSpc>
            </a:pPr>
            <a:r>
              <a:rPr lang="bg-BG" sz="2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HAKİMLER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"/>
          <p:cNvSpPr/>
          <p:nvPr/>
        </p:nvSpPr>
        <p:spPr>
          <a:xfrm>
            <a:off x="180000" y="4068000"/>
            <a:ext cx="2014920" cy="61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f0e68c"/>
                </a:solidFill>
                <a:effectLst/>
                <a:uFillTx/>
                <a:latin typeface="Trebuchet MS"/>
                <a:ea typeface="DejaVu Sans"/>
              </a:rPr>
              <a:t>Çıkış ve Yerleşme Çağı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" name=""/>
          <p:cNvSpPr/>
          <p:nvPr/>
        </p:nvSpPr>
        <p:spPr>
          <a:xfrm>
            <a:off x="7200000" y="4104360"/>
            <a:ext cx="25909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f0e68c"/>
                </a:solidFill>
                <a:effectLst/>
                <a:uFillTx/>
                <a:latin typeface="Trebuchet MS"/>
                <a:ea typeface="DejaVu Sans"/>
              </a:rPr>
              <a:t>Birleşik Krallık Çağı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"/>
          <p:cNvSpPr/>
          <p:nvPr/>
        </p:nvSpPr>
        <p:spPr>
          <a:xfrm>
            <a:off x="5004000" y="4068720"/>
            <a:ext cx="2014920" cy="61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f0e68c"/>
                </a:solidFill>
                <a:effectLst/>
                <a:uFillTx/>
                <a:latin typeface="Trebuchet MS"/>
                <a:ea typeface="DejaVu Sans"/>
              </a:rPr>
              <a:t>son hakim ve peygamber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" name=""/>
          <p:cNvSpPr/>
          <p:nvPr/>
        </p:nvSpPr>
        <p:spPr>
          <a:xfrm>
            <a:off x="216000" y="4824360"/>
            <a:ext cx="2014920" cy="619920"/>
          </a:xfrm>
          <a:prstGeom prst="rect">
            <a:avLst/>
          </a:prstGeom>
          <a:solidFill>
            <a:srgbClr val="d3d3d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tek önder idare sistemi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"/>
          <p:cNvSpPr/>
          <p:nvPr/>
        </p:nvSpPr>
        <p:spPr>
          <a:xfrm>
            <a:off x="2664000" y="4772520"/>
            <a:ext cx="4030920" cy="354600"/>
          </a:xfrm>
          <a:prstGeom prst="rect">
            <a:avLst/>
          </a:prstGeom>
          <a:solidFill>
            <a:srgbClr val="f0e68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kolektif önderlik idare sistemi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"/>
          <p:cNvSpPr/>
          <p:nvPr/>
        </p:nvSpPr>
        <p:spPr>
          <a:xfrm>
            <a:off x="7812000" y="4861080"/>
            <a:ext cx="2014920" cy="619920"/>
          </a:xfrm>
          <a:prstGeom prst="rect">
            <a:avLst/>
          </a:prstGeom>
          <a:solidFill>
            <a:srgbClr val="d3d3d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tek önder idare sistemi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"/>
          <p:cNvSpPr/>
          <p:nvPr/>
        </p:nvSpPr>
        <p:spPr>
          <a:xfrm>
            <a:off x="2664000" y="5168520"/>
            <a:ext cx="4030920" cy="354600"/>
          </a:xfrm>
          <a:prstGeom prst="rect">
            <a:avLst/>
          </a:prstGeom>
          <a:solidFill>
            <a:srgbClr val="d3d3d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12 x tek önder idare sistemi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440" y="-1800"/>
            <a:ext cx="10078560" cy="5428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HAKİMLER kitabı ve kilise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5" name=""/>
          <p:cNvPicPr/>
          <p:nvPr/>
        </p:nvPicPr>
        <p:blipFill>
          <a:blip r:embed="rId1"/>
          <a:srcRect l="22197" t="0" r="0" b="0"/>
          <a:stretch/>
        </p:blipFill>
        <p:spPr>
          <a:xfrm flipH="1">
            <a:off x="354960" y="827280"/>
            <a:ext cx="4037040" cy="2915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" name=""/>
          <p:cNvPicPr/>
          <p:nvPr/>
        </p:nvPicPr>
        <p:blipFill>
          <a:blip r:embed="rId2"/>
          <a:stretch/>
        </p:blipFill>
        <p:spPr>
          <a:xfrm>
            <a:off x="5446080" y="864000"/>
            <a:ext cx="4272120" cy="2914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" name=""/>
          <p:cNvSpPr/>
          <p:nvPr/>
        </p:nvSpPr>
        <p:spPr>
          <a:xfrm>
            <a:off x="324000" y="1008000"/>
            <a:ext cx="1150920" cy="1438920"/>
          </a:xfrm>
          <a:prstGeom prst="ellipse">
            <a:avLst/>
          </a:prstGeom>
          <a:noFill/>
          <a:ln w="5724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18440" rIns="118440" tIns="73440" bIns="7344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8" name=""/>
          <p:cNvSpPr/>
          <p:nvPr/>
        </p:nvSpPr>
        <p:spPr>
          <a:xfrm>
            <a:off x="5652000" y="1404000"/>
            <a:ext cx="3958560" cy="1402920"/>
          </a:xfrm>
          <a:prstGeom prst="ellipse">
            <a:avLst/>
          </a:prstGeom>
          <a:noFill/>
          <a:ln w="5724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18440" rIns="118440" tIns="73440" bIns="7344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9" name=""/>
          <p:cNvSpPr/>
          <p:nvPr/>
        </p:nvSpPr>
        <p:spPr>
          <a:xfrm>
            <a:off x="432000" y="3907080"/>
            <a:ext cx="3958920" cy="149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Efes 4:11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Ve O, kimi kişileri apostol olarak verdi, kimi kişileri peygamber olarak verdi, kimi kişileri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müjdeci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olarak verdi, ve kimi kişileri de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çoban ve muallim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olarak verdi.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"/>
          <p:cNvSpPr/>
          <p:nvPr/>
        </p:nvSpPr>
        <p:spPr>
          <a:xfrm>
            <a:off x="4608000" y="3924000"/>
            <a:ext cx="5398920" cy="168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Apo 14:23  ... her bir toplulukta onlara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ihtiyarlar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görevli kıldılar.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Titus 1:5    Seni Krit adasında braktım... her kasabada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ihtiyarları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iş başına koyasın.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Apo 20:28  Kutsal Ruh sizi onların arasında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güdücü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kıldı, Allahın kilisesine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çobanlık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yapasınız.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"/>
          <p:cNvSpPr/>
          <p:nvPr/>
        </p:nvSpPr>
        <p:spPr>
          <a:xfrm>
            <a:off x="5544000" y="2880000"/>
            <a:ext cx="3958920" cy="85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ffff00"/>
                </a:solidFill>
                <a:effectLst/>
                <a:uFillTx/>
                <a:latin typeface="Arial"/>
                <a:ea typeface="DejaVu Sans"/>
              </a:rPr>
              <a:t>Çoban - İhtiyar - Güdücü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(poymen - previteros - episkopos)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"/>
          <p:cNvSpPr/>
          <p:nvPr/>
        </p:nvSpPr>
        <p:spPr>
          <a:xfrm>
            <a:off x="-612000" y="2484000"/>
            <a:ext cx="3778920" cy="85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ffff00"/>
                </a:solidFill>
                <a:effectLst/>
                <a:uFillTx/>
                <a:latin typeface="Arial"/>
                <a:ea typeface="DejaVu Sans"/>
              </a:rPr>
              <a:t>Müjdeci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ffff00"/>
                </a:solidFill>
                <a:effectLst/>
                <a:uFillTx/>
                <a:latin typeface="Arial"/>
                <a:ea typeface="DejaVu Sans"/>
              </a:rPr>
              <a:t>kilise kurucusu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(evangelistos)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"/>
          <p:cNvSpPr/>
          <p:nvPr/>
        </p:nvSpPr>
        <p:spPr>
          <a:xfrm>
            <a:off x="2160000" y="1008000"/>
            <a:ext cx="5146920" cy="4678920"/>
          </a:xfrm>
          <a:prstGeom prst="rect">
            <a:avLst/>
          </a:prstGeom>
          <a:solidFill>
            <a:srgbClr val="fff0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44000" bIns="45000" anchor="t">
            <a:noAutofit/>
          </a:bodyPr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</a:t>
            </a:r>
            <a:r>
              <a:rPr lang="bg-BG" sz="1800" b="1" u="none" strike="noStrik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Ana bölüm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   Baskılar ve kurtarıcılar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(3:7 - 16:31)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A. Otniel - Aram'a (Suriye'ye) karşı (3:7-11)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B. Ehut - Moavlılara karşı (3:12-30)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  1. Şamgar (3:31)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567"/>
              </a:spcBef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C. Debora - Kenanlılara karşı (bölüm 4-5)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D. Gidyon - Midyanlılara karşı (bölüm 6-8)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  Avimelek, anti-hakim (bölüm 9)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  2. Tola (10:1-2)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  3. Yair (10:3-5)    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567"/>
              </a:spcBef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E. Yiftah - Ammonlulara karşı  (10:6 - 12:7)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  4. İvsan (12:8-10)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  5. Elon (12:11-12)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  6. Avdon (12:13-15)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F.  Şimşon - Filistilere karşı  (bölüm 13-16)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"/>
          <p:cNvSpPr/>
          <p:nvPr/>
        </p:nvSpPr>
        <p:spPr>
          <a:xfrm>
            <a:off x="7128000" y="1008000"/>
            <a:ext cx="2950920" cy="4678920"/>
          </a:xfrm>
          <a:prstGeom prst="rect">
            <a:avLst/>
          </a:prstGeom>
          <a:solidFill>
            <a:srgbClr val="f0e68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16000" rIns="90000" tIns="144000" bIns="45000" anchor="t">
            <a:no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Ekleme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850"/>
              </a:spcAft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Hakimler zamanındaki düşkünlük</a:t>
            </a:r>
            <a:r>
              <a:rPr lang="bg-BG" sz="1800" b="0" u="none" strike="noStrike">
                <a:solidFill>
                  <a:srgbClr val="b22222"/>
                </a:solidFill>
                <a:effectLst/>
                <a:uFillTx/>
                <a:latin typeface="Trebuchet MS"/>
                <a:ea typeface="DejaVu Sans"/>
              </a:rPr>
              <a:t>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(b.17-21)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1. Birinci örnek: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    dinsel düşkünlük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Mika: kiralık Allah görevlisi (b.17)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	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Danlılar: zorbacılıkla putperestlik (b.18)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857840"/>
              </a:tabLst>
            </a:pPr>
            <a:endParaRPr lang="bg-BG" sz="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2. İkinci örnek: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    ahlaki düşkünlük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	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Levilinin cariyesi ve Giva kasabası (b.19)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Benyaminlilerle iç savaş  (b.20-21)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"/>
          <p:cNvSpPr/>
          <p:nvPr/>
        </p:nvSpPr>
        <p:spPr>
          <a:xfrm>
            <a:off x="2412000" y="180000"/>
            <a:ext cx="4750920" cy="68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4000" b="1" u="none" strike="noStrike">
                <a:solidFill>
                  <a:srgbClr val="87cefa"/>
                </a:solidFill>
                <a:effectLst/>
                <a:uFillTx/>
                <a:latin typeface="Cambria"/>
                <a:ea typeface="DejaVu Sans"/>
              </a:rPr>
              <a:t>HAKİMLER - iskelet</a:t>
            </a:r>
            <a:endParaRPr lang="bg-BG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" name=""/>
          <p:cNvSpPr/>
          <p:nvPr/>
        </p:nvSpPr>
        <p:spPr>
          <a:xfrm>
            <a:off x="0" y="1008000"/>
            <a:ext cx="2302920" cy="4678920"/>
          </a:xfrm>
          <a:prstGeom prst="rect">
            <a:avLst/>
          </a:prstGeom>
          <a:solidFill>
            <a:srgbClr val="98fb9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44000" rIns="90000" tIns="144000" bIns="45000" anchor="t">
            <a:no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Önsöz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İsrail'in suçu</a:t>
            </a:r>
            <a:r>
              <a:rPr lang="bg-BG" sz="1800" b="0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bg-BG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1. İsrailin birinci suçu: düşmanlarını tam yenmediler  (1:1 - 2:5)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bg-BG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2. İsrailin ikinci suçu: Rabbe karşı gittler  (2:6 - 3:6)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3" dur="indefinite" restart="never" nodeType="tmRoot">
          <p:childTnLst>
            <p:seq>
              <p:cTn id="64" dur="indefinite" nodeType="mainSeq">
                <p:childTnLst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0" y="-1080"/>
            <a:ext cx="10078920" cy="649080"/>
          </a:xfrm>
          <a:prstGeom prst="rect">
            <a:avLst/>
          </a:prstGeom>
          <a:solidFill>
            <a:srgbClr val="cfe7f5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600" b="1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Kitabın yazarı ve tarihi</a:t>
            </a:r>
            <a:endParaRPr lang="bg-BG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144000" y="1080000"/>
            <a:ext cx="6334920" cy="384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17:6, 18:1, 19:1, 21:25 -  </a:t>
            </a: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"O dönemde İsrail'de kral yoktu. Herkes dilediğini yapıyordu."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 - Demek kitap en erken kral Saul'un zamanında yazılmış olabilir. Hem de krallık sistemi övülüyor, pozitif bir şey olarak gösteriliyor.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Eski yorumcular, Yahudi tarihçi Yosifus v.b. yazar olarak Samuel'i gösteriyorlar. Samuel 300 senelik materyalı toplamış ve birinci yazılı biçimine getirmiş olabilir.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Ama Samuel krallık sistemine karşı idi. Halkın kral istemesini şiddetle reddetti: 1.Samuel 8:6  -  </a:t>
            </a: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"Ne var ki, "Bizi yönetecek bir kral ata" demeleri Samuel'in hoşuna gitmedi. Samuel RAB'be yakardı."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Demek, ilk yazar Samuel olsa bile, daha sonra başka yazarlar kitabı bugünkü hale getirdi. Tarih: belki -1020 yıllarında.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9" name=""/>
          <p:cNvPicPr/>
          <p:nvPr/>
        </p:nvPicPr>
        <p:blipFill>
          <a:blip r:embed="rId1"/>
          <a:stretch/>
        </p:blipFill>
        <p:spPr>
          <a:xfrm>
            <a:off x="6619680" y="1260720"/>
            <a:ext cx="3171240" cy="3166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"/>
          <p:cNvPicPr/>
          <p:nvPr/>
        </p:nvPicPr>
        <p:blipFill>
          <a:blip r:embed="rId1"/>
          <a:srcRect l="10598" t="0" r="0" b="0"/>
          <a:stretch/>
        </p:blipFill>
        <p:spPr>
          <a:xfrm>
            <a:off x="1598760" y="792000"/>
            <a:ext cx="1726920" cy="1672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" name=""/>
          <p:cNvPicPr/>
          <p:nvPr/>
        </p:nvPicPr>
        <p:blipFill>
          <a:blip r:embed="rId2"/>
          <a:stretch/>
        </p:blipFill>
        <p:spPr>
          <a:xfrm>
            <a:off x="3860640" y="792000"/>
            <a:ext cx="1726920" cy="1672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2" name=""/>
          <p:cNvPicPr/>
          <p:nvPr/>
        </p:nvPicPr>
        <p:blipFill>
          <a:blip r:embed="rId3"/>
          <a:srcRect l="-1270" t="0" r="0" b="36258"/>
          <a:stretch/>
        </p:blipFill>
        <p:spPr>
          <a:xfrm>
            <a:off x="7128000" y="792000"/>
            <a:ext cx="1726920" cy="1672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" name=""/>
          <p:cNvPicPr/>
          <p:nvPr/>
        </p:nvPicPr>
        <p:blipFill>
          <a:blip r:embed="rId4">
            <a:grayscl/>
          </a:blip>
          <a:srcRect l="53307" t="0" r="0" b="0"/>
          <a:stretch/>
        </p:blipFill>
        <p:spPr>
          <a:xfrm>
            <a:off x="2151720" y="3339000"/>
            <a:ext cx="1519200" cy="1687320"/>
          </a:xfrm>
          <a:prstGeom prst="rect">
            <a:avLst/>
          </a:prstGeom>
          <a:noFill/>
          <a:ln w="38160">
            <a:solidFill>
              <a:srgbClr val="000000"/>
            </a:solidFill>
            <a:round/>
          </a:ln>
        </p:spPr>
      </p:pic>
      <p:pic>
        <p:nvPicPr>
          <p:cNvPr id="54" name=""/>
          <p:cNvPicPr/>
          <p:nvPr/>
        </p:nvPicPr>
        <p:blipFill>
          <a:blip r:embed="rId5"/>
          <a:srcRect l="3537" t="5670" r="13991" b="57382"/>
          <a:stretch/>
        </p:blipFill>
        <p:spPr>
          <a:xfrm>
            <a:off x="8136000" y="3337560"/>
            <a:ext cx="1726920" cy="1654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" name=""/>
          <p:cNvSpPr/>
          <p:nvPr/>
        </p:nvSpPr>
        <p:spPr>
          <a:xfrm>
            <a:off x="1476000" y="2474640"/>
            <a:ext cx="1870920" cy="45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ffa500"/>
                </a:solidFill>
                <a:effectLst/>
                <a:uFillTx/>
                <a:latin typeface="Arial"/>
                <a:ea typeface="DejaVu Sans"/>
              </a:rPr>
              <a:t>1. Otniel</a:t>
            </a:r>
            <a:endParaRPr lang="bg-BG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" name=""/>
          <p:cNvSpPr/>
          <p:nvPr/>
        </p:nvSpPr>
        <p:spPr>
          <a:xfrm>
            <a:off x="3780000" y="2475000"/>
            <a:ext cx="1870920" cy="45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ffa500"/>
                </a:solidFill>
                <a:effectLst/>
                <a:uFillTx/>
                <a:latin typeface="Arial"/>
                <a:ea typeface="DejaVu Sans"/>
              </a:rPr>
              <a:t>2. Ehut</a:t>
            </a:r>
            <a:endParaRPr lang="bg-BG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7056000" y="2475000"/>
            <a:ext cx="1870920" cy="45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ffa500"/>
                </a:solidFill>
                <a:effectLst/>
                <a:uFillTx/>
                <a:latin typeface="Arial"/>
                <a:ea typeface="DejaVu Sans"/>
              </a:rPr>
              <a:t>3. Debora</a:t>
            </a:r>
            <a:endParaRPr lang="bg-BG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" name=""/>
          <p:cNvSpPr/>
          <p:nvPr/>
        </p:nvSpPr>
        <p:spPr>
          <a:xfrm>
            <a:off x="108000" y="5067360"/>
            <a:ext cx="1870920" cy="45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ffa500"/>
                </a:solidFill>
                <a:effectLst/>
                <a:uFillTx/>
                <a:latin typeface="Arial"/>
                <a:ea typeface="DejaVu Sans"/>
              </a:rPr>
              <a:t>4. Gidyon</a:t>
            </a:r>
            <a:endParaRPr lang="bg-BG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" name=""/>
          <p:cNvSpPr/>
          <p:nvPr/>
        </p:nvSpPr>
        <p:spPr>
          <a:xfrm>
            <a:off x="1980000" y="5066640"/>
            <a:ext cx="1870920" cy="45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a9a9a9"/>
                </a:solidFill>
                <a:effectLst/>
                <a:uFillTx/>
                <a:latin typeface="Arial"/>
                <a:ea typeface="DejaVu Sans"/>
              </a:rPr>
              <a:t>Avimelek</a:t>
            </a:r>
            <a:endParaRPr lang="bg-BG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" name=""/>
          <p:cNvSpPr/>
          <p:nvPr/>
        </p:nvSpPr>
        <p:spPr>
          <a:xfrm>
            <a:off x="4824000" y="5085000"/>
            <a:ext cx="1870920" cy="45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ffa500"/>
                </a:solidFill>
                <a:effectLst/>
                <a:uFillTx/>
                <a:latin typeface="Arial"/>
                <a:ea typeface="DejaVu Sans"/>
              </a:rPr>
              <a:t>5. Yiftah</a:t>
            </a:r>
            <a:endParaRPr lang="bg-BG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"/>
          <p:cNvSpPr/>
          <p:nvPr/>
        </p:nvSpPr>
        <p:spPr>
          <a:xfrm>
            <a:off x="8136000" y="5013000"/>
            <a:ext cx="1870920" cy="45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ffa500"/>
                </a:solidFill>
                <a:effectLst/>
                <a:uFillTx/>
                <a:latin typeface="Arial"/>
                <a:ea typeface="DejaVu Sans"/>
              </a:rPr>
              <a:t>6. Şimşon</a:t>
            </a:r>
            <a:endParaRPr lang="bg-BG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" name=""/>
          <p:cNvSpPr/>
          <p:nvPr/>
        </p:nvSpPr>
        <p:spPr>
          <a:xfrm>
            <a:off x="-1584000" y="-813960"/>
            <a:ext cx="5182920" cy="59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4000" b="1" u="none" strike="noStrike">
                <a:solidFill>
                  <a:srgbClr val="87cefa"/>
                </a:solidFill>
                <a:effectLst/>
                <a:uFillTx/>
                <a:latin typeface="Constantia"/>
                <a:ea typeface="DejaVu Sans"/>
              </a:rPr>
              <a:t>Büyük hakimler</a:t>
            </a:r>
            <a:endParaRPr lang="bg-BG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720" y="-2520"/>
            <a:ext cx="10078560" cy="5428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HAKİMLER kitabı -</a:t>
            </a:r>
            <a:r>
              <a:rPr lang="bg-BG" sz="32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Giriş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4" name=""/>
          <p:cNvPicPr/>
          <p:nvPr/>
        </p:nvPicPr>
        <p:blipFill>
          <a:blip r:embed="rId6"/>
          <a:stretch/>
        </p:blipFill>
        <p:spPr>
          <a:xfrm>
            <a:off x="324000" y="3348000"/>
            <a:ext cx="1546920" cy="1672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" name=""/>
          <p:cNvPicPr/>
          <p:nvPr/>
        </p:nvPicPr>
        <p:blipFill>
          <a:blip r:embed="rId7"/>
          <a:stretch/>
        </p:blipFill>
        <p:spPr>
          <a:xfrm>
            <a:off x="4953960" y="3396240"/>
            <a:ext cx="1726920" cy="1654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" name=""/>
          <p:cNvSpPr/>
          <p:nvPr/>
        </p:nvSpPr>
        <p:spPr>
          <a:xfrm>
            <a:off x="5724000" y="1301040"/>
            <a:ext cx="1294920" cy="64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200" b="1" u="none" strike="noStrike">
                <a:solidFill>
                  <a:srgbClr val="87cefa"/>
                </a:solidFill>
                <a:effectLst/>
                <a:uFillTx/>
                <a:latin typeface="Constantia"/>
                <a:ea typeface="DejaVu Sans"/>
              </a:rPr>
              <a:t>a. </a:t>
            </a:r>
            <a:endParaRPr lang="bg-BG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bg-BG" sz="2200" b="1" u="none" strike="noStrike">
                <a:solidFill>
                  <a:srgbClr val="87cefa"/>
                </a:solidFill>
                <a:effectLst/>
                <a:uFillTx/>
                <a:latin typeface="Constantia"/>
                <a:ea typeface="DejaVu Sans"/>
              </a:rPr>
              <a:t>Şamgar</a:t>
            </a:r>
            <a:endParaRPr lang="bg-BG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" name=""/>
          <p:cNvSpPr/>
          <p:nvPr/>
        </p:nvSpPr>
        <p:spPr>
          <a:xfrm>
            <a:off x="3708000" y="3960000"/>
            <a:ext cx="1222920" cy="64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200" b="1" u="none" strike="noStrike">
                <a:solidFill>
                  <a:srgbClr val="87cefa"/>
                </a:solidFill>
                <a:effectLst/>
                <a:uFillTx/>
                <a:latin typeface="Constantia"/>
                <a:ea typeface="DejaVu Sans"/>
              </a:rPr>
              <a:t>b. Tola</a:t>
            </a:r>
            <a:endParaRPr lang="bg-BG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bg-BG" sz="2200" b="1" u="none" strike="noStrike">
                <a:solidFill>
                  <a:srgbClr val="87cefa"/>
                </a:solidFill>
                <a:effectLst/>
                <a:uFillTx/>
                <a:latin typeface="Constantia"/>
                <a:ea typeface="DejaVu Sans"/>
              </a:rPr>
              <a:t>c. Yair </a:t>
            </a:r>
            <a:endParaRPr lang="bg-BG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"/>
          <p:cNvSpPr/>
          <p:nvPr/>
        </p:nvSpPr>
        <p:spPr>
          <a:xfrm>
            <a:off x="6768000" y="3681000"/>
            <a:ext cx="1438920" cy="120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lang="bg-BG" sz="2200" b="1" u="none" strike="noStrike">
                <a:solidFill>
                  <a:srgbClr val="87cefa"/>
                </a:solidFill>
                <a:effectLst/>
                <a:uFillTx/>
                <a:latin typeface="Constantia"/>
                <a:ea typeface="DejaVu Sans"/>
              </a:rPr>
              <a:t>d. İvsan  e. Elon</a:t>
            </a:r>
            <a:endParaRPr lang="bg-BG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200" b="1" u="none" strike="noStrike">
                <a:solidFill>
                  <a:srgbClr val="87cefa"/>
                </a:solidFill>
                <a:effectLst/>
                <a:uFillTx/>
                <a:latin typeface="Constantia"/>
                <a:ea typeface="DejaVu Sans"/>
              </a:rPr>
              <a:t>f. Avdon</a:t>
            </a:r>
            <a:endParaRPr lang="bg-BG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"/>
          <p:cNvPicPr/>
          <p:nvPr/>
        </p:nvPicPr>
        <p:blipFill>
          <a:blip r:embed="rId1"/>
          <a:stretch/>
        </p:blipFill>
        <p:spPr>
          <a:xfrm>
            <a:off x="555120" y="1296000"/>
            <a:ext cx="2113920" cy="1186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" name=""/>
          <p:cNvPicPr/>
          <p:nvPr/>
        </p:nvPicPr>
        <p:blipFill>
          <a:blip r:embed="rId2"/>
          <a:srcRect l="0" t="0" r="27286" b="0"/>
          <a:stretch/>
        </p:blipFill>
        <p:spPr>
          <a:xfrm>
            <a:off x="2847600" y="1297440"/>
            <a:ext cx="2155320" cy="1185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" name=""/>
          <p:cNvPicPr/>
          <p:nvPr/>
        </p:nvPicPr>
        <p:blipFill>
          <a:blip r:embed="rId3"/>
          <a:stretch/>
        </p:blipFill>
        <p:spPr>
          <a:xfrm>
            <a:off x="5220000" y="1311840"/>
            <a:ext cx="2086920" cy="1157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" name=""/>
          <p:cNvPicPr/>
          <p:nvPr/>
        </p:nvPicPr>
        <p:blipFill>
          <a:blip r:embed="rId4"/>
          <a:stretch/>
        </p:blipFill>
        <p:spPr>
          <a:xfrm>
            <a:off x="7596000" y="1269000"/>
            <a:ext cx="1798920" cy="1234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3" name=""/>
          <p:cNvPicPr/>
          <p:nvPr/>
        </p:nvPicPr>
        <p:blipFill>
          <a:blip r:embed="rId5"/>
          <a:stretch/>
        </p:blipFill>
        <p:spPr>
          <a:xfrm>
            <a:off x="1584000" y="3780000"/>
            <a:ext cx="2080080" cy="1039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4" name=""/>
          <p:cNvPicPr/>
          <p:nvPr/>
        </p:nvPicPr>
        <p:blipFill>
          <a:blip r:embed="rId6"/>
          <a:stretch/>
        </p:blipFill>
        <p:spPr>
          <a:xfrm>
            <a:off x="4176000" y="3894840"/>
            <a:ext cx="1903680" cy="856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5" name=""/>
          <p:cNvPicPr/>
          <p:nvPr/>
        </p:nvPicPr>
        <p:blipFill>
          <a:blip r:embed="rId7"/>
          <a:stretch/>
        </p:blipFill>
        <p:spPr>
          <a:xfrm>
            <a:off x="6480000" y="3780000"/>
            <a:ext cx="2302920" cy="1078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"/>
          <p:cNvSpPr/>
          <p:nvPr/>
        </p:nvSpPr>
        <p:spPr>
          <a:xfrm>
            <a:off x="936000" y="2619000"/>
            <a:ext cx="1559160" cy="54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3200" b="1" u="none" strike="noStrike">
                <a:solidFill>
                  <a:srgbClr val="ff0000"/>
                </a:solidFill>
                <a:effectLst/>
                <a:uFillTx/>
                <a:latin typeface="Arial"/>
                <a:ea typeface="DejaVu Sans"/>
              </a:rPr>
              <a:t>Ot</a:t>
            </a:r>
            <a:r>
              <a:rPr lang="bg-BG" sz="32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aladı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"/>
          <p:cNvSpPr/>
          <p:nvPr/>
        </p:nvSpPr>
        <p:spPr>
          <a:xfrm>
            <a:off x="3168360" y="2619000"/>
            <a:ext cx="1672560" cy="54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3200" b="1" u="none" strike="noStrike">
                <a:solidFill>
                  <a:srgbClr val="ff0000"/>
                </a:solidFill>
                <a:effectLst/>
                <a:uFillTx/>
                <a:latin typeface="Arial"/>
                <a:ea typeface="DejaVu Sans"/>
              </a:rPr>
              <a:t>eh</a:t>
            </a:r>
            <a:r>
              <a:rPr lang="bg-BG" sz="32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aleyi,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"/>
          <p:cNvSpPr/>
          <p:nvPr/>
        </p:nvSpPr>
        <p:spPr>
          <a:xfrm>
            <a:off x="5292360" y="2619000"/>
            <a:ext cx="1874880" cy="54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3200" b="1" u="none" strike="noStrike">
                <a:solidFill>
                  <a:srgbClr val="ff0000"/>
                </a:solidFill>
                <a:effectLst/>
                <a:uFillTx/>
                <a:latin typeface="Arial"/>
                <a:ea typeface="DejaVu Sans"/>
              </a:rPr>
              <a:t>de</a:t>
            </a:r>
            <a:r>
              <a:rPr lang="bg-BG" sz="32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folsun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"/>
          <p:cNvSpPr/>
          <p:nvPr/>
        </p:nvSpPr>
        <p:spPr>
          <a:xfrm>
            <a:off x="7776360" y="2619000"/>
            <a:ext cx="1377720" cy="54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3200" b="1" u="none" strike="noStrike">
                <a:solidFill>
                  <a:srgbClr val="ff0000"/>
                </a:solidFill>
                <a:effectLst/>
                <a:uFillTx/>
                <a:latin typeface="Arial"/>
                <a:ea typeface="DejaVu Sans"/>
              </a:rPr>
              <a:t>gi</a:t>
            </a:r>
            <a:r>
              <a:rPr lang="bg-BG" sz="32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tsin,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"/>
          <p:cNvSpPr/>
          <p:nvPr/>
        </p:nvSpPr>
        <p:spPr>
          <a:xfrm>
            <a:off x="1681560" y="3213000"/>
            <a:ext cx="1943640" cy="54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3200" b="1" u="none" strike="noStrike">
                <a:solidFill>
                  <a:srgbClr val="ff0000"/>
                </a:solidFill>
                <a:effectLst/>
                <a:uFillTx/>
                <a:latin typeface="Arial"/>
                <a:ea typeface="DejaVu Sans"/>
              </a:rPr>
              <a:t>av</a:t>
            </a:r>
            <a:r>
              <a:rPr lang="bg-BG" sz="32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lusuna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"/>
          <p:cNvSpPr/>
          <p:nvPr/>
        </p:nvSpPr>
        <p:spPr>
          <a:xfrm>
            <a:off x="4597560" y="3213000"/>
            <a:ext cx="1152360" cy="54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3200" b="1" u="none" strike="noStrike">
                <a:solidFill>
                  <a:srgbClr val="ff0000"/>
                </a:solidFill>
                <a:effectLst/>
                <a:uFillTx/>
                <a:latin typeface="Arial"/>
                <a:ea typeface="DejaVu Sans"/>
              </a:rPr>
              <a:t>yi</a:t>
            </a:r>
            <a:r>
              <a:rPr lang="bg-BG" sz="32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rmi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"/>
          <p:cNvSpPr/>
          <p:nvPr/>
        </p:nvSpPr>
        <p:spPr>
          <a:xfrm>
            <a:off x="6865560" y="3213360"/>
            <a:ext cx="1808280" cy="54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3200" b="1" u="none" strike="noStrike">
                <a:solidFill>
                  <a:srgbClr val="ff0000"/>
                </a:solidFill>
                <a:effectLst/>
                <a:uFillTx/>
                <a:latin typeface="Arial"/>
                <a:ea typeface="DejaVu Sans"/>
              </a:rPr>
              <a:t>şim</a:t>
            </a:r>
            <a:r>
              <a:rPr lang="bg-BG" sz="32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şek !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"/>
          <p:cNvSpPr/>
          <p:nvPr/>
        </p:nvSpPr>
        <p:spPr>
          <a:xfrm>
            <a:off x="360000" y="810000"/>
            <a:ext cx="9214920" cy="37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i="1" u="none" strike="noStrike">
                <a:solidFill>
                  <a:srgbClr val="008080"/>
                </a:solidFill>
                <a:effectLst/>
                <a:uFillTx/>
                <a:latin typeface="Arial"/>
                <a:ea typeface="DejaVu Sans"/>
              </a:rPr>
              <a:t>             Otniel                       Ehut                    Debora                   Gidyon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 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"/>
          <p:cNvSpPr/>
          <p:nvPr/>
        </p:nvSpPr>
        <p:spPr>
          <a:xfrm>
            <a:off x="360000" y="5076000"/>
            <a:ext cx="9214920" cy="37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i="1" u="none" strike="noStrike">
                <a:solidFill>
                  <a:srgbClr val="008080"/>
                </a:solidFill>
                <a:effectLst/>
                <a:uFillTx/>
                <a:latin typeface="Arial"/>
                <a:ea typeface="DejaVu Sans"/>
              </a:rPr>
              <a:t>                       Avimelek                      Yiftah                        Şimşon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720" y="-2520"/>
            <a:ext cx="10078560" cy="5428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HAKİMLER kitabı -</a:t>
            </a:r>
            <a:r>
              <a:rPr lang="bg-BG" sz="32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Giriş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9" dur="indefinite" restart="never" nodeType="tmRoot">
          <p:childTnLst>
            <p:seq>
              <p:cTn id="90" dur="indefinite" nodeType="mainSeq">
                <p:childTnLst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9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0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0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2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fill="hold" nodeType="with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4" dur="500" fill="hold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5" dur="500" fill="hold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"/>
          <p:cNvPicPr/>
          <p:nvPr/>
        </p:nvPicPr>
        <p:blipFill>
          <a:blip r:embed="rId1"/>
          <a:stretch/>
        </p:blipFill>
        <p:spPr>
          <a:xfrm>
            <a:off x="0" y="0"/>
            <a:ext cx="4079880" cy="572184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87" name=""/>
          <p:cNvPicPr/>
          <p:nvPr/>
        </p:nvPicPr>
        <p:blipFill>
          <a:blip r:embed="rId2"/>
          <a:stretch/>
        </p:blipFill>
        <p:spPr>
          <a:xfrm>
            <a:off x="4212000" y="-18720"/>
            <a:ext cx="5902920" cy="57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8" name=""/>
          <p:cNvSpPr/>
          <p:nvPr/>
        </p:nvSpPr>
        <p:spPr>
          <a:xfrm>
            <a:off x="4212000" y="0"/>
            <a:ext cx="1618920" cy="1762920"/>
          </a:xfrm>
          <a:prstGeom prst="rect">
            <a:avLst/>
          </a:prstGeom>
          <a:solidFill>
            <a:srgbClr val="cfe7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89" name=""/>
          <p:cNvSpPr/>
          <p:nvPr/>
        </p:nvSpPr>
        <p:spPr>
          <a:xfrm>
            <a:off x="5004000" y="4698000"/>
            <a:ext cx="1078920" cy="31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1600" b="1" u="none" strike="noStrike">
                <a:solidFill>
                  <a:srgbClr val="008b8b"/>
                </a:solidFill>
                <a:effectLst/>
                <a:uFillTx/>
                <a:latin typeface="Arial"/>
                <a:ea typeface="DejaVu Sans"/>
              </a:rPr>
              <a:t>EDOM</a:t>
            </a:r>
            <a:endParaRPr lang="bg-BG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" name=""/>
          <p:cNvSpPr/>
          <p:nvPr/>
        </p:nvSpPr>
        <p:spPr>
          <a:xfrm>
            <a:off x="7200000" y="3168000"/>
            <a:ext cx="862920" cy="31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16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MOAV</a:t>
            </a:r>
            <a:endParaRPr lang="bg-BG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" name=""/>
          <p:cNvSpPr/>
          <p:nvPr/>
        </p:nvSpPr>
        <p:spPr>
          <a:xfrm>
            <a:off x="7200000" y="2088000"/>
            <a:ext cx="1006920" cy="31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16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AMMON</a:t>
            </a:r>
            <a:endParaRPr lang="bg-BG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" name=""/>
          <p:cNvSpPr/>
          <p:nvPr/>
        </p:nvSpPr>
        <p:spPr>
          <a:xfrm>
            <a:off x="4896000" y="3186000"/>
            <a:ext cx="1294920" cy="54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16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FİLİST kasabaları</a:t>
            </a:r>
            <a:endParaRPr lang="bg-BG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" name=""/>
          <p:cNvSpPr/>
          <p:nvPr/>
        </p:nvSpPr>
        <p:spPr>
          <a:xfrm>
            <a:off x="7200000" y="549720"/>
            <a:ext cx="10789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ARAM (Suriye)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" name=""/>
          <p:cNvSpPr/>
          <p:nvPr/>
        </p:nvSpPr>
        <p:spPr>
          <a:xfrm>
            <a:off x="5364000" y="475920"/>
            <a:ext cx="1582920" cy="31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16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KENANLILAR</a:t>
            </a:r>
            <a:endParaRPr lang="bg-BG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108000" y="718920"/>
            <a:ext cx="1366920" cy="1297080"/>
          </a:xfrm>
          <a:prstGeom prst="rect">
            <a:avLst/>
          </a:prstGeom>
          <a:solidFill>
            <a:srgbClr val="f0e68c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8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HAKİMLER kitabı</a:t>
            </a:r>
            <a:br>
              <a:rPr sz="1800"/>
            </a:br>
            <a:r>
              <a:rPr lang="bg-BG" sz="1800" b="1" u="none" strike="noStrike">
                <a:solidFill>
                  <a:srgbClr val="b22222"/>
                </a:solidFill>
                <a:effectLst/>
                <a:uFillTx/>
                <a:latin typeface="Trebuchet MS"/>
              </a:rPr>
              <a:t>Baskılar ve kurtarıcılar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96" name=""/>
          <p:cNvGrpSpPr/>
          <p:nvPr/>
        </p:nvGrpSpPr>
        <p:grpSpPr>
          <a:xfrm>
            <a:off x="8316000" y="71280"/>
            <a:ext cx="1316160" cy="1367640"/>
            <a:chOff x="8316000" y="71280"/>
            <a:chExt cx="1316160" cy="1367640"/>
          </a:xfrm>
        </p:grpSpPr>
        <p:pic>
          <p:nvPicPr>
            <p:cNvPr id="97" name=""/>
            <p:cNvPicPr/>
            <p:nvPr/>
          </p:nvPicPr>
          <p:blipFill>
            <a:blip r:embed="rId3"/>
            <a:srcRect l="10598" t="0" r="0" b="0"/>
            <a:stretch/>
          </p:blipFill>
          <p:spPr>
            <a:xfrm>
              <a:off x="8335800" y="71280"/>
              <a:ext cx="1263240" cy="1053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98" name=""/>
            <p:cNvSpPr/>
            <p:nvPr/>
          </p:nvSpPr>
          <p:spPr>
            <a:xfrm>
              <a:off x="8316000" y="1053720"/>
              <a:ext cx="1316160" cy="385200"/>
            </a:xfrm>
            <a:prstGeom prst="rect">
              <a:avLst/>
            </a:prstGeom>
            <a:solidFill>
              <a:srgbClr val="e0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>
                <a:lnSpc>
                  <a:spcPct val="100000"/>
                </a:lnSpc>
              </a:pPr>
              <a:r>
                <a:rPr lang="bg-BG" sz="2000" b="1" u="none" strike="noStrike">
                  <a:solidFill>
                    <a:srgbClr val="000099"/>
                  </a:solidFill>
                  <a:effectLst/>
                  <a:uFillTx/>
                  <a:latin typeface="Trebuchet MS"/>
                  <a:ea typeface="DejaVu Sans"/>
                </a:rPr>
                <a:t>1.Otniel</a:t>
              </a:r>
              <a:endPara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99" name=""/>
          <p:cNvGrpSpPr/>
          <p:nvPr/>
        </p:nvGrpSpPr>
        <p:grpSpPr>
          <a:xfrm>
            <a:off x="7101000" y="3519720"/>
            <a:ext cx="1213920" cy="1348200"/>
            <a:chOff x="7101000" y="3519720"/>
            <a:chExt cx="1213920" cy="1348200"/>
          </a:xfrm>
        </p:grpSpPr>
        <p:pic>
          <p:nvPicPr>
            <p:cNvPr id="100" name=""/>
            <p:cNvPicPr/>
            <p:nvPr/>
          </p:nvPicPr>
          <p:blipFill>
            <a:blip r:embed="rId4"/>
            <a:stretch/>
          </p:blipFill>
          <p:spPr>
            <a:xfrm>
              <a:off x="7120440" y="3519720"/>
              <a:ext cx="1188720" cy="9867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01" name=""/>
            <p:cNvSpPr/>
            <p:nvPr/>
          </p:nvSpPr>
          <p:spPr>
            <a:xfrm>
              <a:off x="7101000" y="4482720"/>
              <a:ext cx="1213920" cy="385200"/>
            </a:xfrm>
            <a:prstGeom prst="rect">
              <a:avLst/>
            </a:prstGeom>
            <a:solidFill>
              <a:srgbClr val="e0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>
                <a:lnSpc>
                  <a:spcPct val="100000"/>
                </a:lnSpc>
              </a:pPr>
              <a:r>
                <a:rPr lang="bg-BG" sz="2000" b="1" u="none" strike="noStrike">
                  <a:solidFill>
                    <a:srgbClr val="000099"/>
                  </a:solidFill>
                  <a:effectLst/>
                  <a:uFillTx/>
                  <a:latin typeface="Trebuchet MS"/>
                  <a:ea typeface="DejaVu Sans"/>
                </a:rPr>
                <a:t>2.Ehut</a:t>
              </a:r>
              <a:endPara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02" name=""/>
          <p:cNvGrpSpPr/>
          <p:nvPr/>
        </p:nvGrpSpPr>
        <p:grpSpPr>
          <a:xfrm>
            <a:off x="8604000" y="4295880"/>
            <a:ext cx="1294920" cy="1381320"/>
            <a:chOff x="8604000" y="4295880"/>
            <a:chExt cx="1294920" cy="1381320"/>
          </a:xfrm>
        </p:grpSpPr>
        <p:pic>
          <p:nvPicPr>
            <p:cNvPr id="103" name=""/>
            <p:cNvPicPr/>
            <p:nvPr/>
          </p:nvPicPr>
          <p:blipFill>
            <a:blip r:embed="rId5"/>
            <a:srcRect l="33985" t="0" r="19799" b="0"/>
            <a:stretch/>
          </p:blipFill>
          <p:spPr>
            <a:xfrm>
              <a:off x="8611920" y="4295880"/>
              <a:ext cx="1219320" cy="10324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04" name=""/>
            <p:cNvSpPr/>
            <p:nvPr/>
          </p:nvSpPr>
          <p:spPr>
            <a:xfrm>
              <a:off x="8604000" y="5292000"/>
              <a:ext cx="1294920" cy="385200"/>
            </a:xfrm>
            <a:prstGeom prst="rect">
              <a:avLst/>
            </a:prstGeom>
            <a:solidFill>
              <a:srgbClr val="e0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>
                <a:lnSpc>
                  <a:spcPct val="100000"/>
                </a:lnSpc>
              </a:pPr>
              <a:r>
                <a:rPr lang="bg-BG" sz="2000" b="1" u="none" strike="noStrike">
                  <a:solidFill>
                    <a:srgbClr val="000099"/>
                  </a:solidFill>
                  <a:effectLst/>
                  <a:uFillTx/>
                  <a:latin typeface="Trebuchet MS"/>
                  <a:ea typeface="DejaVu Sans"/>
                </a:rPr>
                <a:t>4.Gidyon</a:t>
              </a:r>
              <a:endPara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05" name=""/>
          <p:cNvGrpSpPr/>
          <p:nvPr/>
        </p:nvGrpSpPr>
        <p:grpSpPr>
          <a:xfrm>
            <a:off x="4392000" y="3816000"/>
            <a:ext cx="1277640" cy="1291680"/>
            <a:chOff x="4392000" y="3816000"/>
            <a:chExt cx="1277640" cy="1291680"/>
          </a:xfrm>
        </p:grpSpPr>
        <p:pic>
          <p:nvPicPr>
            <p:cNvPr id="106" name=""/>
            <p:cNvPicPr/>
            <p:nvPr/>
          </p:nvPicPr>
          <p:blipFill>
            <a:blip r:embed="rId6"/>
            <a:srcRect l="0" t="5670" r="13991" b="57382"/>
            <a:stretch/>
          </p:blipFill>
          <p:spPr>
            <a:xfrm>
              <a:off x="4392000" y="3816000"/>
              <a:ext cx="1194120" cy="9115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07" name=""/>
            <p:cNvSpPr/>
            <p:nvPr/>
          </p:nvSpPr>
          <p:spPr>
            <a:xfrm>
              <a:off x="4392000" y="4722480"/>
              <a:ext cx="1277640" cy="385200"/>
            </a:xfrm>
            <a:prstGeom prst="rect">
              <a:avLst/>
            </a:prstGeom>
            <a:solidFill>
              <a:srgbClr val="e0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>
                <a:lnSpc>
                  <a:spcPct val="100000"/>
                </a:lnSpc>
              </a:pPr>
              <a:r>
                <a:rPr lang="bg-BG" sz="2000" b="1" u="none" strike="noStrike">
                  <a:solidFill>
                    <a:srgbClr val="000099"/>
                  </a:solidFill>
                  <a:effectLst/>
                  <a:uFillTx/>
                  <a:latin typeface="Trebuchet MS"/>
                  <a:ea typeface="DejaVu Sans"/>
                </a:rPr>
                <a:t>6.Şimşon</a:t>
              </a:r>
              <a:endPara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08" name=""/>
          <p:cNvGrpSpPr/>
          <p:nvPr/>
        </p:nvGrpSpPr>
        <p:grpSpPr>
          <a:xfrm>
            <a:off x="4932000" y="828000"/>
            <a:ext cx="1294920" cy="1349280"/>
            <a:chOff x="4932000" y="828000"/>
            <a:chExt cx="1294920" cy="1349280"/>
          </a:xfrm>
        </p:grpSpPr>
        <p:pic>
          <p:nvPicPr>
            <p:cNvPr id="109" name=""/>
            <p:cNvPicPr/>
            <p:nvPr/>
          </p:nvPicPr>
          <p:blipFill>
            <a:blip r:embed="rId7"/>
            <a:srcRect l="0" t="0" r="0" b="36258"/>
            <a:stretch/>
          </p:blipFill>
          <p:spPr>
            <a:xfrm>
              <a:off x="4940280" y="828000"/>
              <a:ext cx="1253160" cy="963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10" name=""/>
            <p:cNvSpPr/>
            <p:nvPr/>
          </p:nvSpPr>
          <p:spPr>
            <a:xfrm>
              <a:off x="4932000" y="1792080"/>
              <a:ext cx="1294920" cy="385200"/>
            </a:xfrm>
            <a:prstGeom prst="rect">
              <a:avLst/>
            </a:prstGeom>
            <a:solidFill>
              <a:srgbClr val="e0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>
                <a:lnSpc>
                  <a:spcPct val="100000"/>
                </a:lnSpc>
              </a:pPr>
              <a:r>
                <a:rPr lang="bg-BG" sz="2000" b="1" u="none" strike="noStrike">
                  <a:solidFill>
                    <a:srgbClr val="000099"/>
                  </a:solidFill>
                  <a:effectLst/>
                  <a:uFillTx/>
                  <a:latin typeface="Trebuchet MS"/>
                  <a:ea typeface="DejaVu Sans"/>
                </a:rPr>
                <a:t>3.Debora</a:t>
              </a:r>
              <a:endPara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11" name=""/>
          <p:cNvGrpSpPr/>
          <p:nvPr/>
        </p:nvGrpSpPr>
        <p:grpSpPr>
          <a:xfrm>
            <a:off x="8261280" y="1851120"/>
            <a:ext cx="1241640" cy="1351800"/>
            <a:chOff x="8261280" y="1851120"/>
            <a:chExt cx="1241640" cy="1351800"/>
          </a:xfrm>
        </p:grpSpPr>
        <p:pic>
          <p:nvPicPr>
            <p:cNvPr id="112" name=""/>
            <p:cNvPicPr/>
            <p:nvPr/>
          </p:nvPicPr>
          <p:blipFill>
            <a:blip r:embed="rId8"/>
            <a:srcRect l="0" t="0" r="0" b="45351"/>
            <a:stretch/>
          </p:blipFill>
          <p:spPr>
            <a:xfrm>
              <a:off x="8277480" y="1851120"/>
              <a:ext cx="1225440" cy="10148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13" name=""/>
            <p:cNvSpPr/>
            <p:nvPr/>
          </p:nvSpPr>
          <p:spPr>
            <a:xfrm>
              <a:off x="8261280" y="2817720"/>
              <a:ext cx="1241640" cy="385200"/>
            </a:xfrm>
            <a:prstGeom prst="rect">
              <a:avLst/>
            </a:prstGeom>
            <a:solidFill>
              <a:srgbClr val="e0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>
                <a:lnSpc>
                  <a:spcPct val="100000"/>
                </a:lnSpc>
              </a:pPr>
              <a:r>
                <a:rPr lang="bg-BG" sz="2000" b="1" u="none" strike="noStrike">
                  <a:solidFill>
                    <a:srgbClr val="000099"/>
                  </a:solidFill>
                  <a:effectLst/>
                  <a:uFillTx/>
                  <a:latin typeface="Trebuchet MS"/>
                  <a:ea typeface="DejaVu Sans"/>
                </a:rPr>
                <a:t>5.Yiftah</a:t>
              </a:r>
              <a:endPara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14" name=""/>
          <p:cNvSpPr/>
          <p:nvPr/>
        </p:nvSpPr>
        <p:spPr>
          <a:xfrm>
            <a:off x="8280000" y="3958200"/>
            <a:ext cx="1906920" cy="54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16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MİDYANLILAR</a:t>
            </a:r>
            <a:endParaRPr lang="bg-BG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" name=""/>
          <p:cNvSpPr/>
          <p:nvPr/>
        </p:nvSpPr>
        <p:spPr>
          <a:xfrm>
            <a:off x="360000" y="36000"/>
            <a:ext cx="1654920" cy="54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İsraillilerin ele geçirdiği yerler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6" dur="indefinite" restart="never" nodeType="tmRoot">
          <p:childTnLst>
            <p:seq>
              <p:cTn id="137" dur="indefinite" nodeType="mainSeq">
                <p:childTnLst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"/>
          <p:cNvSpPr/>
          <p:nvPr/>
        </p:nvSpPr>
        <p:spPr>
          <a:xfrm>
            <a:off x="3240000" y="994680"/>
            <a:ext cx="3454920" cy="73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22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Arial"/>
              </a:rPr>
              <a:t>1. Halkın durumu iyidir – </a:t>
            </a:r>
            <a:r>
              <a:rPr lang="bg-BG" sz="22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Arial"/>
              </a:rPr>
              <a:t>Rabbe hizmet</a:t>
            </a:r>
            <a:r>
              <a:rPr lang="bg-BG" sz="22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Arial"/>
              </a:rPr>
              <a:t> ediyorlar</a:t>
            </a:r>
            <a:endParaRPr lang="bg-BG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"/>
          <p:cNvSpPr/>
          <p:nvPr/>
        </p:nvSpPr>
        <p:spPr>
          <a:xfrm>
            <a:off x="6696000" y="2511000"/>
            <a:ext cx="3238920" cy="106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22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Arial"/>
              </a:rPr>
              <a:t>2. Tembel olup Rabden vazgeçiyorlar, </a:t>
            </a:r>
            <a:endParaRPr lang="bg-BG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bg-BG" sz="22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Arial"/>
              </a:rPr>
              <a:t>putlara tapıyorlar</a:t>
            </a:r>
            <a:endParaRPr lang="bg-BG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"/>
          <p:cNvSpPr/>
          <p:nvPr/>
        </p:nvSpPr>
        <p:spPr>
          <a:xfrm>
            <a:off x="5760000" y="4536000"/>
            <a:ext cx="3598920" cy="106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22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Arial"/>
              </a:rPr>
              <a:t>3. Rabbin cezası olarak </a:t>
            </a:r>
            <a:r>
              <a:rPr lang="bg-BG" sz="22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Arial"/>
              </a:rPr>
              <a:t>başka halklar baskı yapıyorlar</a:t>
            </a:r>
            <a:r>
              <a:rPr lang="bg-BG" sz="22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Arial"/>
              </a:rPr>
              <a:t> İsrail halkına</a:t>
            </a:r>
            <a:endParaRPr lang="bg-BG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"/>
          <p:cNvSpPr/>
          <p:nvPr/>
        </p:nvSpPr>
        <p:spPr>
          <a:xfrm>
            <a:off x="576000" y="4507200"/>
            <a:ext cx="3166920" cy="106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22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Arial"/>
              </a:rPr>
              <a:t>4. Zorluk görünce </a:t>
            </a:r>
            <a:endParaRPr lang="bg-BG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bg-BG" sz="22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Arial"/>
              </a:rPr>
              <a:t>İsrail halkı tövbe edip </a:t>
            </a:r>
            <a:endParaRPr lang="bg-BG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bg-BG" sz="22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Arial"/>
              </a:rPr>
              <a:t>Rabbe yalvarıyorlar</a:t>
            </a:r>
            <a:endParaRPr lang="bg-BG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"/>
          <p:cNvSpPr/>
          <p:nvPr/>
        </p:nvSpPr>
        <p:spPr>
          <a:xfrm>
            <a:off x="72000" y="2430000"/>
            <a:ext cx="3670920" cy="106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22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Arial"/>
              </a:rPr>
              <a:t>5. Rab İsrail halkına bir </a:t>
            </a:r>
            <a:r>
              <a:rPr lang="bg-BG" sz="22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Arial"/>
              </a:rPr>
              <a:t>kurtarıcı gönderiyor</a:t>
            </a:r>
            <a:r>
              <a:rPr lang="bg-BG" sz="22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Arial"/>
              </a:rPr>
              <a:t>, </a:t>
            </a:r>
            <a:endParaRPr lang="bg-BG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bg-BG" sz="22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Arial"/>
              </a:rPr>
              <a:t>o da yabancı halkı yeniyor</a:t>
            </a:r>
            <a:endParaRPr lang="bg-BG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"/>
          <p:cNvSpPr/>
          <p:nvPr/>
        </p:nvSpPr>
        <p:spPr>
          <a:xfrm rot="1886400">
            <a:off x="6485400" y="1909440"/>
            <a:ext cx="1585440" cy="412560"/>
          </a:xfrm>
          <a:custGeom>
            <a:avLst/>
            <a:gdLst>
              <a:gd name="textAreaLeft" fmla="*/ 247680 w 1585440"/>
              <a:gd name="textAreaRight" fmla="*/ 1388520 w 1585440"/>
              <a:gd name="textAreaTop" fmla="*/ 103320 h 412560"/>
              <a:gd name="textAreaBottom" fmla="*/ 310320 h 4125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3375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3375" y="16200"/>
                </a:lnTo>
                <a:close/>
              </a:path>
              <a:path w="21600" h="21600">
                <a:moveTo>
                  <a:pt x="0" y="5400"/>
                </a:moveTo>
                <a:lnTo>
                  <a:pt x="675" y="5400"/>
                </a:lnTo>
                <a:lnTo>
                  <a:pt x="675" y="16200"/>
                </a:lnTo>
                <a:lnTo>
                  <a:pt x="0" y="16200"/>
                </a:lnTo>
                <a:close/>
              </a:path>
              <a:path w="21600" h="21600">
                <a:moveTo>
                  <a:pt x="1350" y="5400"/>
                </a:moveTo>
                <a:lnTo>
                  <a:pt x="2700" y="5400"/>
                </a:lnTo>
                <a:lnTo>
                  <a:pt x="2700" y="16200"/>
                </a:lnTo>
                <a:lnTo>
                  <a:pt x="1350" y="16200"/>
                </a:lnTo>
                <a:close/>
              </a:path>
            </a:pathLst>
          </a:custGeom>
          <a:solidFill>
            <a:srgbClr val="ffff99"/>
          </a:solidFill>
          <a:ln cap="sq"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158760" rIns="158760" tIns="82440" bIns="82440" anchor="t">
            <a:noAutofit/>
          </a:bodyPr>
          <a:p>
            <a:pPr>
              <a:lnSpc>
                <a:spcPct val="100000"/>
              </a:lnSpc>
            </a:pPr>
            <a:endParaRPr lang="bg-BG" sz="12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22" name=""/>
          <p:cNvSpPr/>
          <p:nvPr/>
        </p:nvSpPr>
        <p:spPr>
          <a:xfrm flipH="1" rot="19713600">
            <a:off x="6993360" y="3792600"/>
            <a:ext cx="1332360" cy="390600"/>
          </a:xfrm>
          <a:custGeom>
            <a:avLst/>
            <a:gdLst>
              <a:gd name="textAreaLeft" fmla="*/ 208800 w 1332360"/>
              <a:gd name="textAreaRight" fmla="*/ 1167480 w 1332360"/>
              <a:gd name="textAreaTop" fmla="*/ 97560 h 390600"/>
              <a:gd name="textAreaBottom" fmla="*/ 293760 h 3906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3375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3375" y="16200"/>
                </a:lnTo>
                <a:close/>
              </a:path>
              <a:path w="21600" h="21600">
                <a:moveTo>
                  <a:pt x="0" y="5400"/>
                </a:moveTo>
                <a:lnTo>
                  <a:pt x="675" y="5400"/>
                </a:lnTo>
                <a:lnTo>
                  <a:pt x="675" y="16200"/>
                </a:lnTo>
                <a:lnTo>
                  <a:pt x="0" y="16200"/>
                </a:lnTo>
                <a:close/>
              </a:path>
              <a:path w="21600" h="21600">
                <a:moveTo>
                  <a:pt x="1350" y="5400"/>
                </a:moveTo>
                <a:lnTo>
                  <a:pt x="2700" y="5400"/>
                </a:lnTo>
                <a:lnTo>
                  <a:pt x="2700" y="16200"/>
                </a:lnTo>
                <a:lnTo>
                  <a:pt x="1350" y="16200"/>
                </a:lnTo>
                <a:close/>
              </a:path>
            </a:pathLst>
          </a:custGeom>
          <a:solidFill>
            <a:srgbClr val="ffcc00"/>
          </a:solidFill>
          <a:ln cap="sq"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158760" rIns="158760" tIns="82440" bIns="82440" anchor="t">
            <a:noAutofit/>
          </a:bodyPr>
          <a:p>
            <a:pPr>
              <a:lnSpc>
                <a:spcPct val="100000"/>
              </a:lnSpc>
            </a:pPr>
            <a:endParaRPr lang="bg-BG" sz="12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23" name=""/>
          <p:cNvSpPr/>
          <p:nvPr/>
        </p:nvSpPr>
        <p:spPr>
          <a:xfrm rot="10800000">
            <a:off x="3961080" y="4861080"/>
            <a:ext cx="1510920" cy="376920"/>
          </a:xfrm>
          <a:custGeom>
            <a:avLst/>
            <a:gdLst>
              <a:gd name="textAreaLeft" fmla="*/ 236160 w 1510920"/>
              <a:gd name="textAreaRight" fmla="*/ 1323000 w 1510920"/>
              <a:gd name="textAreaTop" fmla="*/ 94320 h 376920"/>
              <a:gd name="textAreaBottom" fmla="*/ 283680 h 3769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3375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3375" y="16200"/>
                </a:lnTo>
                <a:close/>
              </a:path>
              <a:path w="21600" h="21600">
                <a:moveTo>
                  <a:pt x="0" y="5400"/>
                </a:moveTo>
                <a:lnTo>
                  <a:pt x="675" y="5400"/>
                </a:lnTo>
                <a:lnTo>
                  <a:pt x="675" y="16200"/>
                </a:lnTo>
                <a:lnTo>
                  <a:pt x="0" y="16200"/>
                </a:lnTo>
                <a:close/>
              </a:path>
              <a:path w="21600" h="21600">
                <a:moveTo>
                  <a:pt x="1350" y="5400"/>
                </a:moveTo>
                <a:lnTo>
                  <a:pt x="2700" y="5400"/>
                </a:lnTo>
                <a:lnTo>
                  <a:pt x="2700" y="16200"/>
                </a:lnTo>
                <a:lnTo>
                  <a:pt x="1350" y="16200"/>
                </a:lnTo>
                <a:close/>
              </a:path>
            </a:pathLst>
          </a:custGeom>
          <a:solidFill>
            <a:srgbClr val="ff6600"/>
          </a:solidFill>
          <a:ln cap="sq"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158760" rIns="158760" tIns="82440" bIns="82440" anchor="t">
            <a:noAutofit/>
          </a:bodyPr>
          <a:p>
            <a:pPr>
              <a:lnSpc>
                <a:spcPct val="100000"/>
              </a:lnSpc>
            </a:pPr>
            <a:endParaRPr lang="bg-BG" sz="1200" b="0" u="none" strike="noStrik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24" name=""/>
          <p:cNvSpPr/>
          <p:nvPr/>
        </p:nvSpPr>
        <p:spPr>
          <a:xfrm rot="13491000">
            <a:off x="1330920" y="3696840"/>
            <a:ext cx="1168920" cy="403200"/>
          </a:xfrm>
          <a:custGeom>
            <a:avLst/>
            <a:gdLst>
              <a:gd name="textAreaLeft" fmla="*/ 182520 w 1168920"/>
              <a:gd name="textAreaRight" fmla="*/ 1023840 w 1168920"/>
              <a:gd name="textAreaTop" fmla="*/ 101160 h 403200"/>
              <a:gd name="textAreaBottom" fmla="*/ 303480 h 4032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3375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3375" y="16200"/>
                </a:lnTo>
                <a:close/>
              </a:path>
              <a:path w="21600" h="21600">
                <a:moveTo>
                  <a:pt x="0" y="5400"/>
                </a:moveTo>
                <a:lnTo>
                  <a:pt x="675" y="5400"/>
                </a:lnTo>
                <a:lnTo>
                  <a:pt x="675" y="16200"/>
                </a:lnTo>
                <a:lnTo>
                  <a:pt x="0" y="16200"/>
                </a:lnTo>
                <a:close/>
              </a:path>
              <a:path w="21600" h="21600">
                <a:moveTo>
                  <a:pt x="1350" y="5400"/>
                </a:moveTo>
                <a:lnTo>
                  <a:pt x="2700" y="5400"/>
                </a:lnTo>
                <a:lnTo>
                  <a:pt x="2700" y="16200"/>
                </a:lnTo>
                <a:lnTo>
                  <a:pt x="1350" y="16200"/>
                </a:lnTo>
                <a:close/>
              </a:path>
            </a:pathLst>
          </a:custGeom>
          <a:solidFill>
            <a:srgbClr val="33cccc"/>
          </a:solidFill>
          <a:ln cap="sq"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158760" rIns="158760" tIns="82440" bIns="82440" anchor="t">
            <a:noAutofit/>
          </a:bodyPr>
          <a:p>
            <a:pPr>
              <a:lnSpc>
                <a:spcPct val="100000"/>
              </a:lnSpc>
            </a:pPr>
            <a:endParaRPr lang="bg-BG" sz="12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25" name=""/>
          <p:cNvSpPr/>
          <p:nvPr/>
        </p:nvSpPr>
        <p:spPr>
          <a:xfrm rot="20073600">
            <a:off x="1586880" y="1881000"/>
            <a:ext cx="1554120" cy="378720"/>
          </a:xfrm>
          <a:custGeom>
            <a:avLst/>
            <a:gdLst>
              <a:gd name="textAreaLeft" fmla="*/ 243000 w 1554120"/>
              <a:gd name="textAreaRight" fmla="*/ 1360800 w 1554120"/>
              <a:gd name="textAreaTop" fmla="*/ 95040 h 378720"/>
              <a:gd name="textAreaBottom" fmla="*/ 285120 h 3787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3375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3375" y="16200"/>
                </a:lnTo>
                <a:close/>
              </a:path>
              <a:path w="21600" h="21600">
                <a:moveTo>
                  <a:pt x="0" y="5400"/>
                </a:moveTo>
                <a:lnTo>
                  <a:pt x="675" y="5400"/>
                </a:lnTo>
                <a:lnTo>
                  <a:pt x="675" y="16200"/>
                </a:lnTo>
                <a:lnTo>
                  <a:pt x="0" y="16200"/>
                </a:lnTo>
                <a:close/>
              </a:path>
              <a:path w="21600" h="21600">
                <a:moveTo>
                  <a:pt x="1350" y="5400"/>
                </a:moveTo>
                <a:lnTo>
                  <a:pt x="2700" y="5400"/>
                </a:lnTo>
                <a:lnTo>
                  <a:pt x="2700" y="16200"/>
                </a:lnTo>
                <a:lnTo>
                  <a:pt x="1350" y="16200"/>
                </a:lnTo>
                <a:close/>
              </a:path>
            </a:pathLst>
          </a:custGeom>
          <a:solidFill>
            <a:srgbClr val="00ffff"/>
          </a:solidFill>
          <a:ln cap="sq"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158760" rIns="158760" tIns="82440" bIns="82440" anchor="t">
            <a:noAutofit/>
          </a:bodyPr>
          <a:p>
            <a:pPr>
              <a:lnSpc>
                <a:spcPct val="100000"/>
              </a:lnSpc>
            </a:pPr>
            <a:endParaRPr lang="bg-BG" sz="12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26" name=""/>
          <p:cNvSpPr/>
          <p:nvPr/>
        </p:nvSpPr>
        <p:spPr>
          <a:xfrm>
            <a:off x="7560000" y="810000"/>
            <a:ext cx="2158920" cy="1100160"/>
          </a:xfrm>
          <a:prstGeom prst="rect">
            <a:avLst/>
          </a:prstGeom>
          <a:gradFill rotWithShape="0">
            <a:gsLst>
              <a:gs pos="0">
                <a:srgbClr val="ffff66"/>
              </a:gs>
              <a:gs pos="100000">
                <a:srgbClr val="ffcc00"/>
              </a:gs>
            </a:gsLst>
            <a:lin ang="5400000"/>
          </a:gra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Bookman Old Style"/>
                <a:ea typeface="Bookman Old Style"/>
              </a:rPr>
              <a:t>TÖVBE ve KURTULUŞ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Bookman Old Style"/>
                <a:ea typeface="Bookman Old Style"/>
              </a:rPr>
              <a:t>tekerleği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720" y="-2520"/>
            <a:ext cx="10078560" cy="5428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HAKİMLER kitabı -</a:t>
            </a:r>
            <a:r>
              <a:rPr lang="bg-BG" sz="32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Giriş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"/>
          <p:cNvSpPr/>
          <p:nvPr/>
        </p:nvSpPr>
        <p:spPr>
          <a:xfrm>
            <a:off x="4860000" y="3942000"/>
            <a:ext cx="358920" cy="94392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129" name=""/>
          <p:cNvPicPr/>
          <p:nvPr/>
        </p:nvPicPr>
        <p:blipFill>
          <a:blip r:embed="rId1"/>
          <a:stretch/>
        </p:blipFill>
        <p:spPr>
          <a:xfrm>
            <a:off x="3799440" y="2052000"/>
            <a:ext cx="2859480" cy="2144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0" name=""/>
          <p:cNvPicPr/>
          <p:nvPr/>
        </p:nvPicPr>
        <p:blipFill>
          <a:blip r:embed="rId2"/>
          <a:stretch/>
        </p:blipFill>
        <p:spPr>
          <a:xfrm>
            <a:off x="367560" y="707400"/>
            <a:ext cx="1575360" cy="1181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1" name=""/>
          <p:cNvSpPr/>
          <p:nvPr/>
        </p:nvSpPr>
        <p:spPr>
          <a:xfrm>
            <a:off x="8028000" y="1917000"/>
            <a:ext cx="18709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lang="bg-BG" sz="1800" b="0" i="1" u="none" strike="noStrike">
                <a:solidFill>
                  <a:srgbClr val="666666"/>
                </a:solidFill>
                <a:effectLst/>
                <a:uFillTx/>
                <a:latin typeface="Arial"/>
                <a:ea typeface="DejaVu Sans"/>
              </a:rPr>
              <a:t>İsrail halkı bunu 12 kere yaşadı.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86" dur="indefinite" restart="never" nodeType="tmRoot">
          <p:childTnLst>
            <p:seq>
              <p:cTn id="187" dur="indefinite" nodeType="mainSeq">
                <p:childTnLst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9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9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20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20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212" dur="5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215" dur="500"/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500"/>
                            </p:stCondLst>
                            <p:childTnLst>
                              <p:par>
                                <p:cTn id="217" presetID="23" presetClass="entr" fill="hold" nodeType="after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"/>
          <p:cNvPicPr/>
          <p:nvPr/>
        </p:nvPicPr>
        <p:blipFill>
          <a:blip r:embed="rId1"/>
          <a:stretch/>
        </p:blipFill>
        <p:spPr>
          <a:xfrm>
            <a:off x="3924000" y="1512000"/>
            <a:ext cx="4026960" cy="339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3" name=""/>
          <p:cNvPicPr/>
          <p:nvPr/>
        </p:nvPicPr>
        <p:blipFill>
          <a:blip r:embed="rId2"/>
          <a:srcRect l="0" t="0" r="0" b="45351"/>
          <a:stretch/>
        </p:blipFill>
        <p:spPr>
          <a:xfrm>
            <a:off x="4007880" y="4032000"/>
            <a:ext cx="1355040" cy="11444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34" name=""/>
          <p:cNvGrpSpPr/>
          <p:nvPr/>
        </p:nvGrpSpPr>
        <p:grpSpPr>
          <a:xfrm>
            <a:off x="3672000" y="312840"/>
            <a:ext cx="2698920" cy="1126080"/>
            <a:chOff x="3672000" y="312840"/>
            <a:chExt cx="2698920" cy="1126080"/>
          </a:xfrm>
        </p:grpSpPr>
        <p:pic>
          <p:nvPicPr>
            <p:cNvPr id="135" name=""/>
            <p:cNvPicPr/>
            <p:nvPr/>
          </p:nvPicPr>
          <p:blipFill>
            <a:blip r:embed="rId3"/>
            <a:srcRect l="10598" t="0" r="0" b="0"/>
            <a:stretch/>
          </p:blipFill>
          <p:spPr>
            <a:xfrm>
              <a:off x="5108400" y="312840"/>
              <a:ext cx="1262520" cy="11260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36" name=""/>
            <p:cNvSpPr/>
            <p:nvPr/>
          </p:nvSpPr>
          <p:spPr>
            <a:xfrm>
              <a:off x="3672000" y="548640"/>
              <a:ext cx="1366920" cy="457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>
                <a:lnSpc>
                  <a:spcPct val="100000"/>
                </a:lnSpc>
              </a:pPr>
              <a:r>
                <a:rPr lang="bg-BG" sz="2200" b="1" u="none" strike="noStrike">
                  <a:solidFill>
                    <a:srgbClr val="ff0000"/>
                  </a:solidFill>
                  <a:effectLst/>
                  <a:uFillTx/>
                  <a:latin typeface="Arial"/>
                  <a:ea typeface="DejaVu Sans"/>
                </a:rPr>
                <a:t>1. Otniel</a:t>
              </a:r>
              <a:endParaRPr lang="bg-BG" sz="2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37" name=""/>
          <p:cNvGrpSpPr/>
          <p:nvPr/>
        </p:nvGrpSpPr>
        <p:grpSpPr>
          <a:xfrm>
            <a:off x="2772000" y="1073160"/>
            <a:ext cx="2158920" cy="1204920"/>
            <a:chOff x="2772000" y="1073160"/>
            <a:chExt cx="2158920" cy="1204920"/>
          </a:xfrm>
        </p:grpSpPr>
        <p:pic>
          <p:nvPicPr>
            <p:cNvPr id="138" name=""/>
            <p:cNvPicPr/>
            <p:nvPr/>
          </p:nvPicPr>
          <p:blipFill>
            <a:blip r:embed="rId4"/>
            <a:stretch/>
          </p:blipFill>
          <p:spPr>
            <a:xfrm>
              <a:off x="3583440" y="1152000"/>
              <a:ext cx="1347480" cy="11260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39" name=""/>
            <p:cNvSpPr/>
            <p:nvPr/>
          </p:nvSpPr>
          <p:spPr>
            <a:xfrm>
              <a:off x="2772000" y="1073160"/>
              <a:ext cx="1150920" cy="401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>
                <a:lnSpc>
                  <a:spcPct val="100000"/>
                </a:lnSpc>
              </a:pPr>
              <a:r>
                <a:rPr lang="bg-BG" sz="2200" b="1" u="none" strike="noStrike">
                  <a:solidFill>
                    <a:srgbClr val="ff0000"/>
                  </a:solidFill>
                  <a:effectLst/>
                  <a:uFillTx/>
                  <a:latin typeface="Arial"/>
                  <a:ea typeface="DejaVu Sans"/>
                </a:rPr>
                <a:t>2. Ehut</a:t>
              </a:r>
              <a:endParaRPr lang="bg-BG" sz="2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40" name=""/>
          <p:cNvGrpSpPr/>
          <p:nvPr/>
        </p:nvGrpSpPr>
        <p:grpSpPr>
          <a:xfrm>
            <a:off x="3220920" y="2400840"/>
            <a:ext cx="2606040" cy="1126080"/>
            <a:chOff x="3220920" y="2400840"/>
            <a:chExt cx="2606040" cy="1126080"/>
          </a:xfrm>
        </p:grpSpPr>
        <p:pic>
          <p:nvPicPr>
            <p:cNvPr id="141" name=""/>
            <p:cNvPicPr/>
            <p:nvPr/>
          </p:nvPicPr>
          <p:blipFill>
            <a:blip r:embed="rId5"/>
            <a:srcRect l="0" t="0" r="0" b="36258"/>
            <a:stretch/>
          </p:blipFill>
          <p:spPr>
            <a:xfrm>
              <a:off x="4464000" y="2400840"/>
              <a:ext cx="1362960" cy="11260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2" name=""/>
            <p:cNvSpPr/>
            <p:nvPr/>
          </p:nvSpPr>
          <p:spPr>
            <a:xfrm>
              <a:off x="3220920" y="2556000"/>
              <a:ext cx="1494000" cy="401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>
                <a:lnSpc>
                  <a:spcPct val="100000"/>
                </a:lnSpc>
              </a:pPr>
              <a:r>
                <a:rPr lang="bg-BG" sz="2200" b="1" u="none" strike="noStrike">
                  <a:solidFill>
                    <a:srgbClr val="ff0000"/>
                  </a:solidFill>
                  <a:effectLst/>
                  <a:uFillTx/>
                  <a:latin typeface="Arial"/>
                  <a:ea typeface="DejaVu Sans"/>
                </a:rPr>
                <a:t>3. Debora</a:t>
              </a:r>
              <a:endParaRPr lang="bg-BG" sz="2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43" name=""/>
          <p:cNvGrpSpPr/>
          <p:nvPr/>
        </p:nvGrpSpPr>
        <p:grpSpPr>
          <a:xfrm>
            <a:off x="7092000" y="1392840"/>
            <a:ext cx="2806920" cy="1126080"/>
            <a:chOff x="7092000" y="1392840"/>
            <a:chExt cx="2806920" cy="1126080"/>
          </a:xfrm>
        </p:grpSpPr>
        <p:pic>
          <p:nvPicPr>
            <p:cNvPr id="144" name=""/>
            <p:cNvPicPr/>
            <p:nvPr/>
          </p:nvPicPr>
          <p:blipFill>
            <a:blip r:embed="rId6"/>
            <a:srcRect l="33985" t="0" r="19799" b="0"/>
            <a:stretch/>
          </p:blipFill>
          <p:spPr>
            <a:xfrm>
              <a:off x="7092000" y="1392840"/>
              <a:ext cx="1247760" cy="11260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5" name=""/>
            <p:cNvSpPr/>
            <p:nvPr/>
          </p:nvSpPr>
          <p:spPr>
            <a:xfrm>
              <a:off x="8316000" y="1944000"/>
              <a:ext cx="1582920" cy="401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>
                <a:lnSpc>
                  <a:spcPct val="100000"/>
                </a:lnSpc>
              </a:pPr>
              <a:r>
                <a:rPr lang="bg-BG" sz="2200" b="1" u="none" strike="noStrike">
                  <a:solidFill>
                    <a:srgbClr val="ff0000"/>
                  </a:solidFill>
                  <a:effectLst/>
                  <a:uFillTx/>
                  <a:latin typeface="Arial"/>
                  <a:ea typeface="DejaVu Sans"/>
                </a:rPr>
                <a:t>4. Gidyon</a:t>
              </a:r>
              <a:endParaRPr lang="bg-BG" sz="2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46" name=""/>
          <p:cNvGrpSpPr/>
          <p:nvPr/>
        </p:nvGrpSpPr>
        <p:grpSpPr>
          <a:xfrm>
            <a:off x="6213600" y="4368240"/>
            <a:ext cx="2929320" cy="1102680"/>
            <a:chOff x="6213600" y="4368240"/>
            <a:chExt cx="2929320" cy="1102680"/>
          </a:xfrm>
        </p:grpSpPr>
        <p:pic>
          <p:nvPicPr>
            <p:cNvPr id="147" name=""/>
            <p:cNvPicPr/>
            <p:nvPr/>
          </p:nvPicPr>
          <p:blipFill>
            <a:blip r:embed="rId7"/>
            <a:srcRect l="0" t="5670" r="13991" b="57382"/>
            <a:stretch/>
          </p:blipFill>
          <p:spPr>
            <a:xfrm>
              <a:off x="6213600" y="4368240"/>
              <a:ext cx="1309320" cy="1102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8" name=""/>
            <p:cNvSpPr/>
            <p:nvPr/>
          </p:nvSpPr>
          <p:spPr>
            <a:xfrm>
              <a:off x="7560000" y="4797000"/>
              <a:ext cx="1582920" cy="401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>
                <a:lnSpc>
                  <a:spcPct val="100000"/>
                </a:lnSpc>
              </a:pPr>
              <a:r>
                <a:rPr lang="bg-BG" sz="2200" b="1" u="none" strike="noStrike">
                  <a:solidFill>
                    <a:srgbClr val="ff0000"/>
                  </a:solidFill>
                  <a:effectLst/>
                  <a:uFillTx/>
                  <a:latin typeface="Arial"/>
                  <a:ea typeface="DejaVu Sans"/>
                </a:rPr>
                <a:t>6. Şimşon</a:t>
              </a:r>
              <a:endParaRPr lang="bg-BG" sz="2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49" name=""/>
          <p:cNvGrpSpPr/>
          <p:nvPr/>
        </p:nvGrpSpPr>
        <p:grpSpPr>
          <a:xfrm>
            <a:off x="7078320" y="2952000"/>
            <a:ext cx="2892600" cy="1134720"/>
            <a:chOff x="7078320" y="2952000"/>
            <a:chExt cx="2892600" cy="1134720"/>
          </a:xfrm>
        </p:grpSpPr>
        <p:pic>
          <p:nvPicPr>
            <p:cNvPr id="150" name=""/>
            <p:cNvPicPr/>
            <p:nvPr/>
          </p:nvPicPr>
          <p:blipFill>
            <a:blip r:embed="rId8">
              <a:grayscl/>
            </a:blip>
            <a:srcRect l="53307" t="0" r="0" b="0"/>
            <a:stretch/>
          </p:blipFill>
          <p:spPr>
            <a:xfrm>
              <a:off x="7078320" y="2952000"/>
              <a:ext cx="1236600" cy="1134720"/>
            </a:xfrm>
            <a:prstGeom prst="rect">
              <a:avLst/>
            </a:prstGeom>
            <a:noFill/>
            <a:ln w="38160">
              <a:solidFill>
                <a:srgbClr val="000000"/>
              </a:solidFill>
              <a:round/>
            </a:ln>
          </p:spPr>
        </p:pic>
        <p:sp>
          <p:nvSpPr>
            <p:cNvPr id="151" name=""/>
            <p:cNvSpPr/>
            <p:nvPr/>
          </p:nvSpPr>
          <p:spPr>
            <a:xfrm>
              <a:off x="8100000" y="3557160"/>
              <a:ext cx="1870920" cy="401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>
                <a:lnSpc>
                  <a:spcPct val="100000"/>
                </a:lnSpc>
              </a:pPr>
              <a:r>
                <a:rPr lang="bg-BG" sz="2200" b="1" u="none" strike="noStrike">
                  <a:solidFill>
                    <a:srgbClr val="a9a9a9"/>
                  </a:solidFill>
                  <a:effectLst/>
                  <a:uFillTx/>
                  <a:latin typeface="Arial"/>
                  <a:ea typeface="DejaVu Sans"/>
                </a:rPr>
                <a:t>Avimelek</a:t>
              </a:r>
              <a:endParaRPr lang="bg-BG" sz="2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52" name=""/>
          <p:cNvSpPr/>
          <p:nvPr/>
        </p:nvSpPr>
        <p:spPr>
          <a:xfrm>
            <a:off x="3960000" y="5184000"/>
            <a:ext cx="136692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2200" b="1" u="none" strike="noStrike">
                <a:solidFill>
                  <a:srgbClr val="ff0000"/>
                </a:solidFill>
                <a:effectLst/>
                <a:uFillTx/>
                <a:latin typeface="Arial"/>
                <a:ea typeface="DejaVu Sans"/>
              </a:rPr>
              <a:t>5. Yiftah</a:t>
            </a:r>
            <a:endParaRPr lang="bg-BG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"/>
          <p:cNvSpPr/>
          <p:nvPr/>
        </p:nvSpPr>
        <p:spPr>
          <a:xfrm>
            <a:off x="576000" y="1008000"/>
            <a:ext cx="2554920" cy="403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2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Arial"/>
              </a:rPr>
              <a:t>Hakimler kitabında hem dönen bir tekerlek, hem de aşağı inen bir spiral görüyoruz</a:t>
            </a:r>
            <a:endParaRPr lang="bg-BG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2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Arial"/>
              </a:rPr>
              <a:t>Her hakimden sonra İsrail halkı daha düşük bir seviyeye düşüyor.</a:t>
            </a:r>
            <a:endParaRPr lang="bg-BG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"/>
          <p:cNvSpPr/>
          <p:nvPr/>
        </p:nvSpPr>
        <p:spPr>
          <a:xfrm>
            <a:off x="216000" y="648000"/>
            <a:ext cx="358920" cy="4462920"/>
          </a:xfrm>
          <a:prstGeom prst="downArrow">
            <a:avLst>
              <a:gd name="adj1" fmla="val 38861"/>
              <a:gd name="adj2" fmla="val 192484"/>
            </a:avLst>
          </a:prstGeom>
          <a:solidFill>
            <a:srgbClr val="8b4513"/>
          </a:solidFill>
          <a:ln w="0">
            <a:solidFill>
              <a:srgbClr val="808080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21" dur="indefinite" restart="never" nodeType="tmRoot">
          <p:childTnLst>
            <p:seq>
              <p:cTn id="222" dur="indefinite" nodeType="mainSeq">
                <p:childTnLst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"/>
          <p:cNvSpPr/>
          <p:nvPr/>
        </p:nvSpPr>
        <p:spPr>
          <a:xfrm>
            <a:off x="5256000" y="4842000"/>
            <a:ext cx="2590920" cy="578160"/>
          </a:xfrm>
          <a:prstGeom prst="rect">
            <a:avLst/>
          </a:prstGeom>
          <a:solidFill>
            <a:srgbClr val="83ca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  Eli            Samuel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1" i="1" u="none" strike="noStrike">
                <a:solidFill>
                  <a:srgbClr val="000080"/>
                </a:solidFill>
                <a:effectLst/>
                <a:uFillTx/>
                <a:latin typeface="Arial"/>
                <a:ea typeface="DejaVu Sans"/>
              </a:rPr>
              <a:t> (40 yıl)</a:t>
            </a:r>
            <a:r>
              <a:rPr lang="bg-BG" sz="1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             </a:t>
            </a:r>
            <a:r>
              <a:rPr lang="bg-BG" sz="1400" b="1" i="1" u="none" strike="noStrike">
                <a:solidFill>
                  <a:srgbClr val="000080"/>
                </a:solidFill>
                <a:effectLst/>
                <a:uFillTx/>
                <a:latin typeface="Arial"/>
                <a:ea typeface="DejaVu Sans"/>
              </a:rPr>
              <a:t>(80 yıl)</a:t>
            </a:r>
            <a:r>
              <a:rPr lang="bg-BG" sz="1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  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"/>
          <p:cNvSpPr/>
          <p:nvPr/>
        </p:nvSpPr>
        <p:spPr>
          <a:xfrm>
            <a:off x="720000" y="1080000"/>
            <a:ext cx="8638920" cy="214920"/>
          </a:xfrm>
          <a:custGeom>
            <a:avLst/>
            <a:gdLst>
              <a:gd name="textAreaLeft" fmla="*/ 0 w 8638920"/>
              <a:gd name="textAreaRight" fmla="*/ 8640000 w 8638920"/>
              <a:gd name="textAreaTop" fmla="*/ 0 h 214920"/>
              <a:gd name="textAreaBottom" fmla="*/ 216360 h 2149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261" y="0"/>
                </a:lnTo>
                <a:lnTo>
                  <a:pt x="21600" y="10800"/>
                </a:lnTo>
                <a:lnTo>
                  <a:pt x="21261" y="21600"/>
                </a:lnTo>
                <a:lnTo>
                  <a:pt x="0" y="21600"/>
                </a:lnTo>
                <a:lnTo>
                  <a:pt x="339" y="10800"/>
                </a:lnTo>
                <a:close/>
              </a:path>
            </a:pathLst>
          </a:custGeom>
          <a:solidFill>
            <a:srgbClr val="cccccc"/>
          </a:solidFill>
          <a:ln w="0">
            <a:solidFill>
              <a:srgbClr val="808080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grpSp>
        <p:nvGrpSpPr>
          <p:cNvPr id="157" name=""/>
          <p:cNvGrpSpPr/>
          <p:nvPr/>
        </p:nvGrpSpPr>
        <p:grpSpPr>
          <a:xfrm>
            <a:off x="1440000" y="1080000"/>
            <a:ext cx="7524360" cy="324000"/>
            <a:chOff x="1440000" y="1080000"/>
            <a:chExt cx="7524360" cy="324000"/>
          </a:xfrm>
        </p:grpSpPr>
        <p:sp>
          <p:nvSpPr>
            <p:cNvPr id="158" name=""/>
            <p:cNvSpPr/>
            <p:nvPr/>
          </p:nvSpPr>
          <p:spPr>
            <a:xfrm>
              <a:off x="1440000" y="1080000"/>
              <a:ext cx="360" cy="324000"/>
            </a:xfrm>
            <a:prstGeom prst="line">
              <a:avLst/>
            </a:prstGeom>
            <a:ln w="0">
              <a:solidFill>
                <a:srgbClr val="000000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59" name=""/>
            <p:cNvSpPr/>
            <p:nvPr/>
          </p:nvSpPr>
          <p:spPr>
            <a:xfrm>
              <a:off x="2304000" y="1080000"/>
              <a:ext cx="360" cy="324000"/>
            </a:xfrm>
            <a:prstGeom prst="line">
              <a:avLst/>
            </a:prstGeom>
            <a:ln w="0">
              <a:solidFill>
                <a:srgbClr val="000000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60" name=""/>
            <p:cNvSpPr/>
            <p:nvPr/>
          </p:nvSpPr>
          <p:spPr>
            <a:xfrm>
              <a:off x="3204000" y="1080000"/>
              <a:ext cx="360" cy="324000"/>
            </a:xfrm>
            <a:prstGeom prst="line">
              <a:avLst/>
            </a:prstGeom>
            <a:ln w="0">
              <a:solidFill>
                <a:srgbClr val="000000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61" name=""/>
            <p:cNvSpPr/>
            <p:nvPr/>
          </p:nvSpPr>
          <p:spPr>
            <a:xfrm>
              <a:off x="4140000" y="1080000"/>
              <a:ext cx="360" cy="324000"/>
            </a:xfrm>
            <a:prstGeom prst="line">
              <a:avLst/>
            </a:prstGeom>
            <a:ln w="0">
              <a:solidFill>
                <a:srgbClr val="000000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62" name=""/>
            <p:cNvSpPr/>
            <p:nvPr/>
          </p:nvSpPr>
          <p:spPr>
            <a:xfrm>
              <a:off x="5112000" y="1080000"/>
              <a:ext cx="360" cy="324000"/>
            </a:xfrm>
            <a:prstGeom prst="line">
              <a:avLst/>
            </a:prstGeom>
            <a:ln w="0">
              <a:solidFill>
                <a:srgbClr val="000000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63" name=""/>
            <p:cNvSpPr/>
            <p:nvPr/>
          </p:nvSpPr>
          <p:spPr>
            <a:xfrm>
              <a:off x="6084000" y="1080000"/>
              <a:ext cx="360" cy="324000"/>
            </a:xfrm>
            <a:prstGeom prst="line">
              <a:avLst/>
            </a:prstGeom>
            <a:ln w="0">
              <a:solidFill>
                <a:srgbClr val="000000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64" name=""/>
            <p:cNvSpPr/>
            <p:nvPr/>
          </p:nvSpPr>
          <p:spPr>
            <a:xfrm>
              <a:off x="7056000" y="1080000"/>
              <a:ext cx="360" cy="324000"/>
            </a:xfrm>
            <a:prstGeom prst="line">
              <a:avLst/>
            </a:prstGeom>
            <a:ln w="0">
              <a:solidFill>
                <a:srgbClr val="000000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65" name=""/>
            <p:cNvSpPr/>
            <p:nvPr/>
          </p:nvSpPr>
          <p:spPr>
            <a:xfrm>
              <a:off x="7992000" y="1080000"/>
              <a:ext cx="360" cy="324000"/>
            </a:xfrm>
            <a:prstGeom prst="line">
              <a:avLst/>
            </a:prstGeom>
            <a:ln w="0">
              <a:solidFill>
                <a:srgbClr val="000000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66" name=""/>
            <p:cNvSpPr/>
            <p:nvPr/>
          </p:nvSpPr>
          <p:spPr>
            <a:xfrm>
              <a:off x="8964000" y="1080000"/>
              <a:ext cx="360" cy="324000"/>
            </a:xfrm>
            <a:prstGeom prst="line">
              <a:avLst/>
            </a:prstGeom>
            <a:ln w="0">
              <a:solidFill>
                <a:srgbClr val="000000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167" name=""/>
          <p:cNvSpPr/>
          <p:nvPr/>
        </p:nvSpPr>
        <p:spPr>
          <a:xfrm>
            <a:off x="1008000" y="756000"/>
            <a:ext cx="84229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 1350     1300      1250       1200       1150       1100       1050        1000        950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"/>
          <p:cNvSpPr/>
          <p:nvPr/>
        </p:nvSpPr>
        <p:spPr>
          <a:xfrm>
            <a:off x="1440000" y="1620000"/>
            <a:ext cx="3886920" cy="578160"/>
          </a:xfrm>
          <a:prstGeom prst="rect">
            <a:avLst/>
          </a:prstGeom>
          <a:solidFill>
            <a:srgbClr val="ff996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Otniel            Ehut              Debora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bg-BG" sz="1400" b="1" i="1" u="none" strike="noStrike">
                <a:solidFill>
                  <a:srgbClr val="000080"/>
                </a:solidFill>
                <a:effectLst/>
                <a:uFillTx/>
                <a:latin typeface="Arial"/>
                <a:ea typeface="DejaVu Sans"/>
              </a:rPr>
              <a:t>(48 yıl)</a:t>
            </a:r>
            <a:r>
              <a:rPr lang="bg-BG" sz="1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          </a:t>
            </a:r>
            <a:r>
              <a:rPr lang="bg-BG" sz="1400" b="1" i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bg-BG" sz="1400" b="1" i="1" u="none" strike="noStrike">
                <a:solidFill>
                  <a:srgbClr val="000080"/>
                </a:solidFill>
                <a:effectLst/>
                <a:uFillTx/>
                <a:latin typeface="Arial"/>
                <a:ea typeface="DejaVu Sans"/>
              </a:rPr>
              <a:t>   (98 yıl) </a:t>
            </a:r>
            <a:r>
              <a:rPr lang="bg-BG" sz="1400" b="1" i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 </a:t>
            </a:r>
            <a:r>
              <a:rPr lang="bg-BG" sz="1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               </a:t>
            </a:r>
            <a:r>
              <a:rPr lang="bg-BG" sz="1400" b="1" i="1" u="none" strike="noStrike">
                <a:solidFill>
                  <a:srgbClr val="000080"/>
                </a:solidFill>
                <a:effectLst/>
                <a:uFillTx/>
                <a:latin typeface="Arial"/>
                <a:ea typeface="DejaVu Sans"/>
              </a:rPr>
              <a:t>(60 yıl)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"/>
          <p:cNvSpPr/>
          <p:nvPr/>
        </p:nvSpPr>
        <p:spPr>
          <a:xfrm>
            <a:off x="3312000" y="2295000"/>
            <a:ext cx="2806920" cy="821880"/>
          </a:xfrm>
          <a:prstGeom prst="rect">
            <a:avLst/>
          </a:prstGeom>
          <a:solidFill>
            <a:srgbClr val="33cc6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Gidyon    Avimelek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                               Tola, Yair</a:t>
            </a:r>
            <a:endParaRPr lang="bg-BG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1" i="1" u="none" strike="noStrike">
                <a:solidFill>
                  <a:srgbClr val="000080"/>
                </a:solidFill>
                <a:effectLst/>
                <a:uFillTx/>
                <a:latin typeface="Arial"/>
                <a:ea typeface="DejaVu Sans"/>
              </a:rPr>
              <a:t>  (48 yıl)</a:t>
            </a:r>
            <a:r>
              <a:rPr lang="bg-BG" sz="1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              </a:t>
            </a:r>
            <a:r>
              <a:rPr lang="bg-BG" sz="1400" b="1" i="1" u="none" strike="noStrike">
                <a:solidFill>
                  <a:srgbClr val="000080"/>
                </a:solidFill>
                <a:effectLst/>
                <a:uFillTx/>
                <a:latin typeface="Arial"/>
                <a:ea typeface="DejaVu Sans"/>
              </a:rPr>
              <a:t>(40 yıl)</a:t>
            </a:r>
            <a:r>
              <a:rPr lang="bg-BG" sz="1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"/>
          <p:cNvSpPr/>
          <p:nvPr/>
        </p:nvSpPr>
        <p:spPr>
          <a:xfrm>
            <a:off x="7164000" y="1620000"/>
            <a:ext cx="754920" cy="578160"/>
          </a:xfrm>
          <a:prstGeom prst="rect">
            <a:avLst/>
          </a:prstGeom>
          <a:solidFill>
            <a:srgbClr val="ccc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Saul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1" i="1" u="none" strike="noStrike">
                <a:solidFill>
                  <a:srgbClr val="000080"/>
                </a:solidFill>
                <a:effectLst/>
                <a:uFillTx/>
                <a:latin typeface="Arial"/>
                <a:ea typeface="DejaVu Sans"/>
              </a:rPr>
              <a:t>(42 yıl)</a:t>
            </a:r>
            <a:r>
              <a:rPr lang="bg-BG" sz="1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"/>
          <p:cNvSpPr/>
          <p:nvPr/>
        </p:nvSpPr>
        <p:spPr>
          <a:xfrm>
            <a:off x="7920000" y="1620000"/>
            <a:ext cx="862920" cy="578160"/>
          </a:xfrm>
          <a:prstGeom prst="rect">
            <a:avLst/>
          </a:prstGeom>
          <a:solidFill>
            <a:srgbClr val="e6e64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Davut</a:t>
            </a:r>
            <a:r>
              <a:rPr lang="bg-BG" sz="1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  </a:t>
            </a:r>
            <a:r>
              <a:rPr lang="bg-BG" sz="1400" b="1" i="1" u="none" strike="noStrike">
                <a:solidFill>
                  <a:srgbClr val="000080"/>
                </a:solidFill>
                <a:effectLst/>
                <a:uFillTx/>
                <a:latin typeface="Arial"/>
                <a:ea typeface="DejaVu Sans"/>
              </a:rPr>
              <a:t>(40 yıl)</a:t>
            </a:r>
            <a:r>
              <a:rPr lang="bg-BG" sz="1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"/>
          <p:cNvSpPr/>
          <p:nvPr/>
        </p:nvSpPr>
        <p:spPr>
          <a:xfrm>
            <a:off x="5580000" y="2853000"/>
            <a:ext cx="1006920" cy="1369440"/>
          </a:xfrm>
          <a:prstGeom prst="rect">
            <a:avLst/>
          </a:prstGeom>
          <a:solidFill>
            <a:srgbClr val="ffcc9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Yiftah </a:t>
            </a:r>
            <a:r>
              <a:rPr lang="bg-BG" sz="1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İvsan Elon Abdon</a:t>
            </a:r>
            <a:endParaRPr lang="bg-BG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1" i="1" u="none" strike="noStrike">
                <a:solidFill>
                  <a:srgbClr val="000080"/>
                </a:solidFill>
                <a:effectLst/>
                <a:uFillTx/>
                <a:latin typeface="Arial"/>
                <a:ea typeface="DejaVu Sans"/>
              </a:rPr>
              <a:t>(48 yıl)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"/>
          <p:cNvSpPr/>
          <p:nvPr/>
        </p:nvSpPr>
        <p:spPr>
          <a:xfrm>
            <a:off x="5580000" y="4212000"/>
            <a:ext cx="1006920" cy="545040"/>
          </a:xfrm>
          <a:prstGeom prst="rect">
            <a:avLst/>
          </a:prstGeom>
          <a:solidFill>
            <a:srgbClr val="ff808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Şimşon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1" i="1" u="none" strike="noStrike">
                <a:solidFill>
                  <a:srgbClr val="000080"/>
                </a:solidFill>
                <a:effectLst/>
                <a:uFillTx/>
                <a:latin typeface="Arial"/>
                <a:ea typeface="DejaVu Sans"/>
              </a:rPr>
              <a:t>  (40 yıl)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"/>
          <p:cNvSpPr/>
          <p:nvPr/>
        </p:nvSpPr>
        <p:spPr>
          <a:xfrm>
            <a:off x="2340000" y="1620000"/>
            <a:ext cx="360" cy="546120"/>
          </a:xfrm>
          <a:prstGeom prst="line">
            <a:avLst/>
          </a:prstGeom>
          <a:ln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6120" rIns="96120" tIns="51120" bIns="51120" anchor="ctr">
            <a:noAutofit/>
          </a:bodyPr>
          <a:p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75" name=""/>
          <p:cNvSpPr/>
          <p:nvPr/>
        </p:nvSpPr>
        <p:spPr>
          <a:xfrm>
            <a:off x="4104000" y="1620000"/>
            <a:ext cx="360" cy="546120"/>
          </a:xfrm>
          <a:prstGeom prst="line">
            <a:avLst/>
          </a:prstGeom>
          <a:ln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6120" rIns="96120" tIns="51120" bIns="51120" anchor="ctr">
            <a:noAutofit/>
          </a:bodyPr>
          <a:p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76" name=""/>
          <p:cNvSpPr/>
          <p:nvPr/>
        </p:nvSpPr>
        <p:spPr>
          <a:xfrm>
            <a:off x="4320000" y="2295000"/>
            <a:ext cx="360" cy="771840"/>
          </a:xfrm>
          <a:prstGeom prst="line">
            <a:avLst/>
          </a:prstGeom>
          <a:ln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6120" rIns="96120" tIns="51120" bIns="51120" anchor="ctr">
            <a:noAutofit/>
          </a:bodyPr>
          <a:p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77" name=""/>
          <p:cNvSpPr/>
          <p:nvPr/>
        </p:nvSpPr>
        <p:spPr>
          <a:xfrm>
            <a:off x="6120000" y="4842000"/>
            <a:ext cx="360" cy="546120"/>
          </a:xfrm>
          <a:prstGeom prst="line">
            <a:avLst/>
          </a:prstGeom>
          <a:ln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6120" rIns="96120" tIns="51120" bIns="51120" anchor="ctr">
            <a:noAutofit/>
          </a:bodyPr>
          <a:p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78" name=""/>
          <p:cNvSpPr/>
          <p:nvPr/>
        </p:nvSpPr>
        <p:spPr>
          <a:xfrm>
            <a:off x="7560000" y="2484000"/>
            <a:ext cx="223092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80"/>
                </a:solidFill>
                <a:effectLst/>
                <a:uFillTx/>
                <a:latin typeface="Arial"/>
                <a:ea typeface="DejaVu Sans"/>
              </a:rPr>
              <a:t>-967 senesi: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Kral Süleyman'ın dördüncü yılı = Mısır'dan çıkışından 480 sene sonra (1.Krallar 6:1)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"/>
          <p:cNvSpPr/>
          <p:nvPr/>
        </p:nvSpPr>
        <p:spPr>
          <a:xfrm flipV="1">
            <a:off x="8856000" y="1242000"/>
            <a:ext cx="360" cy="129600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80" name=""/>
          <p:cNvSpPr/>
          <p:nvPr/>
        </p:nvSpPr>
        <p:spPr>
          <a:xfrm>
            <a:off x="8784000" y="1620000"/>
            <a:ext cx="1294920" cy="578160"/>
          </a:xfrm>
          <a:prstGeom prst="rect">
            <a:avLst/>
          </a:prstGeom>
          <a:solidFill>
            <a:srgbClr val="e6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Süleyman </a:t>
            </a:r>
            <a:r>
              <a:rPr lang="bg-BG" sz="1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   </a:t>
            </a:r>
            <a:r>
              <a:rPr lang="bg-BG" sz="1400" b="1" i="1" u="none" strike="noStrike">
                <a:solidFill>
                  <a:srgbClr val="000080"/>
                </a:solidFill>
                <a:effectLst/>
                <a:uFillTx/>
                <a:latin typeface="Arial"/>
                <a:ea typeface="DejaVu Sans"/>
              </a:rPr>
              <a:t>(40 yıl)</a:t>
            </a:r>
            <a:r>
              <a:rPr lang="bg-BG" sz="1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 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720" y="-2520"/>
            <a:ext cx="10078560" cy="5428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HAKİMLER kitabı -</a:t>
            </a:r>
            <a:r>
              <a:rPr lang="bg-BG" sz="28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28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Giriş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2" name=""/>
          <p:cNvPicPr/>
          <p:nvPr/>
        </p:nvPicPr>
        <p:blipFill>
          <a:blip r:embed="rId1"/>
          <a:stretch/>
        </p:blipFill>
        <p:spPr>
          <a:xfrm>
            <a:off x="792000" y="3294000"/>
            <a:ext cx="2374920" cy="1780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40545</TotalTime>
  <Application>LibreOffice/25.8.5.2$Windows_X86_64 LibreOffice_project/9c8b85f387cc00a89945a79c9e6239f32e450ac2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2014-09-10T09:14:22Z</dcterms:created>
  <dc:creator/>
  <dc:description/>
  <dc:language>bg-BG</dc:language>
  <cp:lastModifiedBy/>
  <cp:lastPrinted>2026-05-05T16:02:25Z</cp:lastPrinted>
  <dcterms:modified xsi:type="dcterms:W3CDTF">2026-05-18T10:55:39Z</dcterms:modified>
  <cp:revision>204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