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entation.xml" ContentType="application/vnd.openxmlformats-officedocument.presentationml.presentation.main+xml"/>
  <Override PartName="/ppt/comments/comment5.xml" ContentType="application/vnd.openxmlformats-officedocument.presentationml.comments+xml"/>
  <Override PartName="/ppt/comments/comment8.xml" ContentType="application/vnd.openxmlformats-officedocument.presentationml.comments+xml"/>
  <Override PartName="/ppt/comments/comment10.xml" ContentType="application/vnd.openxmlformats-officedocument.presentationml.comments+xml"/>
  <Override PartName="/ppt/comments/comment9.xml" ContentType="application/vnd.openxmlformats-officedocument.presentationml.comments+xml"/>
  <Override PartName="/ppt/slideMasters/slideMaster1.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_rels/slideMaster1.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commentAuthors.xml" ContentType="application/vnd.openxmlformats-officedocument.presentationml.commentAuthors+xml"/>
  <Override PartName="/ppt/presProps.xml" ContentType="application/vnd.openxmlformats-officedocument.presentationml.presProps+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media/image43.jpeg" ContentType="image/jpeg"/>
  <Override PartName="/ppt/media/image7.jpeg" ContentType="image/jpeg"/>
  <Override PartName="/ppt/media/image40.jpeg" ContentType="image/jpeg"/>
  <Override PartName="/ppt/media/image4.jpeg" ContentType="image/jpeg"/>
  <Override PartName="/ppt/media/image59.jpeg" ContentType="image/jpeg"/>
  <Override PartName="/ppt/media/image46.jpeg" ContentType="image/jpeg"/>
  <Override PartName="/ppt/media/image2.jpeg" ContentType="image/jpeg"/>
  <Override PartName="/ppt/media/image28.jpeg" ContentType="image/jpeg"/>
  <Override PartName="/ppt/media/image80.jpeg" ContentType="image/jpeg"/>
  <Override PartName="/ppt/media/image55.jpeg" ContentType="image/jpeg"/>
  <Override PartName="/ppt/media/image33.jpeg" ContentType="image/jpeg"/>
  <Override PartName="/ppt/media/image1.png" ContentType="image/png"/>
  <Override PartName="/ppt/media/image47.jpeg" ContentType="image/jpeg"/>
  <Override PartName="/ppt/media/image3.jpeg" ContentType="image/jpeg"/>
  <Override PartName="/ppt/media/image41.jpeg" ContentType="image/jpeg"/>
  <Override PartName="/ppt/media/image5.jpeg" ContentType="image/jpeg"/>
  <Override PartName="/ppt/media/image57.jpeg" ContentType="image/jpeg"/>
  <Override PartName="/ppt/media/image32.jpeg" ContentType="image/jpeg"/>
  <Override PartName="/ppt/media/image11.png" ContentType="image/png"/>
  <Override PartName="/ppt/media/image42.jpeg" ContentType="image/jpeg"/>
  <Override PartName="/ppt/media/image6.jpeg" ContentType="image/jpeg"/>
  <Override PartName="/ppt/media/image58.jpeg" ContentType="image/jpeg"/>
  <Override PartName="/ppt/media/image8.jpeg" ContentType="image/jpeg"/>
  <Override PartName="/ppt/media/image51.jpeg" ContentType="image/jpeg"/>
  <Override PartName="/ppt/media/image44.jpeg" ContentType="image/jpeg"/>
  <Override PartName="/ppt/media/image9.png" ContentType="image/png"/>
  <Override PartName="/ppt/media/image10.jpeg" ContentType="image/jpeg"/>
  <Override PartName="/ppt/media/image39.jpeg" ContentType="image/jpeg"/>
  <Override PartName="/ppt/media/image56.png" ContentType="image/png"/>
  <Override PartName="/ppt/media/image45.jpeg" ContentType="image/jpeg"/>
  <Override PartName="/ppt/media/image18.jpeg" ContentType="image/jpeg"/>
  <Override PartName="/ppt/media/image20.jpeg" ContentType="image/jpeg"/>
  <Override PartName="/ppt/media/image12.png" ContentType="image/png"/>
  <Override PartName="/ppt/media/image13.png" ContentType="image/png"/>
  <Override PartName="/ppt/media/image49.jpeg" ContentType="image/jpeg"/>
  <Override PartName="/ppt/media/image37.png" ContentType="image/png"/>
  <Override PartName="/ppt/media/image14.jpeg" ContentType="image/jpeg"/>
  <Override PartName="/ppt/media/image48.jpeg" ContentType="image/jpeg"/>
  <Override PartName="/ppt/media/image15.jpeg" ContentType="image/jpeg"/>
  <Override PartName="/ppt/media/image16.jpeg" ContentType="image/jpeg"/>
  <Override PartName="/ppt/media/image53.png" ContentType="image/png"/>
  <Override PartName="/ppt/media/image17.jpeg" ContentType="image/jpeg"/>
  <Override PartName="/ppt/media/image19.png" ContentType="image/png"/>
  <Override PartName="/ppt/media/image54.png" ContentType="image/png"/>
  <Override PartName="/ppt/media/image21.jpeg" ContentType="image/jpeg"/>
  <Override PartName="/ppt/media/image38.jpeg" ContentType="image/jpeg"/>
  <Override PartName="/ppt/media/image64.png" ContentType="image/png"/>
  <Override PartName="/ppt/media/image22.jpeg" ContentType="image/jpeg"/>
  <Override PartName="/ppt/media/image23.jpeg" ContentType="image/jpeg"/>
  <Override PartName="/ppt/media/image52.png" ContentType="image/png"/>
  <Override PartName="/ppt/media/image24.jpeg" ContentType="image/jpeg"/>
  <Override PartName="/ppt/media/image25.jpeg" ContentType="image/jpeg"/>
  <Override PartName="/ppt/media/image26.jpeg" ContentType="image/jpeg"/>
  <Override PartName="/ppt/media/image27.jpeg" ContentType="image/jpeg"/>
  <Override PartName="/ppt/media/image29.jpeg" ContentType="image/jpeg"/>
  <Override PartName="/ppt/media/image30.jpeg" ContentType="image/jpeg"/>
  <Override PartName="/ppt/media/image31.jpeg" ContentType="image/jpeg"/>
  <Override PartName="/ppt/media/image34.jpeg" ContentType="image/jpeg"/>
  <Override PartName="/ppt/media/image35.jpeg" ContentType="image/jpeg"/>
  <Override PartName="/ppt/media/image36.jpeg" ContentType="image/jpeg"/>
  <Override PartName="/ppt/media/image50.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5.jpeg" ContentType="image/jpeg"/>
  <Override PartName="/ppt/media/image66.jpeg" ContentType="image/jpeg"/>
  <Override PartName="/ppt/media/image67.jpeg" ContentType="image/jpeg"/>
  <Override PartName="/ppt/media/image68.jpeg" ContentType="image/jpeg"/>
  <Override PartName="/ppt/media/image69.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jpeg" ContentType="image/jpeg"/>
  <Override PartName="/ppt/media/image79.jpeg" ContentType="image/jpeg"/>
  <Override PartName="/ppt/media/image81.jpeg" ContentType="image/jpeg"/>
  <Override PartName="/ppt/media/image82.jpeg" ContentType="image/jpeg"/>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4" r:id="rId3"/>
    <p:sldMasterId id="2147483666"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x="10080625" cy="5670550"/>
  <p:notesSz cx="7559675" cy="10691813"/>
</p:presentation>
</file>

<file path=ppt/commentAuthors.xml><?xml version="1.0" encoding="utf-8"?>
<p:cmAuthorLst xmlns:p="http://schemas.openxmlformats.org/presentationml/2006/main">
  <p:cmAuthor id="0" name="" initials="" lastIdx="4" clrIdx="0"/>
</p:cmAuthorLst>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5.xml"/><Relationship Id="rId4" Type="http://schemas.openxmlformats.org/officeDocument/2006/relationships/slideMaster" Target="slideMasters/slideMaster16.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presProps" Target="presProps.xml"/><Relationship Id="rId53" Type="http://schemas.openxmlformats.org/officeDocument/2006/relationships/commentAuthors" Target="commentAuthors.xml"/>
</Relationships>
</file>

<file path=ppt/comments/comment5.xml><?xml version="1.0" encoding="utf-8"?>
<p:cmLst xmlns:p="http://schemas.openxmlformats.org/presentationml/2006/main">
  <p:cm authorId="0" dt="2025-04-30T05:49:03.000000000" idx="1">
    <p:pos x="0" y="0"/>
    <p:text/>
  </p:cm>
</p:cmLst>
</file>

<file path=ppt/comments/comment8.xml><?xml version="1.0" encoding="utf-8"?>
<p:cmLst xmlns:p="http://schemas.openxmlformats.org/presentationml/2006/main">
  <p:cm authorId="0" dt="2025-04-30T05:49:03.000000000" idx="2">
    <p:pos x="0" y="0"/>
    <p:text/>
  </p:cm>
</p:cmLst>
</file>

<file path=ppt/comments/comment9.xml><?xml version="1.0" encoding="utf-8"?>
<p:cmLst xmlns:p="http://schemas.openxmlformats.org/presentationml/2006/main">
  <p:cm authorId="0" dt="2025-04-30T05:49:03.000000000" idx="3">
    <p:pos x="0" y="0"/>
    <p:text/>
  </p:cm>
</p:cmLst>
</file>

<file path=ppt/comments/comment10.xml><?xml version="1.0" encoding="utf-8"?>
<p:cmLst xmlns:p="http://schemas.openxmlformats.org/presentationml/2006/main">
  <p:cm authorId="0" dt="2025-04-30T05:49:03.000000000" idx="4">
    <p:pos x="0" y="0"/>
    <p:text/>
  </p:cm>
</p:cmLst>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 name="PlaceHolder 3"/>
          <p:cNvSpPr>
            <a:spLocks noGrp="1"/>
          </p:cNvSpPr>
          <p:nvPr>
            <p:ph type="ftr" idx="1"/>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 name="PlaceHolder 4"/>
          <p:cNvSpPr>
            <a:spLocks noGrp="1"/>
          </p:cNvSpPr>
          <p:nvPr>
            <p:ph type="sldNum" idx="2"/>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4C0D74B-0E12-4B93-B391-A8F18A1904EB}"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 name="PlaceHolder 5"/>
          <p:cNvSpPr>
            <a:spLocks noGrp="1"/>
          </p:cNvSpPr>
          <p:nvPr>
            <p:ph type="dt" idx="3"/>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9" name="PlaceHolder 3"/>
          <p:cNvSpPr>
            <a:spLocks noGrp="1"/>
          </p:cNvSpPr>
          <p:nvPr>
            <p:ph type="ftr" idx="4"/>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0" name="PlaceHolder 4"/>
          <p:cNvSpPr>
            <a:spLocks noGrp="1"/>
          </p:cNvSpPr>
          <p:nvPr>
            <p:ph type="sldNum" idx="5"/>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F0C05C4D-0488-4F6E-94C1-83FC9939408C}"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1" name="PlaceHolder 5"/>
          <p:cNvSpPr>
            <a:spLocks noGrp="1"/>
          </p:cNvSpPr>
          <p:nvPr>
            <p:ph type="dt" idx="6"/>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14" name="PlaceHolder 3"/>
          <p:cNvSpPr>
            <a:spLocks noGrp="1"/>
          </p:cNvSpPr>
          <p:nvPr>
            <p:ph type="ftr" idx="7"/>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5" name="PlaceHolder 4"/>
          <p:cNvSpPr>
            <a:spLocks noGrp="1"/>
          </p:cNvSpPr>
          <p:nvPr>
            <p:ph type="sldNum" idx="8"/>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E63DD267-89A9-401E-BC78-4F7B19FCCEE0}"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6" name="PlaceHolder 5"/>
          <p:cNvSpPr>
            <a:spLocks noGrp="1"/>
          </p:cNvSpPr>
          <p:nvPr>
            <p:ph type="dt" idx="9"/>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3">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19" name="PlaceHolder 3"/>
          <p:cNvSpPr>
            <a:spLocks noGrp="1"/>
          </p:cNvSpPr>
          <p:nvPr>
            <p:ph type="ftr" idx="10"/>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0" name="PlaceHolder 4"/>
          <p:cNvSpPr>
            <a:spLocks noGrp="1"/>
          </p:cNvSpPr>
          <p:nvPr>
            <p:ph type="sldNum" idx="11"/>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8053B0CA-BE00-4540-B280-BC1E5E1317DC}"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1" name="PlaceHolder 5"/>
          <p:cNvSpPr>
            <a:spLocks noGrp="1"/>
          </p:cNvSpPr>
          <p:nvPr>
            <p:ph type="dt" idx="12"/>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1">
    <p:bg>
      <p:bgPr>
        <a:solidFill>
          <a:srgbClr val="ffffff"/>
        </a:solidFill>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29" name="PlaceHolder 3"/>
          <p:cNvSpPr>
            <a:spLocks noGrp="1"/>
          </p:cNvSpPr>
          <p:nvPr>
            <p:ph type="ftr" idx="16"/>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30" name="PlaceHolder 4"/>
          <p:cNvSpPr>
            <a:spLocks noGrp="1"/>
          </p:cNvSpPr>
          <p:nvPr>
            <p:ph type="sldNum" idx="17"/>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475498F5-1E7F-4A40-820F-8710BEEDAD70}"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31" name="PlaceHolder 5"/>
          <p:cNvSpPr>
            <a:spLocks noGrp="1"/>
          </p:cNvSpPr>
          <p:nvPr>
            <p:ph type="dt" idx="18"/>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rgbClr val="ffff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2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24" name="PlaceHolder 3"/>
          <p:cNvSpPr>
            <a:spLocks noGrp="1"/>
          </p:cNvSpPr>
          <p:nvPr>
            <p:ph type="ftr" idx="13"/>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25" name="PlaceHolder 4"/>
          <p:cNvSpPr>
            <a:spLocks noGrp="1"/>
          </p:cNvSpPr>
          <p:nvPr>
            <p:ph type="sldNum" idx="14"/>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BEFE0F1-8145-481A-BB9A-6E281BE247AF}"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6" name="PlaceHolder 5"/>
          <p:cNvSpPr>
            <a:spLocks noGrp="1"/>
          </p:cNvSpPr>
          <p:nvPr>
            <p:ph type="dt" idx="15"/>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4">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34" name="PlaceHolder 3"/>
          <p:cNvSpPr>
            <a:spLocks noGrp="1"/>
          </p:cNvSpPr>
          <p:nvPr>
            <p:ph type="ftr" idx="19"/>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35" name="PlaceHolder 4"/>
          <p:cNvSpPr>
            <a:spLocks noGrp="1"/>
          </p:cNvSpPr>
          <p:nvPr>
            <p:ph type="sldNum" idx="20"/>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E8DA050-4F38-4193-B751-EBF63DFFC49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36" name="PlaceHolder 5"/>
          <p:cNvSpPr>
            <a:spLocks noGrp="1"/>
          </p:cNvSpPr>
          <p:nvPr>
            <p:ph type="dt" idx="21"/>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5">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39" name="PlaceHolder 3"/>
          <p:cNvSpPr>
            <a:spLocks noGrp="1"/>
          </p:cNvSpPr>
          <p:nvPr>
            <p:ph type="ftr" idx="22"/>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40" name="PlaceHolder 4"/>
          <p:cNvSpPr>
            <a:spLocks noGrp="1"/>
          </p:cNvSpPr>
          <p:nvPr>
            <p:ph type="sldNum" idx="23"/>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EA2EE048-3DF9-4047-87CB-6D2C7365D9E2}"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41" name="PlaceHolder 5"/>
          <p:cNvSpPr>
            <a:spLocks noGrp="1"/>
          </p:cNvSpPr>
          <p:nvPr>
            <p:ph type="dt" idx="24"/>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4" name="PlaceHolder 3"/>
          <p:cNvSpPr>
            <a:spLocks noGrp="1"/>
          </p:cNvSpPr>
          <p:nvPr>
            <p:ph type="ftr" idx="25"/>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45" name="PlaceHolder 4"/>
          <p:cNvSpPr>
            <a:spLocks noGrp="1"/>
          </p:cNvSpPr>
          <p:nvPr>
            <p:ph type="sldNum" idx="26"/>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F4DE288-CF46-4FD1-8A7C-8C84ED516A66}"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46" name="PlaceHolder 5"/>
          <p:cNvSpPr>
            <a:spLocks noGrp="1"/>
          </p:cNvSpPr>
          <p:nvPr>
            <p:ph type="dt" idx="27"/>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9">
    <p:bg>
      <p:bgPr>
        <a:solidFill>
          <a:srgbClr val="ffffff"/>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4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9" name="PlaceHolder 3"/>
          <p:cNvSpPr>
            <a:spLocks noGrp="1"/>
          </p:cNvSpPr>
          <p:nvPr>
            <p:ph type="ftr" idx="28"/>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0" name="PlaceHolder 4"/>
          <p:cNvSpPr>
            <a:spLocks noGrp="1"/>
          </p:cNvSpPr>
          <p:nvPr>
            <p:ph type="sldNum" idx="29"/>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701C74E8-9936-44F5-B88A-C6EA15EB522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51" name="PlaceHolder 5"/>
          <p:cNvSpPr>
            <a:spLocks noGrp="1"/>
          </p:cNvSpPr>
          <p:nvPr>
            <p:ph type="dt" idx="30"/>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0">
    <p:bg>
      <p:bgPr>
        <a:solidFill>
          <a:srgbClr val="ffffff"/>
        </a:solidFill>
      </p:bgPr>
    </p:bg>
    <p:spTree>
      <p:nvGrpSpPr>
        <p:cNvPr id="1" name=""/>
        <p:cNvGrpSpPr/>
        <p:nvPr/>
      </p:nvGrpSpPr>
      <p:grpSpPr>
        <a:xfrm>
          <a:off x="0" y="0"/>
          <a:ext cx="0" cy="0"/>
          <a:chOff x="0" y="0"/>
          <a:chExt cx="0" cy="0"/>
        </a:xfrm>
      </p:grpSpPr>
      <p:sp>
        <p:nvSpPr>
          <p:cNvPr id="5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5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54" name="PlaceHolder 3"/>
          <p:cNvSpPr>
            <a:spLocks noGrp="1"/>
          </p:cNvSpPr>
          <p:nvPr>
            <p:ph type="ftr" idx="31"/>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5" name="PlaceHolder 4"/>
          <p:cNvSpPr>
            <a:spLocks noGrp="1"/>
          </p:cNvSpPr>
          <p:nvPr>
            <p:ph type="sldNum" idx="32"/>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E00C62F4-91D3-41F0-A986-E20317637A99}"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56" name="PlaceHolder 5"/>
          <p:cNvSpPr>
            <a:spLocks noGrp="1"/>
          </p:cNvSpPr>
          <p:nvPr>
            <p:ph type="dt" idx="33"/>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7">
    <p:bg>
      <p:bgPr>
        <a:solidFill>
          <a:srgbClr val="ffffff"/>
        </a:solidFill>
      </p:bgPr>
    </p:bg>
    <p:spTree>
      <p:nvGrpSpPr>
        <p:cNvPr id="1" name=""/>
        <p:cNvGrpSpPr/>
        <p:nvPr/>
      </p:nvGrpSpPr>
      <p:grpSpPr>
        <a:xfrm>
          <a:off x="0" y="0"/>
          <a:ext cx="0" cy="0"/>
          <a:chOff x="0" y="0"/>
          <a:chExt cx="0" cy="0"/>
        </a:xfrm>
      </p:grpSpPr>
      <p:sp>
        <p:nvSpPr>
          <p:cNvPr id="5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58"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59" name="PlaceHolder 3"/>
          <p:cNvSpPr>
            <a:spLocks noGrp="1"/>
          </p:cNvSpPr>
          <p:nvPr>
            <p:ph type="ftr" idx="34"/>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0" name="PlaceHolder 4"/>
          <p:cNvSpPr>
            <a:spLocks noGrp="1"/>
          </p:cNvSpPr>
          <p:nvPr>
            <p:ph type="sldNum" idx="35"/>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C79D9C6-60C0-42A5-8DB1-B1430A80BE13}"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1" name="PlaceHolder 5"/>
          <p:cNvSpPr>
            <a:spLocks noGrp="1"/>
          </p:cNvSpPr>
          <p:nvPr>
            <p:ph type="dt" idx="36"/>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rgbClr val="ffffff"/>
        </a:solidFill>
      </p:bgPr>
    </p:bg>
    <p:spTree>
      <p:nvGrpSpPr>
        <p:cNvPr id="1" name=""/>
        <p:cNvGrpSpPr/>
        <p:nvPr/>
      </p:nvGrpSpPr>
      <p:grpSpPr>
        <a:xfrm>
          <a:off x="0" y="0"/>
          <a:ext cx="0" cy="0"/>
          <a:chOff x="0" y="0"/>
          <a:chExt cx="0" cy="0"/>
        </a:xfrm>
      </p:grpSpPr>
      <p:sp>
        <p:nvSpPr>
          <p:cNvPr id="6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63" name="PlaceHolder 2"/>
          <p:cNvSpPr>
            <a:spLocks noGrp="1"/>
          </p:cNvSpPr>
          <p:nvPr>
            <p:ph type="body"/>
          </p:nvPr>
        </p:nvSpPr>
        <p:spPr>
          <a:xfrm>
            <a:off x="504000" y="1326600"/>
            <a:ext cx="9065160" cy="32817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64" name="PlaceHolder 3"/>
          <p:cNvSpPr>
            <a:spLocks noGrp="1"/>
          </p:cNvSpPr>
          <p:nvPr>
            <p:ph type="ftr" idx="37"/>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5" name="PlaceHolder 4"/>
          <p:cNvSpPr>
            <a:spLocks noGrp="1"/>
          </p:cNvSpPr>
          <p:nvPr>
            <p:ph type="sldNum" idx="38"/>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1543C3C6-C6B2-41B0-B94D-091F569167CC}"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6" name="PlaceHolder 5"/>
          <p:cNvSpPr>
            <a:spLocks noGrp="1"/>
          </p:cNvSpPr>
          <p:nvPr>
            <p:ph type="dt" idx="39"/>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2">
    <p:bg>
      <p:bgPr>
        <a:solidFill>
          <a:srgbClr val="ffffff"/>
        </a:solidFill>
      </p:bgPr>
    </p:bg>
    <p:spTree>
      <p:nvGrpSpPr>
        <p:cNvPr id="1" name=""/>
        <p:cNvGrpSpPr/>
        <p:nvPr/>
      </p:nvGrpSpPr>
      <p:grpSpPr>
        <a:xfrm>
          <a:off x="0" y="0"/>
          <a:ext cx="0" cy="0"/>
          <a:chOff x="0" y="0"/>
          <a:chExt cx="0" cy="0"/>
        </a:xfrm>
      </p:grpSpPr>
      <p:sp>
        <p:nvSpPr>
          <p:cNvPr id="67"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68" name="PlaceHolder 2"/>
          <p:cNvSpPr>
            <a:spLocks noGrp="1"/>
          </p:cNvSpPr>
          <p:nvPr>
            <p:ph type="ftr" idx="40"/>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69" name="PlaceHolder 3"/>
          <p:cNvSpPr>
            <a:spLocks noGrp="1"/>
          </p:cNvSpPr>
          <p:nvPr>
            <p:ph type="sldNum" idx="41"/>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1648751C-FA5A-4DFF-B1F1-1C37A2E9789B}"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70" name="PlaceHolder 4"/>
          <p:cNvSpPr>
            <a:spLocks noGrp="1"/>
          </p:cNvSpPr>
          <p:nvPr>
            <p:ph type="dt" idx="42"/>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71" name="PlaceHolder 5"/>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3">
    <p:bg>
      <p:bgPr>
        <a:solidFill>
          <a:srgbClr val="ffffff"/>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3280" y="54648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73" name="PlaceHolder 2"/>
          <p:cNvSpPr>
            <a:spLocks noGrp="1"/>
          </p:cNvSpPr>
          <p:nvPr>
            <p:ph type="ftr" idx="43"/>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74" name="PlaceHolder 3"/>
          <p:cNvSpPr>
            <a:spLocks noGrp="1"/>
          </p:cNvSpPr>
          <p:nvPr>
            <p:ph type="sldNum" idx="44"/>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967FB68F-71FE-4C6D-9368-74F2665E6744}"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75" name="PlaceHolder 4"/>
          <p:cNvSpPr>
            <a:spLocks noGrp="1"/>
          </p:cNvSpPr>
          <p:nvPr>
            <p:ph type="dt" idx="45"/>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76" name="PlaceHolder 5"/>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4">
    <p:spTree>
      <p:nvGrpSpPr>
        <p:cNvPr id="1" name=""/>
        <p:cNvGrpSpPr/>
        <p:nvPr/>
      </p:nvGrpSpPr>
      <p:grpSpPr>
        <a:xfrm>
          <a:off x="0" y="0"/>
          <a:ext cx="0" cy="0"/>
          <a:chOff x="0" y="0"/>
          <a:chExt cx="0" cy="0"/>
        </a:xfrm>
      </p:grpSpPr>
      <p:sp>
        <p:nvSpPr>
          <p:cNvPr id="81" name="PlaceHolder 1"/>
          <p:cNvSpPr>
            <a:spLocks noGrp="1"/>
          </p:cNvSpPr>
          <p:nvPr>
            <p:ph type="title"/>
          </p:nvPr>
        </p:nvSpPr>
        <p:spPr>
          <a:xfrm>
            <a:off x="503280" y="371160"/>
            <a:ext cx="9036720" cy="625320"/>
          </a:xfrm>
          <a:prstGeom prst="rect">
            <a:avLst/>
          </a:prstGeom>
          <a:noFill/>
          <a:ln w="0">
            <a:noFill/>
          </a:ln>
        </p:spPr>
        <p:txBody>
          <a:bodyPr lIns="0" rIns="0" tIns="0" bIns="0" anchor="ctr">
            <a:spAutoFit/>
          </a:bodyPr>
          <a:p>
            <a:pPr indent="0" algn="ctr">
              <a:buNone/>
            </a:pPr>
            <a:endParaRPr b="0" lang="bg-BG" sz="4400" strike="noStrike" u="none">
              <a:solidFill>
                <a:srgbClr val="000000"/>
              </a:solidFill>
              <a:effectLst/>
              <a:uFillTx/>
              <a:latin typeface="Arial"/>
            </a:endParaRPr>
          </a:p>
        </p:txBody>
      </p:sp>
      <p:sp>
        <p:nvSpPr>
          <p:cNvPr id="82" name="PlaceHolder 2"/>
          <p:cNvSpPr>
            <a:spLocks noGrp="1"/>
          </p:cNvSpPr>
          <p:nvPr>
            <p:ph type="subTitle"/>
          </p:nvPr>
        </p:nvSpPr>
        <p:spPr>
          <a:xfrm>
            <a:off x="504000" y="1326600"/>
            <a:ext cx="9065160" cy="3281760"/>
          </a:xfrm>
          <a:prstGeom prst="rect">
            <a:avLst/>
          </a:prstGeom>
          <a:noFill/>
          <a:ln w="0">
            <a:noFill/>
          </a:ln>
        </p:spPr>
        <p:txBody>
          <a:bodyPr lIns="0" rIns="0" tIns="0" bIns="0" anchor="ctr">
            <a:spAutoFit/>
          </a:bodyPr>
          <a:p>
            <a:pPr indent="0" algn="ctr">
              <a:buNone/>
            </a:pPr>
            <a:endParaRPr b="0" lang="bg-BG" sz="3200" strike="noStrike" u="none">
              <a:solidFill>
                <a:srgbClr val="000000"/>
              </a:solidFill>
              <a:effectLst/>
              <a:uFillTx/>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CC8E32E3-3824-40CD-B426-9295180311AF}" type="slidenum">
              <a:t>&lt;#&gt;</a:t>
            </a:fld>
          </a:p>
        </p:txBody>
      </p:sp>
      <p:sp>
        <p:nvSpPr>
          <p:cNvPr id="6" name="PlaceHolder 5"/>
          <p:cNvSpPr>
            <a:spLocks noGrp="1"/>
          </p:cNvSpPr>
          <p:nvPr>
            <p:ph type="dt" idx="48"/>
          </p:nvPr>
        </p:nvSpPr>
        <p:spPr/>
        <p:txBody>
          <a:bodyPr/>
          <a:p>
            <a:r>
              <a:rPr lang="bg-BG"/>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5">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3280" y="54612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4" name="PlaceHolder 2"/>
          <p:cNvSpPr>
            <a:spLocks noGrp="1"/>
          </p:cNvSpPr>
          <p:nvPr>
            <p:ph type="ftr" idx="49"/>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 </a:t>
            </a:r>
            <a:endParaRPr b="0" lang="bg-BG" sz="1400" strike="noStrike" u="none">
              <a:solidFill>
                <a:srgbClr val="000000"/>
              </a:solidFill>
              <a:effectLst/>
              <a:uFillTx/>
              <a:latin typeface="Times New Roman"/>
            </a:endParaRPr>
          </a:p>
        </p:txBody>
      </p:sp>
      <p:sp>
        <p:nvSpPr>
          <p:cNvPr id="85" name="PlaceHolder 3"/>
          <p:cNvSpPr>
            <a:spLocks noGrp="1"/>
          </p:cNvSpPr>
          <p:nvPr>
            <p:ph type="sldNum" idx="50"/>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405D6540-48ED-4172-89E7-41A9F8579F0D}" type="slidenum">
              <a:rPr b="0" lang="de-DE" sz="1400" strike="noStrike" u="none">
                <a:solidFill>
                  <a:srgbClr val="000000"/>
                </a:solidFill>
                <a:effectLst/>
                <a:uFillTx/>
                <a:latin typeface="Times New Roman"/>
                <a:ea typeface="Segoe UI"/>
              </a:rPr>
              <a:t>1</a:t>
            </a:fld>
            <a:endParaRPr b="0" lang="bg-BG" sz="1400" strike="noStrike" u="none">
              <a:solidFill>
                <a:srgbClr val="000000"/>
              </a:solidFill>
              <a:effectLst/>
              <a:uFillTx/>
              <a:latin typeface="Times New Roman"/>
            </a:endParaRPr>
          </a:p>
        </p:txBody>
      </p:sp>
      <p:sp>
        <p:nvSpPr>
          <p:cNvPr id="86" name="PlaceHolder 4"/>
          <p:cNvSpPr>
            <a:spLocks noGrp="1"/>
          </p:cNvSpPr>
          <p:nvPr>
            <p:ph type="dt" idx="51"/>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 </a:t>
            </a:r>
            <a:endParaRPr b="0" lang="bg-BG" sz="1400" strike="noStrike" u="none">
              <a:solidFill>
                <a:srgbClr val="000000"/>
              </a:solidFill>
              <a:effectLst/>
              <a:uFillTx/>
              <a:latin typeface="Times New Roman"/>
            </a:endParaRPr>
          </a:p>
        </p:txBody>
      </p:sp>
      <p:sp>
        <p:nvSpPr>
          <p:cNvPr id="87" name="PlaceHolder 5"/>
          <p:cNvSpPr>
            <a:spLocks noGrp="1"/>
          </p:cNvSpPr>
          <p:nvPr>
            <p:ph type="body"/>
          </p:nvPr>
        </p:nvSpPr>
        <p:spPr>
          <a:xfrm>
            <a:off x="504000" y="1326600"/>
            <a:ext cx="9069480" cy="328608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6">
    <p:bg>
      <p:bgPr>
        <a:solidFill>
          <a:srgbClr val="ffffff"/>
        </a:solidFill>
      </p:bgPr>
    </p:bg>
    <p:spTree>
      <p:nvGrpSpPr>
        <p:cNvPr id="1" name=""/>
        <p:cNvGrpSpPr/>
        <p:nvPr/>
      </p:nvGrpSpPr>
      <p:grpSpPr>
        <a:xfrm>
          <a:off x="0" y="0"/>
          <a:ext cx="0" cy="0"/>
          <a:chOff x="0" y="0"/>
          <a:chExt cx="0" cy="0"/>
        </a:xfrm>
      </p:grpSpPr>
      <p:sp>
        <p:nvSpPr>
          <p:cNvPr id="88" name="PlaceHolder 1"/>
          <p:cNvSpPr>
            <a:spLocks noGrp="1"/>
          </p:cNvSpPr>
          <p:nvPr>
            <p:ph type="title"/>
          </p:nvPr>
        </p:nvSpPr>
        <p:spPr>
          <a:xfrm>
            <a:off x="503280" y="54612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9" name="PlaceHolder 2"/>
          <p:cNvSpPr>
            <a:spLocks noGrp="1"/>
          </p:cNvSpPr>
          <p:nvPr>
            <p:ph type="ftr" idx="52"/>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90" name="PlaceHolder 3"/>
          <p:cNvSpPr>
            <a:spLocks noGrp="1"/>
          </p:cNvSpPr>
          <p:nvPr>
            <p:ph type="sldNum" idx="53"/>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07E54BB2-BCFF-4A94-A154-29A7767C0BA6}"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91" name="PlaceHolder 4"/>
          <p:cNvSpPr>
            <a:spLocks noGrp="1"/>
          </p:cNvSpPr>
          <p:nvPr>
            <p:ph type="dt" idx="54"/>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92" name="PlaceHolder 5"/>
          <p:cNvSpPr>
            <a:spLocks noGrp="1"/>
          </p:cNvSpPr>
          <p:nvPr>
            <p:ph type="body"/>
          </p:nvPr>
        </p:nvSpPr>
        <p:spPr>
          <a:xfrm>
            <a:off x="504000" y="1326600"/>
            <a:ext cx="9069480" cy="328608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7">
    <p:bg>
      <p:bgPr>
        <a:solidFill>
          <a:srgbClr val="ffffff"/>
        </a:solidFill>
      </p:bgPr>
    </p:bg>
    <p:spTree>
      <p:nvGrpSpPr>
        <p:cNvPr id="1" name=""/>
        <p:cNvGrpSpPr/>
        <p:nvPr/>
      </p:nvGrpSpPr>
      <p:grpSpPr>
        <a:xfrm>
          <a:off x="0" y="0"/>
          <a:ext cx="0" cy="0"/>
          <a:chOff x="0" y="0"/>
          <a:chExt cx="0" cy="0"/>
        </a:xfrm>
      </p:grpSpPr>
      <p:sp>
        <p:nvSpPr>
          <p:cNvPr id="93" name="PlaceHolder 1"/>
          <p:cNvSpPr>
            <a:spLocks noGrp="1"/>
          </p:cNvSpPr>
          <p:nvPr>
            <p:ph type="title"/>
          </p:nvPr>
        </p:nvSpPr>
        <p:spPr>
          <a:xfrm>
            <a:off x="503280" y="546120"/>
            <a:ext cx="903672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94" name="PlaceHolder 2"/>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95" name="PlaceHolder 3"/>
          <p:cNvSpPr>
            <a:spLocks noGrp="1"/>
          </p:cNvSpPr>
          <p:nvPr>
            <p:ph type="ftr" idx="55"/>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96" name="PlaceHolder 4"/>
          <p:cNvSpPr>
            <a:spLocks noGrp="1"/>
          </p:cNvSpPr>
          <p:nvPr>
            <p:ph type="sldNum" idx="56"/>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A7EAA5E-7781-4967-B245-548DC93F1302}"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97" name="PlaceHolder 5"/>
          <p:cNvSpPr>
            <a:spLocks noGrp="1"/>
          </p:cNvSpPr>
          <p:nvPr>
            <p:ph type="dt" idx="57"/>
          </p:nvPr>
        </p:nvSpPr>
        <p:spPr>
          <a:xfrm>
            <a:off x="502920" y="5165640"/>
            <a:ext cx="2313720" cy="35640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
</Relationships>
</file>

<file path=ppt/slideMasters/_rels/slideMaster15.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6.xml"/>
</Relationships>
</file>

<file path=ppt/slideMasters/_rels/slideMaster16.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503280" y="546120"/>
            <a:ext cx="9036720" cy="274680"/>
          </a:xfrm>
          <a:prstGeom prst="rect">
            <a:avLst/>
          </a:prstGeom>
          <a:noFill/>
          <a:ln w="0">
            <a:noFill/>
          </a:ln>
        </p:spPr>
        <p:txBody>
          <a:bodyPr lIns="0" rIns="0" tIns="0" bIns="0" anchor="ctr">
            <a:spAutoFit/>
          </a:bodyPr>
          <a:p>
            <a:pPr indent="0">
              <a:buNone/>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78" name="PlaceHolder 2"/>
          <p:cNvSpPr>
            <a:spLocks noGrp="1"/>
          </p:cNvSpPr>
          <p:nvPr>
            <p:ph type="ftr" idx="46"/>
          </p:nvPr>
        </p:nvSpPr>
        <p:spPr>
          <a:xfrm>
            <a:off x="3448080" y="5165640"/>
            <a:ext cx="3161520" cy="35640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79" name="PlaceHolder 3"/>
          <p:cNvSpPr>
            <a:spLocks noGrp="1"/>
          </p:cNvSpPr>
          <p:nvPr>
            <p:ph type="sldNum" idx="47"/>
          </p:nvPr>
        </p:nvSpPr>
        <p:spPr>
          <a:xfrm>
            <a:off x="7227360" y="5165640"/>
            <a:ext cx="2313720" cy="35640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E409B44C-B9E6-461C-96F1-406567410778}"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80" name="PlaceHolder 4"/>
          <p:cNvSpPr>
            <a:spLocks noGrp="1"/>
          </p:cNvSpPr>
          <p:nvPr>
            <p:ph type="dt" idx="48"/>
          </p:nvPr>
        </p:nvSpPr>
        <p:spPr>
          <a:xfrm>
            <a:off x="502920" y="5165640"/>
            <a:ext cx="2313720" cy="356400"/>
          </a:xfrm>
          <a:prstGeom prst="rect">
            <a:avLst/>
          </a:prstGeom>
          <a:noFill/>
          <a:ln w="0">
            <a:noFill/>
          </a:ln>
        </p:spPr>
        <p:txBody>
          <a:bodyPr lIns="0" rIns="0" tIns="0" bIns="0" anchor="t">
            <a:noAutofit/>
          </a:bodyPr>
          <a:lstStyle>
            <a:lvl1pPr indent="0">
              <a:buNone/>
              <a:defRPr b="0" lang="bg-BG" sz="1400" strike="noStrike" u="none">
                <a:solidFill>
                  <a:srgbClr val="000000"/>
                </a:solidFill>
                <a:effectLst/>
                <a:uFillTx/>
                <a:latin typeface="Times New Roman"/>
              </a:defRPr>
            </a:lvl1pPr>
          </a:lstStyle>
          <a:p>
            <a:pPr indent="0">
              <a:buNone/>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5"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7" r:id="rId2"/>
    <p:sldLayoutId id="2147483668" r:id="rId3"/>
    <p:sldLayoutId id="2147483669"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jpe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jpeg"/><Relationship Id="rId3"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1.png"/><Relationship Id="rId3"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comments" Target="../comments/commen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9.png"/><Relationship Id="rId3" Type="http://schemas.openxmlformats.org/officeDocument/2006/relationships/slideLayout" Target="../slideLayouts/slideLayout1.xml"/><Relationship Id="rId4" Type="http://schemas.openxmlformats.org/officeDocument/2006/relationships/comments" Target="../comments/comment8.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comments" Target="../comments/comment9.xml"/>
</Relationships>
</file>

<file path=ppt/slides/_rels/slide1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comments" Target="../comments/comment10.xml"/>
</Relationships>
</file>

<file path=ppt/slides/_rels/slide1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9.png"/><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slideLayout" Target="../slideLayouts/slideLayout5.xml"/>
</Relationships>
</file>

<file path=ppt/slides/_rels/slide17.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5.xml"/>
</Relationships>
</file>

<file path=ppt/slides/_rels/slide20.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slideLayout" Target="../slideLayouts/slideLayout5.xml"/>
</Relationships>
</file>

<file path=ppt/slides/_rels/slide21.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image" Target="../media/image32.jpeg"/><Relationship Id="rId4" Type="http://schemas.openxmlformats.org/officeDocument/2006/relationships/slideLayout" Target="../slideLayouts/slideLayout5.xml"/>
</Relationships>
</file>

<file path=ppt/slides/_rels/slide22.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5.xml"/>
</Relationships>
</file>

<file path=ppt/slides/_rels/slide23.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jpeg"/><Relationship Id="rId3" Type="http://schemas.openxmlformats.org/officeDocument/2006/relationships/image" Target="../media/image36.jpeg"/><Relationship Id="rId4" Type="http://schemas.openxmlformats.org/officeDocument/2006/relationships/image" Target="../media/image37.png"/><Relationship Id="rId5" Type="http://schemas.openxmlformats.org/officeDocument/2006/relationships/slideLayout" Target="../slideLayouts/slideLayout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5.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slideLayout" Target="../slideLayouts/slideLayout5.xml"/>
</Relationships>
</file>

<file path=ppt/slides/_rels/slide26.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slideLayout" Target="../slideLayouts/slideLayout5.xml"/>
</Relationships>
</file>

<file path=ppt/slides/_rels/slide27.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slideLayout" Target="../slideLayouts/slideLayout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image" Target="../media/image46.jpeg"/><Relationship Id="rId3" Type="http://schemas.openxmlformats.org/officeDocument/2006/relationships/image" Target="../media/image47.jpeg"/><Relationship Id="rId4" Type="http://schemas.openxmlformats.org/officeDocument/2006/relationships/image" Target="../media/image48.jpeg"/><Relationship Id="rId5" Type="http://schemas.openxmlformats.org/officeDocument/2006/relationships/image" Target="../media/image49.jpeg"/><Relationship Id="rId6" Type="http://schemas.openxmlformats.org/officeDocument/2006/relationships/image" Target="../media/image50.jpeg"/><Relationship Id="rId7" Type="http://schemas.openxmlformats.org/officeDocument/2006/relationships/image" Target="../media/image51.jpeg"/><Relationship Id="rId8"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2.png"/><Relationship Id="rId3"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2.png"/><Relationship Id="rId3"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jpeg"/><Relationship Id="rId3"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jpeg"/><Relationship Id="rId3"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jpeg"/><Relationship Id="rId3"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jpeg"/><Relationship Id="rId3" Type="http://schemas.openxmlformats.org/officeDocument/2006/relationships/slideLayout" Target="../slideLayouts/slideLayout5.xml"/>
</Relationships>
</file>

<file path=ppt/slides/_rels/slide41.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slideLayout" Target="../slideLayouts/slideLayout5.xml"/>
</Relationships>
</file>

<file path=ppt/slides/_rels/slide42.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image" Target="../media/image65.jpeg"/><Relationship Id="rId3" Type="http://schemas.openxmlformats.org/officeDocument/2006/relationships/image" Target="../media/image66.jpeg"/><Relationship Id="rId4" Type="http://schemas.openxmlformats.org/officeDocument/2006/relationships/slideLayout" Target="../slideLayouts/slideLayout5.xml"/>
</Relationships>
</file>

<file path=ppt/slides/_rels/slide43.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slideLayout" Target="../slideLayouts/slideLayout5.xml"/>
</Relationships>
</file>

<file path=ppt/slides/_rels/slide44.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slideLayout" Target="../slideLayouts/slideLayout5.xml"/>
</Relationships>
</file>

<file path=ppt/slides/_rels/slide45.xml.rels><?xml version="1.0" encoding="UTF-8"?>
<Relationships xmlns="http://schemas.openxmlformats.org/package/2006/relationships"><Relationship Id="rId1" Type="http://schemas.openxmlformats.org/officeDocument/2006/relationships/image" Target="../media/image69.jpeg"/><Relationship Id="rId2" Type="http://schemas.openxmlformats.org/officeDocument/2006/relationships/image" Target="../media/image70.jpeg"/><Relationship Id="rId3" Type="http://schemas.openxmlformats.org/officeDocument/2006/relationships/slideLayout" Target="../slideLayouts/slideLayout5.xml"/>
</Relationships>
</file>

<file path=ppt/slides/_rels/slide46.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jpeg"/><Relationship Id="rId7" Type="http://schemas.openxmlformats.org/officeDocument/2006/relationships/image" Target="../media/image77.jpeg"/><Relationship Id="rId8" Type="http://schemas.openxmlformats.org/officeDocument/2006/relationships/image" Target="../media/image78.jpeg"/><Relationship Id="rId9" Type="http://schemas.openxmlformats.org/officeDocument/2006/relationships/image" Target="../media/image79.jpeg"/><Relationship Id="rId10" Type="http://schemas.openxmlformats.org/officeDocument/2006/relationships/image" Target="../media/image80.jpeg"/><Relationship Id="rId11" Type="http://schemas.openxmlformats.org/officeDocument/2006/relationships/image" Target="../media/image81.jpeg"/><Relationship Id="rId12" Type="http://schemas.openxmlformats.org/officeDocument/2006/relationships/slideLayout" Target="../slideLayouts/slideLayout5.xml"/>
</Relationships>
</file>

<file path=ppt/slides/_rels/slide47.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98"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1. Şifa vaadi</a:t>
            </a:r>
            <a:endParaRPr b="0" lang="bg-BG" sz="3200" strike="noStrike" u="none">
              <a:solidFill>
                <a:srgbClr val="ffffff"/>
              </a:solidFill>
              <a:effectLst/>
              <a:uFillTx/>
              <a:latin typeface="Arial"/>
            </a:endParaRPr>
          </a:p>
        </p:txBody>
      </p:sp>
      <p:grpSp>
        <p:nvGrpSpPr>
          <p:cNvPr id="99" name=""/>
          <p:cNvGrpSpPr/>
          <p:nvPr/>
        </p:nvGrpSpPr>
        <p:grpSpPr>
          <a:xfrm>
            <a:off x="339840" y="880920"/>
            <a:ext cx="4303080" cy="1079640"/>
            <a:chOff x="339840" y="880920"/>
            <a:chExt cx="4303080" cy="1079640"/>
          </a:xfrm>
        </p:grpSpPr>
        <p:sp>
          <p:nvSpPr>
            <p:cNvPr id="100" name=""/>
            <p:cNvSpPr/>
            <p:nvPr/>
          </p:nvSpPr>
          <p:spPr>
            <a:xfrm>
              <a:off x="1441800" y="881640"/>
              <a:ext cx="3201120" cy="107892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“Rab, imanlıya şifayı vaat ediyor. Şifa müjdenin bir parçasıdır“</a:t>
              </a:r>
              <a:endParaRPr b="0" lang="bg-BG" sz="2000" strike="noStrike" u="none">
                <a:solidFill>
                  <a:srgbClr val="ffffff"/>
                </a:solidFill>
                <a:effectLst/>
                <a:uFillTx/>
                <a:latin typeface="Arial"/>
              </a:endParaRPr>
            </a:p>
          </p:txBody>
        </p:sp>
        <p:pic>
          <p:nvPicPr>
            <p:cNvPr id="101" name="" descr=""/>
            <p:cNvPicPr/>
            <p:nvPr/>
          </p:nvPicPr>
          <p:blipFill>
            <a:blip r:embed="rId1"/>
            <a:stretch/>
          </p:blipFill>
          <p:spPr>
            <a:xfrm>
              <a:off x="339840" y="880920"/>
              <a:ext cx="1079280" cy="1079640"/>
            </a:xfrm>
            <a:prstGeom prst="rect">
              <a:avLst/>
            </a:prstGeom>
            <a:noFill/>
            <a:ln w="18360">
              <a:solidFill>
                <a:srgbClr val="ffa500"/>
              </a:solidFill>
              <a:round/>
            </a:ln>
          </p:spPr>
        </p:pic>
      </p:grpSp>
      <p:sp>
        <p:nvSpPr>
          <p:cNvPr id="102" name=""/>
          <p:cNvSpPr/>
          <p:nvPr/>
        </p:nvSpPr>
        <p:spPr>
          <a:xfrm>
            <a:off x="5004000" y="808920"/>
            <a:ext cx="4930920" cy="4734000"/>
          </a:xfrm>
          <a:prstGeom prst="rect">
            <a:avLst/>
          </a:prstGeom>
          <a:solidFill>
            <a:srgbClr val="7cfc00"/>
          </a:solidFill>
          <a:ln w="36720">
            <a:solidFill>
              <a:srgbClr val="ffdab9"/>
            </a:solidFill>
            <a:round/>
          </a:ln>
        </p:spPr>
        <p:style>
          <a:lnRef idx="0"/>
          <a:fillRef idx="0"/>
          <a:effectRef idx="0"/>
          <a:fontRef idx="minor"/>
        </p:style>
        <p:txBody>
          <a:bodyPr lIns="146520" rIns="108360" tIns="91440" bIns="91440" anchor="t">
            <a:noAutofit/>
          </a:bodyPr>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Çıkış 15:26 </a:t>
            </a:r>
            <a:r>
              <a:rPr b="1" lang="de-DE" sz="1800" strike="noStrike" u="none">
                <a:solidFill>
                  <a:srgbClr val="000000"/>
                </a:solidFill>
                <a:effectLst/>
                <a:uFillTx/>
                <a:latin typeface="Trebuchet MS"/>
                <a:ea typeface="Microsoft YaHei"/>
              </a:rPr>
              <a:t> </a:t>
            </a:r>
            <a:r>
              <a:rPr b="0" lang="de-DE" sz="1800" strike="noStrike" u="none">
                <a:solidFill>
                  <a:srgbClr val="000000"/>
                </a:solidFill>
                <a:effectLst/>
                <a:uFillTx/>
                <a:latin typeface="Trebuchet MS"/>
                <a:ea typeface="Microsoft YaHei"/>
              </a:rPr>
              <a:t>"Ben, Tanrınız RAB'bin sözünü dikkatle dinlerseniz … Mısırlılar'a verdiğim hastalıkların hiçbirini size vermeyeceğim" dedi, "Çünkü size şifa veren RAB benim."</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bg-BG" sz="1800" strike="noStrike" u="none">
                <a:solidFill>
                  <a:srgbClr val="0000cd"/>
                </a:solidFill>
                <a:effectLst/>
                <a:uFillTx/>
                <a:latin typeface="Arial"/>
                <a:ea typeface="DejaVu Sans"/>
              </a:rPr>
              <a:t>Mezmur 103:2-3 </a:t>
            </a:r>
            <a:r>
              <a:rPr b="0" lang="de-DE" sz="1800" strike="noStrike" u="none">
                <a:solidFill>
                  <a:srgbClr val="000000"/>
                </a:solidFill>
                <a:effectLst/>
                <a:uFillTx/>
                <a:latin typeface="Trebuchet MS"/>
                <a:ea typeface="Microsoft YaHei"/>
              </a:rPr>
              <a:t>  RAB'be övgüler sun, ey canım! İyiliklerinin hiçbirini unutma! </a:t>
            </a:r>
            <a:r>
              <a:rPr b="0" lang="de-DE" sz="1400" strike="noStrike" u="none">
                <a:solidFill>
                  <a:srgbClr val="000000"/>
                </a:solidFill>
                <a:effectLst/>
                <a:uFillTx/>
                <a:latin typeface="Trebuchet MS"/>
                <a:ea typeface="Microsoft YaHei"/>
              </a:rPr>
              <a:t>3</a:t>
            </a:r>
            <a:r>
              <a:rPr b="0" lang="de-DE" sz="1800" strike="noStrike" u="none">
                <a:solidFill>
                  <a:srgbClr val="000000"/>
                </a:solidFill>
                <a:effectLst/>
                <a:uFillTx/>
                <a:latin typeface="Trebuchet MS"/>
                <a:ea typeface="Microsoft YaHei"/>
              </a:rPr>
              <a:t>  Bütün suçlarını bağışlayan, Bütün hastalıklarını iyileştiren, </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Yeşaya 53:4</a:t>
            </a:r>
            <a:r>
              <a:rPr b="1" lang="de-DE" sz="1800" strike="noStrike" u="none">
                <a:solidFill>
                  <a:srgbClr val="000000"/>
                </a:solidFill>
                <a:effectLst/>
                <a:uFillTx/>
                <a:latin typeface="Trebuchet MS"/>
                <a:ea typeface="Microsoft YaHei"/>
              </a:rPr>
              <a:t>   H</a:t>
            </a:r>
            <a:r>
              <a:rPr b="0" lang="de-DE" sz="1800" strike="noStrike" u="none">
                <a:solidFill>
                  <a:srgbClr val="000000"/>
                </a:solidFill>
                <a:effectLst/>
                <a:uFillTx/>
                <a:latin typeface="Trebuchet MS"/>
                <a:ea typeface="Microsoft YaHei"/>
              </a:rPr>
              <a:t>astalıklarımızı o üst-lendi, Acılarımızı o yüklendi.</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Matta 8:16-17</a:t>
            </a:r>
            <a:r>
              <a:rPr b="0" lang="de-DE" sz="1800" strike="noStrike" u="none">
                <a:solidFill>
                  <a:srgbClr val="000000"/>
                </a:solidFill>
                <a:effectLst/>
                <a:uFillTx/>
                <a:latin typeface="Trebuchet MS"/>
                <a:ea typeface="Microsoft YaHei"/>
              </a:rPr>
              <a:t>  Akşam olunca, İsa'ya bir sürü kötü ruhlu kişiler getirdiler. İsa ruhları tek bir sözle uğratırdı. Ve bütün hastalar iyileşti. </a:t>
            </a:r>
            <a:r>
              <a:rPr b="0" lang="de-DE" sz="1400" strike="noStrike" u="none">
                <a:solidFill>
                  <a:srgbClr val="000000"/>
                </a:solidFill>
                <a:effectLst/>
                <a:uFillTx/>
                <a:latin typeface="Trebuchet MS"/>
                <a:ea typeface="Microsoft YaHei"/>
              </a:rPr>
              <a:t>17</a:t>
            </a:r>
            <a:r>
              <a:rPr b="0" lang="de-DE" sz="1800" strike="noStrike" u="none">
                <a:solidFill>
                  <a:srgbClr val="000000"/>
                </a:solidFill>
                <a:effectLst/>
                <a:uFillTx/>
                <a:latin typeface="Trebuchet MS"/>
                <a:ea typeface="Microsoft YaHei"/>
              </a:rPr>
              <a:t> Böylelikle peygamber İşaya'nın söylediği şu söz yerine geldi: 'Zayıflılıklarımızı O taşıdı; Hastalıklarımızı O götürdü.'</a:t>
            </a:r>
            <a:endParaRPr b="0" lang="bg-BG" sz="1800" strike="noStrike" u="none">
              <a:solidFill>
                <a:srgbClr val="000000"/>
              </a:solidFill>
              <a:effectLst/>
              <a:uFillTx/>
              <a:latin typeface="Arial"/>
            </a:endParaRPr>
          </a:p>
        </p:txBody>
      </p:sp>
      <p:pic>
        <p:nvPicPr>
          <p:cNvPr id="103" name="" descr=""/>
          <p:cNvPicPr/>
          <p:nvPr/>
        </p:nvPicPr>
        <p:blipFill>
          <a:blip r:embed="rId2"/>
          <a:stretch/>
        </p:blipFill>
        <p:spPr>
          <a:xfrm>
            <a:off x="900000" y="2434320"/>
            <a:ext cx="3178080" cy="264060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04"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1. Şifa vaadi</a:t>
            </a:r>
            <a:endParaRPr b="0" lang="bg-BG" sz="3200" strike="noStrike" u="none">
              <a:solidFill>
                <a:srgbClr val="ffffff"/>
              </a:solidFill>
              <a:effectLst/>
              <a:uFillTx/>
              <a:latin typeface="Arial"/>
            </a:endParaRPr>
          </a:p>
        </p:txBody>
      </p:sp>
      <p:grpSp>
        <p:nvGrpSpPr>
          <p:cNvPr id="105" name=""/>
          <p:cNvGrpSpPr/>
          <p:nvPr/>
        </p:nvGrpSpPr>
        <p:grpSpPr>
          <a:xfrm>
            <a:off x="339840" y="880920"/>
            <a:ext cx="4303080" cy="1079640"/>
            <a:chOff x="339840" y="880920"/>
            <a:chExt cx="4303080" cy="1079640"/>
          </a:xfrm>
        </p:grpSpPr>
        <p:sp>
          <p:nvSpPr>
            <p:cNvPr id="106" name=""/>
            <p:cNvSpPr/>
            <p:nvPr/>
          </p:nvSpPr>
          <p:spPr>
            <a:xfrm>
              <a:off x="1441800" y="881640"/>
              <a:ext cx="3201120" cy="107892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“Rab, imanlıya şifayı vaat ediyor. Şifa müjdenin bir parçasıdır“</a:t>
              </a:r>
              <a:endParaRPr b="0" lang="bg-BG" sz="2000" strike="noStrike" u="none">
                <a:solidFill>
                  <a:srgbClr val="ffffff"/>
                </a:solidFill>
                <a:effectLst/>
                <a:uFillTx/>
                <a:latin typeface="Arial"/>
              </a:endParaRPr>
            </a:p>
          </p:txBody>
        </p:sp>
        <p:pic>
          <p:nvPicPr>
            <p:cNvPr id="107" name="" descr=""/>
            <p:cNvPicPr/>
            <p:nvPr/>
          </p:nvPicPr>
          <p:blipFill>
            <a:blip r:embed="rId1"/>
            <a:stretch/>
          </p:blipFill>
          <p:spPr>
            <a:xfrm>
              <a:off x="339840" y="880920"/>
              <a:ext cx="1079280" cy="1079640"/>
            </a:xfrm>
            <a:prstGeom prst="rect">
              <a:avLst/>
            </a:prstGeom>
            <a:noFill/>
            <a:ln w="18360">
              <a:solidFill>
                <a:srgbClr val="ffa500"/>
              </a:solidFill>
              <a:round/>
            </a:ln>
          </p:spPr>
        </p:pic>
      </p:grpSp>
      <p:sp>
        <p:nvSpPr>
          <p:cNvPr id="108"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09" name=""/>
          <p:cNvSpPr/>
          <p:nvPr/>
        </p:nvSpPr>
        <p:spPr>
          <a:xfrm>
            <a:off x="4644000" y="772920"/>
            <a:ext cx="5322600" cy="43020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Konuyu doğru anlayalım:  yeryüzünde yok bir imanlı, Rabbin bugüne kadar şifa verdiğini inkar etsin. Rab sadece dualarımıza cevap vemiyor, mucize de yapıyor.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Soru: Rab vaat verdi mi, her imanlıya şifa verecek diye.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Yeşaya 53:4 Mesih'in günah kurbanını anlatıyor. Matta 8:17 onunla şifa vermenin arasında bir bağlantı kuruyor.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Ama bu İsa'nın gücünü gösteren bir ayet. Rab İsa o hastaları iyileştirmekle Yeşaya 53'teki Mesihin olduğunu ispatladı.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Fakat o bize aynı gücü vermedi, sadece apostollara verdi:  2.Kor 12:12  "Mucizeler, şaşılacak işler ve kuvvetli işler - bir </a:t>
            </a:r>
            <a:r>
              <a:rPr b="1" lang="de-DE" sz="1800" strike="noStrike" u="sng">
                <a:solidFill>
                  <a:srgbClr val="ffffff"/>
                </a:solidFill>
                <a:effectLst/>
                <a:uFillTx/>
                <a:latin typeface="Trebuchet MS"/>
                <a:ea typeface="Microsoft YaHei"/>
              </a:rPr>
              <a:t>apostolun</a:t>
            </a:r>
            <a:r>
              <a:rPr b="0" lang="de-DE" sz="1800" strike="noStrike" u="none">
                <a:solidFill>
                  <a:srgbClr val="ffffff"/>
                </a:solidFill>
                <a:effectLst/>
                <a:uFillTx/>
                <a:latin typeface="Trebuchet MS"/>
                <a:ea typeface="Microsoft YaHei"/>
              </a:rPr>
              <a:t> nişanları bunlardır."</a:t>
            </a:r>
            <a:endParaRPr b="0" lang="bg-BG" sz="1800" strike="noStrike" u="none">
              <a:solidFill>
                <a:srgbClr val="ffffff"/>
              </a:solidFill>
              <a:effectLst/>
              <a:uFillTx/>
              <a:latin typeface="Arial"/>
            </a:endParaRPr>
          </a:p>
        </p:txBody>
      </p:sp>
      <p:pic>
        <p:nvPicPr>
          <p:cNvPr id="110" name="" descr=""/>
          <p:cNvPicPr/>
          <p:nvPr/>
        </p:nvPicPr>
        <p:blipFill>
          <a:blip r:embed="rId2"/>
          <a:stretch/>
        </p:blipFill>
        <p:spPr>
          <a:xfrm>
            <a:off x="763200" y="2268000"/>
            <a:ext cx="3231720" cy="313092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11"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1. Şifa vaadi</a:t>
            </a:r>
            <a:endParaRPr b="0" lang="bg-BG" sz="3200" strike="noStrike" u="none">
              <a:solidFill>
                <a:srgbClr val="ffffff"/>
              </a:solidFill>
              <a:effectLst/>
              <a:uFillTx/>
              <a:latin typeface="Arial"/>
            </a:endParaRPr>
          </a:p>
        </p:txBody>
      </p:sp>
      <p:grpSp>
        <p:nvGrpSpPr>
          <p:cNvPr id="112" name=""/>
          <p:cNvGrpSpPr/>
          <p:nvPr/>
        </p:nvGrpSpPr>
        <p:grpSpPr>
          <a:xfrm>
            <a:off x="339840" y="880920"/>
            <a:ext cx="4303080" cy="1079640"/>
            <a:chOff x="339840" y="880920"/>
            <a:chExt cx="4303080" cy="1079640"/>
          </a:xfrm>
        </p:grpSpPr>
        <p:sp>
          <p:nvSpPr>
            <p:cNvPr id="113" name=""/>
            <p:cNvSpPr/>
            <p:nvPr/>
          </p:nvSpPr>
          <p:spPr>
            <a:xfrm>
              <a:off x="1441800" y="881640"/>
              <a:ext cx="3201120" cy="107892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“Rab, imanlıya şifayı vaat ediyor. Şifa müjdenin bir parçasıdır“</a:t>
              </a:r>
              <a:endParaRPr b="0" lang="bg-BG" sz="2000" strike="noStrike" u="none">
                <a:solidFill>
                  <a:srgbClr val="ffffff"/>
                </a:solidFill>
                <a:effectLst/>
                <a:uFillTx/>
                <a:latin typeface="Arial"/>
              </a:endParaRPr>
            </a:p>
          </p:txBody>
        </p:sp>
        <p:pic>
          <p:nvPicPr>
            <p:cNvPr id="114" name="" descr=""/>
            <p:cNvPicPr/>
            <p:nvPr/>
          </p:nvPicPr>
          <p:blipFill>
            <a:blip r:embed="rId1"/>
            <a:stretch/>
          </p:blipFill>
          <p:spPr>
            <a:xfrm>
              <a:off x="339840" y="880920"/>
              <a:ext cx="1079280" cy="1079640"/>
            </a:xfrm>
            <a:prstGeom prst="rect">
              <a:avLst/>
            </a:prstGeom>
            <a:noFill/>
            <a:ln w="18360">
              <a:solidFill>
                <a:srgbClr val="ffa500"/>
              </a:solidFill>
              <a:round/>
            </a:ln>
          </p:spPr>
        </p:pic>
      </p:grpSp>
      <p:sp>
        <p:nvSpPr>
          <p:cNvPr id="115"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16" name=""/>
          <p:cNvSpPr/>
          <p:nvPr/>
        </p:nvSpPr>
        <p:spPr>
          <a:xfrm>
            <a:off x="5040000" y="1816920"/>
            <a:ext cx="4890600" cy="43020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buClr>
                <a:srgbClr val="ffff00"/>
              </a:buClr>
              <a:buFont typeface="Wingdings" charset="2"/>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 Sahtekarlık</a:t>
            </a:r>
            <a:endParaRPr b="0" lang="bg-BG" sz="1800" strike="noStrike" u="none">
              <a:solidFill>
                <a:srgbClr val="ffffff"/>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Ağır hastaları (sakatlar, körler) zaten sahneden uzak tutuyorlar. Yürüyebilen kişileri tekerlekli iskemlelere otuturtup kaldırıyorlar. </a:t>
            </a:r>
            <a:endParaRPr b="0" lang="bg-BG" sz="1800" strike="noStrike" u="none">
              <a:solidFill>
                <a:srgbClr val="ffffff"/>
              </a:solidFill>
              <a:effectLst/>
              <a:uFillTx/>
              <a:latin typeface="Arial"/>
            </a:endParaRPr>
          </a:p>
          <a:p>
            <a:pPr marL="216000" indent="-216000">
              <a:lnSpc>
                <a:spcPct val="100000"/>
              </a:lnSpc>
              <a:buClr>
                <a:srgbClr val="ffff00"/>
              </a:buClr>
              <a:buFont typeface="Wingdings" charset="2"/>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 Grup baskıları ve hipnoz</a:t>
            </a:r>
            <a:endParaRPr b="0" lang="bg-BG" sz="1800" strike="noStrike" u="none">
              <a:solidFill>
                <a:srgbClr val="ffffff"/>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Önceden müzikle 'ruhsal bir hava ve şifa beklentisi yaratılıyor. Sonra sahte şifaları görünce onu kopya etme arzusu.</a:t>
            </a:r>
            <a:endParaRPr b="0" lang="bg-BG" sz="1800" strike="noStrike" u="none">
              <a:solidFill>
                <a:srgbClr val="ffffff"/>
              </a:solidFill>
              <a:effectLst/>
              <a:uFillTx/>
              <a:latin typeface="Arial"/>
            </a:endParaRPr>
          </a:p>
          <a:p>
            <a:pPr marL="216000" indent="-216000">
              <a:lnSpc>
                <a:spcPct val="100000"/>
              </a:lnSpc>
              <a:buClr>
                <a:srgbClr val="ffff00"/>
              </a:buClr>
              <a:buFont typeface="Wingdings" charset="2"/>
              <a:buAutoNum type="arabicPeriod"/>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 Hormonlar ve psikosomatik etkisi</a:t>
            </a:r>
            <a:endParaRPr b="0" lang="bg-BG" sz="1800" strike="noStrike" u="none">
              <a:solidFill>
                <a:srgbClr val="ffffff"/>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İnsanın bedeni kende kendini kısa bir zaman için ağrıları unutturabilir. Ama sonra o etki yok oluyor.</a:t>
            </a:r>
            <a:endParaRPr b="0" lang="bg-BG" sz="1800" strike="noStrike" u="none">
              <a:solidFill>
                <a:srgbClr val="ffffff"/>
              </a:solidFill>
              <a:effectLst/>
              <a:uFillTx/>
              <a:latin typeface="Arial"/>
            </a:endParaRPr>
          </a:p>
        </p:txBody>
      </p:sp>
      <p:pic>
        <p:nvPicPr>
          <p:cNvPr id="117" name="" descr=""/>
          <p:cNvPicPr/>
          <p:nvPr/>
        </p:nvPicPr>
        <p:blipFill>
          <a:blip r:embed="rId2"/>
          <a:stretch/>
        </p:blipFill>
        <p:spPr>
          <a:xfrm>
            <a:off x="324000" y="2323440"/>
            <a:ext cx="4320720" cy="3075480"/>
          </a:xfrm>
          <a:prstGeom prst="rect">
            <a:avLst/>
          </a:prstGeom>
          <a:noFill/>
          <a:ln w="0">
            <a:noFill/>
          </a:ln>
        </p:spPr>
      </p:pic>
      <p:sp>
        <p:nvSpPr>
          <p:cNvPr id="118" name=""/>
          <p:cNvSpPr/>
          <p:nvPr/>
        </p:nvSpPr>
        <p:spPr>
          <a:xfrm>
            <a:off x="5760000" y="840600"/>
            <a:ext cx="3454920" cy="7909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15000"/>
              </a:lnSpc>
              <a:spcAft>
                <a:spcPts val="170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eee8aa"/>
                </a:solidFill>
                <a:effectLst/>
                <a:uFillTx/>
                <a:latin typeface="Palatino Linotype"/>
                <a:ea typeface="Microsoft YaHei"/>
              </a:rPr>
              <a:t>Öyleyse neden birçok kişi şifa buluyorlar?</a:t>
            </a:r>
            <a:endParaRPr b="0" lang="bg-BG" sz="20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19"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2. Refah müjdesi</a:t>
            </a:r>
            <a:endParaRPr b="0" lang="bg-BG" sz="3200" strike="noStrike" u="none">
              <a:solidFill>
                <a:srgbClr val="ffffff"/>
              </a:solidFill>
              <a:effectLst/>
              <a:uFillTx/>
              <a:latin typeface="Arial"/>
            </a:endParaRPr>
          </a:p>
        </p:txBody>
      </p:sp>
      <p:sp>
        <p:nvSpPr>
          <p:cNvPr id="120"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21" name=""/>
          <p:cNvSpPr/>
          <p:nvPr/>
        </p:nvSpPr>
        <p:spPr>
          <a:xfrm>
            <a:off x="6124680" y="972000"/>
            <a:ext cx="3702600" cy="2417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Mesele zengin olmak ya da rahat yaşamak değil, ama “</a:t>
            </a:r>
            <a:r>
              <a:rPr b="0" lang="de-DE" sz="1800" strike="noStrike" u="sng">
                <a:solidFill>
                  <a:srgbClr val="ffffff"/>
                </a:solidFill>
                <a:effectLst/>
                <a:uFillTx/>
                <a:latin typeface="Trebuchet MS"/>
                <a:ea typeface="Microsoft YaHei"/>
              </a:rPr>
              <a:t>Mesih onun için mi öldü</a:t>
            </a:r>
            <a:r>
              <a:rPr b="0" lang="de-DE" sz="1800" strike="noStrike" u="none">
                <a:solidFill>
                  <a:srgbClr val="ffffff"/>
                </a:solidFill>
                <a:effectLst/>
                <a:uFillTx/>
                <a:latin typeface="Trebuchet MS"/>
                <a:ea typeface="Microsoft YaHei"/>
              </a:rPr>
              <a:t>?“</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‘İyi haber’in içeriğini değiş-tiriyorlar: kurtuluş artık sonsuz yaşam değildir, ama bu yeryüzünde rahat yaşamaktır.</a:t>
            </a:r>
            <a:endParaRPr b="0" lang="bg-BG" sz="1800" strike="noStrike" u="none">
              <a:solidFill>
                <a:srgbClr val="ffffff"/>
              </a:solidFill>
              <a:effectLst/>
              <a:uFillTx/>
              <a:latin typeface="Arial"/>
            </a:endParaRPr>
          </a:p>
        </p:txBody>
      </p:sp>
      <p:sp>
        <p:nvSpPr>
          <p:cNvPr id="122" name=""/>
          <p:cNvSpPr/>
          <p:nvPr/>
        </p:nvSpPr>
        <p:spPr>
          <a:xfrm>
            <a:off x="5850720" y="677160"/>
            <a:ext cx="1440" cy="4938840"/>
          </a:xfrm>
          <a:prstGeom prst="line">
            <a:avLst/>
          </a:prstGeom>
          <a:ln w="27360">
            <a:solidFill>
              <a:srgbClr val="6495ed"/>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pic>
        <p:nvPicPr>
          <p:cNvPr id="123" name="" descr=""/>
          <p:cNvPicPr/>
          <p:nvPr/>
        </p:nvPicPr>
        <p:blipFill>
          <a:blip r:embed="rId1"/>
          <a:srcRect l="0" t="5970" r="0" b="0"/>
          <a:stretch/>
        </p:blipFill>
        <p:spPr>
          <a:xfrm>
            <a:off x="6232680" y="3276000"/>
            <a:ext cx="3348720" cy="2224080"/>
          </a:xfrm>
          <a:prstGeom prst="rect">
            <a:avLst/>
          </a:prstGeom>
          <a:noFill/>
          <a:ln w="0">
            <a:noFill/>
          </a:ln>
        </p:spPr>
      </p:pic>
      <p:sp>
        <p:nvSpPr>
          <p:cNvPr id="124" name=""/>
          <p:cNvSpPr/>
          <p:nvPr/>
        </p:nvSpPr>
        <p:spPr>
          <a:xfrm>
            <a:off x="324000" y="1944000"/>
            <a:ext cx="5291280" cy="3671280"/>
          </a:xfrm>
          <a:prstGeom prst="rect">
            <a:avLst/>
          </a:prstGeom>
          <a:solidFill>
            <a:srgbClr val="7cfc00"/>
          </a:solidFill>
          <a:ln w="36720">
            <a:solidFill>
              <a:srgbClr val="ffdab9"/>
            </a:solidFill>
            <a:round/>
          </a:ln>
        </p:spPr>
        <p:style>
          <a:lnRef idx="0"/>
          <a:fillRef idx="0"/>
          <a:effectRef idx="0"/>
          <a:fontRef idx="minor"/>
        </p:style>
        <p:txBody>
          <a:bodyPr lIns="146520" rIns="108360" tIns="91440" bIns="91440" anchor="t">
            <a:noAutofit/>
          </a:bodyPr>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3.Yuh 1:2</a:t>
            </a:r>
            <a:r>
              <a:rPr b="1" lang="de-DE" sz="1800" strike="noStrike" u="none">
                <a:solidFill>
                  <a:srgbClr val="000000"/>
                </a:solidFill>
                <a:effectLst/>
                <a:uFillTx/>
                <a:latin typeface="Trebuchet MS"/>
                <a:ea typeface="Microsoft YaHei"/>
              </a:rPr>
              <a:t>    </a:t>
            </a:r>
            <a:r>
              <a:rPr b="0" lang="de-DE" sz="1800" strike="noStrike" u="none">
                <a:solidFill>
                  <a:srgbClr val="000000"/>
                </a:solidFill>
                <a:effectLst/>
                <a:uFillTx/>
                <a:latin typeface="Trebuchet MS"/>
                <a:ea typeface="Microsoft YaHei"/>
              </a:rPr>
              <a:t>Canım, senin için diliyorum, nasıl senin ruhun da iyidir, her meselede iyi olasın ve sağlıklı olasın diye.</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Yar 13:2</a:t>
            </a:r>
            <a:r>
              <a:rPr b="0" lang="de-DE" sz="1800" strike="noStrike" u="none">
                <a:solidFill>
                  <a:srgbClr val="000000"/>
                </a:solidFill>
                <a:effectLst/>
                <a:uFillTx/>
                <a:latin typeface="Trebuchet MS"/>
                <a:ea typeface="Microsoft YaHei"/>
              </a:rPr>
              <a:t>    Avram çok zengindi. Sürüleri, altınları, gümüşleri vardı. </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Sül.Özd. 10:22</a:t>
            </a:r>
            <a:r>
              <a:rPr b="0" lang="de-DE" sz="1800" strike="noStrike" u="none">
                <a:solidFill>
                  <a:srgbClr val="000000"/>
                </a:solidFill>
                <a:effectLst/>
                <a:uFillTx/>
                <a:latin typeface="Trebuchet MS"/>
                <a:ea typeface="Microsoft YaHei"/>
              </a:rPr>
              <a:t>    RAB'bin bereketidir kişiyi zengin eden, RAB buna dert katmaz.</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Mez 112:1</a:t>
            </a:r>
            <a:r>
              <a:rPr b="0" lang="de-DE" sz="1800" strike="noStrike" u="none">
                <a:solidFill>
                  <a:srgbClr val="000000"/>
                </a:solidFill>
                <a:effectLst/>
                <a:uFillTx/>
                <a:latin typeface="Trebuchet MS"/>
                <a:ea typeface="Microsoft YaHei"/>
              </a:rPr>
              <a:t>   Ne mutlu RAB'den korkan insana, O'nun buyruklarından büyük zevk alana!  </a:t>
            </a:r>
            <a:r>
              <a:rPr b="0" lang="de-DE" sz="1400" strike="noStrike" u="none">
                <a:solidFill>
                  <a:srgbClr val="000000"/>
                </a:solidFill>
                <a:effectLst/>
                <a:uFillTx/>
                <a:latin typeface="Trebuchet MS"/>
                <a:ea typeface="Microsoft YaHei"/>
              </a:rPr>
              <a:t>2</a:t>
            </a:r>
            <a:r>
              <a:rPr b="0" lang="de-DE" sz="1800" strike="noStrike" u="none">
                <a:solidFill>
                  <a:srgbClr val="000000"/>
                </a:solidFill>
                <a:effectLst/>
                <a:uFillTx/>
                <a:latin typeface="Trebuchet MS"/>
                <a:ea typeface="Microsoft YaHei"/>
              </a:rPr>
              <a:t>  Soyu yeryüzünde güç kazanacak, Doğruların kuşağı kutsanacak. </a:t>
            </a:r>
            <a:r>
              <a:rPr b="0" lang="de-DE" sz="1400" strike="noStrike" u="none">
                <a:solidFill>
                  <a:srgbClr val="000000"/>
                </a:solidFill>
                <a:effectLst/>
                <a:uFillTx/>
                <a:latin typeface="Trebuchet MS"/>
                <a:ea typeface="Microsoft YaHei"/>
              </a:rPr>
              <a:t>3</a:t>
            </a:r>
            <a:r>
              <a:rPr b="0" lang="de-DE" sz="1800" strike="noStrike" u="none">
                <a:solidFill>
                  <a:srgbClr val="000000"/>
                </a:solidFill>
                <a:effectLst/>
                <a:uFillTx/>
                <a:latin typeface="Trebuchet MS"/>
                <a:ea typeface="Microsoft YaHei"/>
              </a:rPr>
              <a:t>  Bolluk ve zenginlik eksilmez evinden, Sonsuza dek sürer doğruluğu. </a:t>
            </a:r>
            <a:endParaRPr b="0" lang="bg-BG" sz="1800" strike="noStrike" u="none">
              <a:solidFill>
                <a:srgbClr val="000000"/>
              </a:solidFill>
              <a:effectLst/>
              <a:uFillTx/>
              <a:latin typeface="Arial"/>
            </a:endParaRPr>
          </a:p>
        </p:txBody>
      </p:sp>
      <p:grpSp>
        <p:nvGrpSpPr>
          <p:cNvPr id="125" name=""/>
          <p:cNvGrpSpPr/>
          <p:nvPr/>
        </p:nvGrpSpPr>
        <p:grpSpPr>
          <a:xfrm>
            <a:off x="540000" y="756000"/>
            <a:ext cx="4303080" cy="1079640"/>
            <a:chOff x="540000" y="756000"/>
            <a:chExt cx="4303080" cy="1079640"/>
          </a:xfrm>
        </p:grpSpPr>
        <p:sp>
          <p:nvSpPr>
            <p:cNvPr id="126" name=""/>
            <p:cNvSpPr/>
            <p:nvPr/>
          </p:nvSpPr>
          <p:spPr>
            <a:xfrm>
              <a:off x="1641960" y="756720"/>
              <a:ext cx="3201120" cy="107892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“Rab zengin olmanı, rahatlık içinde yaşamı istiyor“</a:t>
              </a:r>
              <a:endParaRPr b="0" lang="bg-BG" sz="2000" strike="noStrike" u="none">
                <a:solidFill>
                  <a:srgbClr val="ffffff"/>
                </a:solidFill>
                <a:effectLst/>
                <a:uFillTx/>
                <a:latin typeface="Arial"/>
              </a:endParaRPr>
            </a:p>
          </p:txBody>
        </p:sp>
        <p:pic>
          <p:nvPicPr>
            <p:cNvPr id="127" name="" descr=""/>
            <p:cNvPicPr/>
            <p:nvPr/>
          </p:nvPicPr>
          <p:blipFill>
            <a:blip r:embed="rId2"/>
            <a:stretch/>
          </p:blipFill>
          <p:spPr>
            <a:xfrm>
              <a:off x="540000" y="756000"/>
              <a:ext cx="1079280" cy="1079640"/>
            </a:xfrm>
            <a:prstGeom prst="rect">
              <a:avLst/>
            </a:prstGeom>
            <a:noFill/>
            <a:ln w="18360">
              <a:solidFill>
                <a:srgbClr val="ffa500"/>
              </a:solidFill>
              <a:round/>
            </a:ln>
          </p:spPr>
        </p:pic>
      </p:gr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28"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1. Refah müjdesi</a:t>
            </a:r>
            <a:endParaRPr b="0" lang="bg-BG" sz="3200" strike="noStrike" u="none">
              <a:solidFill>
                <a:srgbClr val="ffffff"/>
              </a:solidFill>
              <a:effectLst/>
              <a:uFillTx/>
              <a:latin typeface="Arial"/>
            </a:endParaRPr>
          </a:p>
        </p:txBody>
      </p:sp>
      <p:sp>
        <p:nvSpPr>
          <p:cNvPr id="129"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bg-BG" sz="1800" strike="noStrike" u="none">
              <a:solidFill>
                <a:srgbClr val="000000"/>
              </a:solidFill>
              <a:effectLst/>
              <a:uFillTx/>
              <a:latin typeface="Arial"/>
              <a:ea typeface="DejaVu Sans"/>
            </a:endParaRPr>
          </a:p>
        </p:txBody>
      </p:sp>
      <p:sp>
        <p:nvSpPr>
          <p:cNvPr id="130" name=""/>
          <p:cNvSpPr/>
          <p:nvPr/>
        </p:nvSpPr>
        <p:spPr>
          <a:xfrm>
            <a:off x="5418000" y="665640"/>
            <a:ext cx="1080" cy="4950360"/>
          </a:xfrm>
          <a:prstGeom prst="line">
            <a:avLst/>
          </a:prstGeom>
          <a:ln w="27360">
            <a:solidFill>
              <a:srgbClr val="6495ed"/>
            </a:solidFill>
            <a:round/>
          </a:ln>
        </p:spPr>
        <p:style>
          <a:lnRef idx="0"/>
          <a:fillRef idx="0"/>
          <a:effectRef idx="0"/>
          <a:fontRef idx="minor"/>
        </p:style>
        <p:txBody>
          <a:bodyPr lIns="90000" rIns="90000" tIns="46800" bIns="46800" anchor="t">
            <a:noAutofit/>
          </a:bodyPr>
          <a:p>
            <a:endParaRPr b="0" lang="bg-BG" sz="1800" strike="noStrike" u="none">
              <a:solidFill>
                <a:srgbClr val="000000"/>
              </a:solidFill>
              <a:effectLst/>
              <a:uFillTx/>
              <a:latin typeface="Arial"/>
              <a:ea typeface="DejaVu Sans"/>
            </a:endParaRPr>
          </a:p>
        </p:txBody>
      </p:sp>
      <p:sp>
        <p:nvSpPr>
          <p:cNvPr id="131" name=""/>
          <p:cNvSpPr/>
          <p:nvPr/>
        </p:nvSpPr>
        <p:spPr>
          <a:xfrm>
            <a:off x="5541120" y="732240"/>
            <a:ext cx="4466160" cy="27950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Ondalık EA’da mecbur ödenen bir vergi idi (aslında 3 tane ondalık vardı !)</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YA’da ondalık diye bir şey YOK ! Sadece gönüllü bağışlar var (2.Kor 9:7).</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Ondalık mecburiyeti, bereketlenme beklentisine bağlanıyor: “Rabbe verdin mi, O seni bereketleyecek“</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müjdeyi saptırmaktır.</a:t>
            </a:r>
            <a:endParaRPr b="0" lang="bg-BG" sz="1800" strike="noStrike" u="none">
              <a:solidFill>
                <a:srgbClr val="ffffff"/>
              </a:solidFill>
              <a:effectLst/>
              <a:uFillTx/>
              <a:latin typeface="Arial"/>
            </a:endParaRPr>
          </a:p>
        </p:txBody>
      </p:sp>
      <p:pic>
        <p:nvPicPr>
          <p:cNvPr id="132" name="" descr=""/>
          <p:cNvPicPr/>
          <p:nvPr/>
        </p:nvPicPr>
        <p:blipFill>
          <a:blip r:embed="rId1"/>
          <a:srcRect l="28104" t="-2912" r="6285" b="0"/>
          <a:stretch/>
        </p:blipFill>
        <p:spPr>
          <a:xfrm>
            <a:off x="6372000" y="3528000"/>
            <a:ext cx="3039840" cy="1871280"/>
          </a:xfrm>
          <a:prstGeom prst="rect">
            <a:avLst/>
          </a:prstGeom>
          <a:noFill/>
          <a:ln w="0">
            <a:noFill/>
          </a:ln>
        </p:spPr>
      </p:pic>
      <p:sp>
        <p:nvSpPr>
          <p:cNvPr id="133" name=""/>
          <p:cNvSpPr/>
          <p:nvPr/>
        </p:nvSpPr>
        <p:spPr>
          <a:xfrm>
            <a:off x="5862600" y="5608800"/>
            <a:ext cx="1375200" cy="1875240"/>
          </a:xfrm>
          <a:prstGeom prst="rect">
            <a:avLst/>
          </a:prstGeom>
          <a:noFill/>
          <a:ln w="0">
            <a:noFill/>
          </a:ln>
        </p:spPr>
        <p:style>
          <a:lnRef idx="0"/>
          <a:fillRef idx="0"/>
          <a:effectRef idx="0"/>
          <a:fontRef idx="minor"/>
        </p:style>
        <p:txBody>
          <a:bodyPr lIns="90000" rIns="90000" tIns="45000" bIns="45000" anchor="t">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00"/>
                </a:solidFill>
                <a:effectLst/>
                <a:uFillTx/>
                <a:latin typeface="Trebuchet MS"/>
                <a:ea typeface="DejaVu Sans"/>
              </a:rPr>
              <a:t>‘iman tohumu‘ öğretisi </a:t>
            </a:r>
            <a:r>
              <a:rPr b="0" lang="de-DE" sz="1800" strike="noStrike" u="none">
                <a:solidFill>
                  <a:srgbClr val="ffffff"/>
                </a:solidFill>
                <a:effectLst/>
                <a:uFillTx/>
                <a:latin typeface="Trebuchet MS"/>
                <a:ea typeface="DejaVu Sans"/>
              </a:rPr>
              <a:t>= açgözlülük ve bencillik inancı</a:t>
            </a:r>
            <a:endParaRPr b="0" lang="bg-BG" sz="1800" strike="noStrike" u="none">
              <a:solidFill>
                <a:srgbClr val="ffffff"/>
              </a:solidFill>
              <a:effectLst/>
              <a:uFillTx/>
              <a:latin typeface="Arial"/>
            </a:endParaRPr>
          </a:p>
        </p:txBody>
      </p:sp>
      <p:sp>
        <p:nvSpPr>
          <p:cNvPr id="134" name=""/>
          <p:cNvSpPr/>
          <p:nvPr/>
        </p:nvSpPr>
        <p:spPr>
          <a:xfrm>
            <a:off x="180000" y="2037240"/>
            <a:ext cx="5075280" cy="3505680"/>
          </a:xfrm>
          <a:prstGeom prst="rect">
            <a:avLst/>
          </a:prstGeom>
          <a:solidFill>
            <a:srgbClr val="7cfc00"/>
          </a:solidFill>
          <a:ln w="36720">
            <a:solidFill>
              <a:srgbClr val="ffdab9"/>
            </a:solidFill>
            <a:round/>
          </a:ln>
        </p:spPr>
        <p:style>
          <a:lnRef idx="0"/>
          <a:fillRef idx="0"/>
          <a:effectRef idx="0"/>
          <a:fontRef idx="minor"/>
        </p:style>
        <p:txBody>
          <a:bodyPr lIns="146520" rIns="108360" tIns="91440" bIns="91440" anchor="t">
            <a:noAutofit/>
          </a:bodyPr>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Malaki 3:8-10</a:t>
            </a:r>
            <a:r>
              <a:rPr b="1" lang="de-DE" sz="1800" strike="noStrike" u="none">
                <a:solidFill>
                  <a:srgbClr val="000000"/>
                </a:solidFill>
                <a:effectLst/>
                <a:uFillTx/>
                <a:latin typeface="Trebuchet MS"/>
                <a:ea typeface="Microsoft YaHei"/>
              </a:rPr>
              <a:t>    </a:t>
            </a:r>
            <a:r>
              <a:rPr b="0" lang="de-DE" sz="1800" strike="noStrike" u="none">
                <a:solidFill>
                  <a:srgbClr val="000000"/>
                </a:solidFill>
                <a:effectLst/>
                <a:uFillTx/>
                <a:latin typeface="Trebuchet MS"/>
                <a:ea typeface="Microsoft YaHei"/>
              </a:rPr>
              <a:t>"Ondalıkları, sunuları çalıyor-sunuz. 9  Siz lanete uğradınız. Çünkü bütün ulus benden çalıyorsunuz. 10  Tapınağımda yiyecek bulunması için bütün ondalıklarınızı ambara getirin. Beni bununla </a:t>
            </a:r>
            <a:r>
              <a:rPr b="0" lang="de-DE" sz="1800" strike="noStrike" u="sng">
                <a:solidFill>
                  <a:srgbClr val="000000"/>
                </a:solidFill>
                <a:effectLst/>
                <a:uFillTx/>
                <a:latin typeface="Trebuchet MS"/>
                <a:ea typeface="Microsoft YaHei"/>
              </a:rPr>
              <a:t>sınayın</a:t>
            </a:r>
            <a:r>
              <a:rPr b="0" lang="de-DE" sz="1800" strike="noStrike" u="none">
                <a:solidFill>
                  <a:srgbClr val="000000"/>
                </a:solidFill>
                <a:effectLst/>
                <a:uFillTx/>
                <a:latin typeface="Trebuchet MS"/>
                <a:ea typeface="Microsoft YaHei"/>
              </a:rPr>
              <a:t>" diyor Her Şeye Egemen RAB. "Göreceksiniz ki, göklerin kapaklarını size açacağım, </a:t>
            </a:r>
            <a:r>
              <a:rPr b="0" lang="de-DE" sz="1800" strike="noStrike" u="sng">
                <a:solidFill>
                  <a:srgbClr val="000000"/>
                </a:solidFill>
                <a:effectLst/>
                <a:uFillTx/>
                <a:latin typeface="Trebuchet MS"/>
                <a:ea typeface="Microsoft YaHei"/>
              </a:rPr>
              <a:t>üzerinize dolup taşan bereket yağdıracağım</a:t>
            </a:r>
            <a:r>
              <a:rPr b="0" lang="de-DE" sz="1800" strike="noStrike" u="none">
                <a:solidFill>
                  <a:srgbClr val="000000"/>
                </a:solidFill>
                <a:effectLst/>
                <a:uFillTx/>
                <a:latin typeface="Trebuchet MS"/>
                <a:ea typeface="Microsoft YaHei"/>
              </a:rPr>
              <a:t>. </a:t>
            </a:r>
            <a:endParaRPr b="0" lang="bg-BG" sz="1800" strike="noStrike" u="none">
              <a:solidFill>
                <a:srgbClr val="000000"/>
              </a:solidFill>
              <a:effectLst/>
              <a:uFillTx/>
              <a:latin typeface="Arial"/>
            </a:endParaRPr>
          </a:p>
          <a:p>
            <a:pPr>
              <a:lnSpc>
                <a:spcPct val="100000"/>
              </a:lnSpc>
              <a:spcAft>
                <a:spcPts val="56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Sül.Özd. 3:9-10</a:t>
            </a:r>
            <a:r>
              <a:rPr b="0" lang="de-DE" sz="1800" strike="noStrike" u="none">
                <a:solidFill>
                  <a:srgbClr val="000000"/>
                </a:solidFill>
                <a:effectLst/>
                <a:uFillTx/>
                <a:latin typeface="Trebuchet MS"/>
                <a:ea typeface="Microsoft YaHei"/>
              </a:rPr>
              <a:t>  Servetinle ve ürününün turfandasıyla RAB'bi onurlandır. O zaman ambarların tıka basa dolar, Teknelerin yeni şarapla dolup taşar.</a:t>
            </a:r>
            <a:endParaRPr b="0" lang="bg-BG" sz="1800" strike="noStrike" u="none">
              <a:solidFill>
                <a:srgbClr val="000000"/>
              </a:solidFill>
              <a:effectLst/>
              <a:uFillTx/>
              <a:latin typeface="Arial"/>
            </a:endParaRPr>
          </a:p>
        </p:txBody>
      </p:sp>
      <p:grpSp>
        <p:nvGrpSpPr>
          <p:cNvPr id="135" name=""/>
          <p:cNvGrpSpPr/>
          <p:nvPr/>
        </p:nvGrpSpPr>
        <p:grpSpPr>
          <a:xfrm>
            <a:off x="339840" y="808920"/>
            <a:ext cx="4303080" cy="1079640"/>
            <a:chOff x="339840" y="808920"/>
            <a:chExt cx="4303080" cy="1079640"/>
          </a:xfrm>
        </p:grpSpPr>
        <p:sp>
          <p:nvSpPr>
            <p:cNvPr id="136" name=""/>
            <p:cNvSpPr/>
            <p:nvPr/>
          </p:nvSpPr>
          <p:spPr>
            <a:xfrm>
              <a:off x="1441800" y="809640"/>
              <a:ext cx="3201120" cy="107892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“Ondalık vermek bereket kapılarını açıyor.“</a:t>
              </a:r>
              <a:endParaRPr b="0" lang="bg-BG" sz="2000" strike="noStrike" u="none">
                <a:solidFill>
                  <a:srgbClr val="ffffff"/>
                </a:solidFill>
                <a:effectLst/>
                <a:uFillTx/>
                <a:latin typeface="Arial"/>
              </a:endParaRPr>
            </a:p>
          </p:txBody>
        </p:sp>
        <p:pic>
          <p:nvPicPr>
            <p:cNvPr id="137" name="" descr=""/>
            <p:cNvPicPr/>
            <p:nvPr/>
          </p:nvPicPr>
          <p:blipFill>
            <a:blip r:embed="rId2"/>
            <a:stretch/>
          </p:blipFill>
          <p:spPr>
            <a:xfrm>
              <a:off x="339840" y="808920"/>
              <a:ext cx="1079280" cy="1079640"/>
            </a:xfrm>
            <a:prstGeom prst="rect">
              <a:avLst/>
            </a:prstGeom>
            <a:noFill/>
            <a:ln w="18360">
              <a:solidFill>
                <a:srgbClr val="ffa500"/>
              </a:solidFill>
              <a:round/>
            </a:ln>
          </p:spPr>
        </p:pic>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38"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ffe4b5"/>
                </a:solidFill>
                <a:effectLst/>
                <a:uFillTx/>
                <a:latin typeface="Noto Serif"/>
                <a:ea typeface="Verdana"/>
              </a:rPr>
              <a:t>KK’a göre BEREKET nedir?</a:t>
            </a:r>
            <a:endParaRPr b="0" lang="bg-BG" sz="3200" strike="noStrike" u="none">
              <a:solidFill>
                <a:srgbClr val="ffffff"/>
              </a:solidFill>
              <a:effectLst/>
              <a:uFillTx/>
              <a:latin typeface="Arial"/>
            </a:endParaRPr>
          </a:p>
        </p:txBody>
      </p:sp>
      <p:sp>
        <p:nvSpPr>
          <p:cNvPr id="139" name=""/>
          <p:cNvSpPr/>
          <p:nvPr/>
        </p:nvSpPr>
        <p:spPr>
          <a:xfrm>
            <a:off x="498600" y="1433520"/>
            <a:ext cx="3604680" cy="385776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Yasa 28:12    </a:t>
            </a:r>
            <a:r>
              <a:rPr b="0" lang="de-DE" sz="1800" strike="noStrike" u="none">
                <a:solidFill>
                  <a:srgbClr val="ffffff"/>
                </a:solidFill>
                <a:effectLst/>
                <a:uFillTx/>
                <a:latin typeface="Trebuchet MS"/>
                <a:ea typeface="Microsoft YaHei"/>
              </a:rPr>
              <a:t>RAB ülkenize yağmuru zamanında yağdırmak ve bütün emeğinizi verimli kılmak için göklerdeki zengin hazinesini açacak. Birçok ulusa ödünç vereceksiniz; siz ödünç almayacaksınız.</a:t>
            </a:r>
            <a:endParaRPr b="0" lang="bg-BG" sz="1800" strike="noStrike" u="none">
              <a:solidFill>
                <a:srgbClr val="ffffff"/>
              </a:solidFill>
              <a:effectLst/>
              <a:uFillTx/>
              <a:latin typeface="Arial"/>
            </a:endParaRPr>
          </a:p>
          <a:p>
            <a:pPr>
              <a:lnSpc>
                <a:spcPct val="100000"/>
              </a:lnSpc>
              <a:spcBef>
                <a:spcPts val="1826"/>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1.Krallar 4:25</a:t>
            </a:r>
            <a:r>
              <a:rPr b="0" lang="de-DE" sz="1800" strike="noStrike" u="none">
                <a:solidFill>
                  <a:srgbClr val="ffffff"/>
                </a:solidFill>
                <a:effectLst/>
                <a:uFillTx/>
                <a:latin typeface="Trebuchet MS"/>
                <a:ea typeface="Microsoft YaHei"/>
              </a:rPr>
              <a:t>    Dan'dan Beer-Şeva'ya kadar, Süleyman'ın yaşamı boyunca herkes kendi asması ve incir ağacı altında güvenlik içinde yaşadı. </a:t>
            </a:r>
            <a:endParaRPr b="0" lang="bg-BG" sz="1800" strike="noStrike" u="none">
              <a:solidFill>
                <a:srgbClr val="ffffff"/>
              </a:solidFill>
              <a:effectLst/>
              <a:uFillTx/>
              <a:latin typeface="Arial"/>
            </a:endParaRPr>
          </a:p>
        </p:txBody>
      </p:sp>
      <p:sp>
        <p:nvSpPr>
          <p:cNvPr id="140"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141" name=""/>
          <p:cNvSpPr/>
          <p:nvPr/>
        </p:nvSpPr>
        <p:spPr>
          <a:xfrm>
            <a:off x="3456000" y="866160"/>
            <a:ext cx="3110760" cy="42912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87cefa"/>
                </a:solidFill>
                <a:effectLst/>
                <a:uFillTx/>
                <a:latin typeface="Palatino Linotype"/>
                <a:ea typeface="DejaVu Sans"/>
              </a:rPr>
              <a:t>ESKİ Antlaşma’da</a:t>
            </a:r>
            <a:endParaRPr b="0" lang="bg-BG" sz="2400" strike="noStrike" u="none">
              <a:solidFill>
                <a:srgbClr val="ffffff"/>
              </a:solidFill>
              <a:effectLst/>
              <a:uFillTx/>
              <a:latin typeface="Arial"/>
            </a:endParaRPr>
          </a:p>
        </p:txBody>
      </p:sp>
      <p:sp>
        <p:nvSpPr>
          <p:cNvPr id="142" name=""/>
          <p:cNvSpPr/>
          <p:nvPr/>
        </p:nvSpPr>
        <p:spPr>
          <a:xfrm>
            <a:off x="5184000" y="1512000"/>
            <a:ext cx="4212000" cy="25405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93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add8e6"/>
                </a:solidFill>
                <a:effectLst/>
                <a:uFillTx/>
                <a:latin typeface="Palatino Linotype"/>
                <a:ea typeface="Microsoft YaHei"/>
              </a:rPr>
              <a:t>vaat edilen topraklarda güvenlik içinde açlık görmeden sakin yaşamak (</a:t>
            </a:r>
            <a:r>
              <a:rPr b="0" lang="de-DE" sz="2000" strike="noStrike" u="none">
                <a:solidFill>
                  <a:srgbClr val="add8e6"/>
                </a:solidFill>
                <a:effectLst/>
                <a:uFillTx/>
                <a:latin typeface="Palatino Linotype"/>
                <a:ea typeface="DejaVu Sans"/>
              </a:rPr>
              <a:t>huzur – şalom).</a:t>
            </a:r>
            <a:endParaRPr b="0" lang="bg-BG" sz="2000" strike="noStrike" u="none">
              <a:solidFill>
                <a:srgbClr val="ffffff"/>
              </a:solidFill>
              <a:effectLst/>
              <a:uFillTx/>
              <a:latin typeface="Arial"/>
            </a:endParaRPr>
          </a:p>
          <a:p>
            <a:pPr marL="216000" indent="-216000">
              <a:lnSpc>
                <a:spcPct val="93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add8e6"/>
                </a:solidFill>
                <a:effectLst/>
                <a:uFillTx/>
                <a:latin typeface="Palatino Linotype"/>
                <a:ea typeface="DejaVu Sans"/>
              </a:rPr>
              <a:t>şartlı, “itaat ederseniz vereceğim’</a:t>
            </a:r>
            <a:endParaRPr b="0" lang="bg-BG" sz="2000" strike="noStrike" u="none">
              <a:solidFill>
                <a:srgbClr val="ffffff"/>
              </a:solidFill>
              <a:effectLst/>
              <a:uFillTx/>
              <a:latin typeface="Arial"/>
            </a:endParaRPr>
          </a:p>
          <a:p>
            <a:pPr marL="216000" indent="-216000">
              <a:lnSpc>
                <a:spcPct val="93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add8e6"/>
                </a:solidFill>
                <a:effectLst/>
                <a:uFillTx/>
                <a:latin typeface="Palatino Linotype"/>
                <a:ea typeface="DejaVu Sans"/>
              </a:rPr>
              <a:t>değil bolluk varken dahodeme?a fazlasını istemek, Fiat varken Rab bana Mercedes verecek.</a:t>
            </a:r>
            <a:endParaRPr b="0" lang="bg-BG" sz="20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43"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ffe4b5"/>
                </a:solidFill>
                <a:effectLst/>
                <a:uFillTx/>
                <a:latin typeface="Noto Serif"/>
                <a:ea typeface="Verdana"/>
              </a:rPr>
              <a:t>KK’a göre BEREKET nedir?</a:t>
            </a:r>
            <a:endParaRPr b="0" lang="bg-BG" sz="3200" strike="noStrike" u="none">
              <a:solidFill>
                <a:srgbClr val="ffffff"/>
              </a:solidFill>
              <a:effectLst/>
              <a:uFillTx/>
              <a:latin typeface="Arial"/>
            </a:endParaRPr>
          </a:p>
        </p:txBody>
      </p:sp>
      <p:sp>
        <p:nvSpPr>
          <p:cNvPr id="144"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145" name=""/>
          <p:cNvSpPr/>
          <p:nvPr/>
        </p:nvSpPr>
        <p:spPr>
          <a:xfrm>
            <a:off x="320400" y="1440000"/>
            <a:ext cx="4178880" cy="133884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Yuh 14:27    </a:t>
            </a:r>
            <a:r>
              <a:rPr b="0" lang="de-DE" sz="1800" strike="noStrike" u="none">
                <a:solidFill>
                  <a:srgbClr val="ffffff"/>
                </a:solidFill>
                <a:effectLst/>
                <a:uFillTx/>
                <a:latin typeface="Trebuchet MS"/>
                <a:ea typeface="Microsoft YaHei"/>
              </a:rPr>
              <a:t>Size esenlik bırakıyorum, size </a:t>
            </a:r>
            <a:r>
              <a:rPr b="0" lang="de-DE" sz="1800" strike="noStrike" u="sng">
                <a:solidFill>
                  <a:srgbClr val="ffffff"/>
                </a:solidFill>
                <a:effectLst/>
                <a:uFillTx/>
                <a:latin typeface="Trebuchet MS"/>
                <a:ea typeface="Microsoft YaHei"/>
              </a:rPr>
              <a:t>kendi esenliğimi</a:t>
            </a:r>
            <a:r>
              <a:rPr b="0" lang="de-DE" sz="1800" strike="noStrike" u="none">
                <a:solidFill>
                  <a:srgbClr val="ffffff"/>
                </a:solidFill>
                <a:effectLst/>
                <a:uFillTx/>
                <a:latin typeface="Trebuchet MS"/>
                <a:ea typeface="Microsoft YaHei"/>
              </a:rPr>
              <a:t> veriyorum. Ben size </a:t>
            </a:r>
            <a:r>
              <a:rPr b="0" lang="de-DE" sz="1800" strike="noStrike" u="sng">
                <a:solidFill>
                  <a:srgbClr val="ffffff"/>
                </a:solidFill>
                <a:effectLst/>
                <a:uFillTx/>
                <a:latin typeface="Trebuchet MS"/>
                <a:ea typeface="Microsoft YaHei"/>
              </a:rPr>
              <a:t>dünyanın verdiği gibi vermiyorum</a:t>
            </a:r>
            <a:r>
              <a:rPr b="0" lang="de-DE" sz="1800" strike="noStrike" u="none">
                <a:solidFill>
                  <a:srgbClr val="ffffff"/>
                </a:solidFill>
                <a:effectLst/>
                <a:uFillTx/>
                <a:latin typeface="Trebuchet MS"/>
                <a:ea typeface="Microsoft YaHei"/>
              </a:rPr>
              <a:t>. Yüreğiniz sıkılmasın ve korkmasın.</a:t>
            </a:r>
            <a:endParaRPr b="0" lang="bg-BG" sz="1800" strike="noStrike" u="none">
              <a:solidFill>
                <a:srgbClr val="ffffff"/>
              </a:solidFill>
              <a:effectLst/>
              <a:uFillTx/>
              <a:latin typeface="Arial"/>
            </a:endParaRPr>
          </a:p>
          <a:p>
            <a:pPr>
              <a:lnSpc>
                <a:spcPct val="100000"/>
              </a:lnSpc>
              <a:spcBef>
                <a:spcPts val="1826"/>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p:txBody>
      </p:sp>
      <p:sp>
        <p:nvSpPr>
          <p:cNvPr id="146" name=""/>
          <p:cNvSpPr/>
          <p:nvPr/>
        </p:nvSpPr>
        <p:spPr>
          <a:xfrm>
            <a:off x="756000" y="846000"/>
            <a:ext cx="3110400" cy="42912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87cefa"/>
                </a:solidFill>
                <a:effectLst/>
                <a:uFillTx/>
                <a:latin typeface="Palatino Linotype"/>
                <a:ea typeface="DejaVu Sans"/>
              </a:rPr>
              <a:t>YENİ Antlaşma’da</a:t>
            </a:r>
            <a:endParaRPr b="0" lang="bg-BG" sz="2400" strike="noStrike" u="none">
              <a:solidFill>
                <a:srgbClr val="ffffff"/>
              </a:solidFill>
              <a:effectLst/>
              <a:uFillTx/>
              <a:latin typeface="Arial"/>
            </a:endParaRPr>
          </a:p>
        </p:txBody>
      </p:sp>
      <p:sp>
        <p:nvSpPr>
          <p:cNvPr id="147" name=""/>
          <p:cNvSpPr/>
          <p:nvPr/>
        </p:nvSpPr>
        <p:spPr>
          <a:xfrm>
            <a:off x="4860000" y="785880"/>
            <a:ext cx="5183280" cy="1805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93000"/>
              </a:lnSpc>
              <a:spcBef>
                <a:spcPts val="283"/>
              </a:spcBef>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add8e6"/>
                </a:solidFill>
                <a:effectLst/>
                <a:uFillTx/>
                <a:latin typeface="Trebuchet MS"/>
                <a:ea typeface="DejaVu Sans"/>
              </a:rPr>
              <a:t>İsa’nın şalomu farklı: baskılar altında, 'kasırganın gözünde' güvenlikteyiz.</a:t>
            </a:r>
            <a:endParaRPr b="0" lang="bg-BG" sz="1800" strike="noStrike" u="none">
              <a:solidFill>
                <a:srgbClr val="ffffff"/>
              </a:solidFill>
              <a:effectLst/>
              <a:uFillTx/>
              <a:latin typeface="Arial"/>
            </a:endParaRPr>
          </a:p>
          <a:p>
            <a:pPr marL="216000" indent="-216000">
              <a:lnSpc>
                <a:spcPct val="93000"/>
              </a:lnSpc>
              <a:spcBef>
                <a:spcPts val="283"/>
              </a:spcBef>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add8e6"/>
                </a:solidFill>
                <a:effectLst/>
                <a:uFillTx/>
                <a:latin typeface="Trebuchet MS"/>
                <a:ea typeface="DejaVu Sans"/>
              </a:rPr>
              <a:t>Huzur ve bereket artık gökte, değil yeryüzünde</a:t>
            </a:r>
            <a:endParaRPr b="0" lang="bg-BG" sz="1800" strike="noStrike" u="none">
              <a:solidFill>
                <a:srgbClr val="ffffff"/>
              </a:solidFill>
              <a:effectLst/>
              <a:uFillTx/>
              <a:latin typeface="Arial"/>
            </a:endParaRPr>
          </a:p>
          <a:p>
            <a:pPr marL="216000" indent="-216000">
              <a:lnSpc>
                <a:spcPct val="93000"/>
              </a:lnSpc>
              <a:spcBef>
                <a:spcPts val="283"/>
              </a:spcBef>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add8e6"/>
                </a:solidFill>
                <a:effectLst/>
                <a:uFillTx/>
                <a:latin typeface="Trebuchet MS"/>
                <a:ea typeface="DejaVu Sans"/>
              </a:rPr>
              <a:t>artık şartsız: değil 'vereceğim', ama 'verdim'</a:t>
            </a:r>
            <a:endParaRPr b="0" lang="bg-BG" sz="1800" strike="noStrike" u="none">
              <a:solidFill>
                <a:srgbClr val="ffffff"/>
              </a:solidFill>
              <a:effectLst/>
              <a:uFillTx/>
              <a:latin typeface="Arial"/>
            </a:endParaRPr>
          </a:p>
        </p:txBody>
      </p:sp>
      <p:grpSp>
        <p:nvGrpSpPr>
          <p:cNvPr id="148" name=""/>
          <p:cNvGrpSpPr/>
          <p:nvPr/>
        </p:nvGrpSpPr>
        <p:grpSpPr>
          <a:xfrm>
            <a:off x="324000" y="2684160"/>
            <a:ext cx="4101120" cy="2607120"/>
            <a:chOff x="324000" y="2684160"/>
            <a:chExt cx="4101120" cy="2607120"/>
          </a:xfrm>
        </p:grpSpPr>
        <p:sp>
          <p:nvSpPr>
            <p:cNvPr id="149" name=""/>
            <p:cNvSpPr/>
            <p:nvPr/>
          </p:nvSpPr>
          <p:spPr>
            <a:xfrm>
              <a:off x="324000" y="2684160"/>
              <a:ext cx="1583280" cy="243900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Efes 1:3</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 bizi Mesihte bereketle-miştir, </a:t>
              </a:r>
              <a:r>
                <a:rPr b="0" lang="de-DE" sz="1800" strike="noStrike" u="sng">
                  <a:solidFill>
                    <a:srgbClr val="ffffff"/>
                  </a:solidFill>
                  <a:effectLst/>
                  <a:uFillTx/>
                  <a:latin typeface="Trebuchet MS"/>
                  <a:ea typeface="Microsoft YaHei"/>
                </a:rPr>
                <a:t>göklerde</a:t>
              </a:r>
              <a:r>
                <a:rPr b="0" lang="de-DE" sz="1800" strike="noStrike" u="none">
                  <a:solidFill>
                    <a:srgbClr val="ffffff"/>
                  </a:solidFill>
                  <a:effectLst/>
                  <a:uFillTx/>
                  <a:latin typeface="Trebuchet MS"/>
                  <a:ea typeface="Microsoft YaHei"/>
                </a:rPr>
                <a:t> bulunan her bir ruh bereketiyle:  </a:t>
              </a:r>
              <a:endParaRPr b="0" lang="bg-BG" sz="1800" strike="noStrike" u="none">
                <a:solidFill>
                  <a:srgbClr val="ffffff"/>
                </a:solidFill>
                <a:effectLst/>
                <a:uFillTx/>
                <a:latin typeface="Arial"/>
              </a:endParaRPr>
            </a:p>
          </p:txBody>
        </p:sp>
        <p:sp>
          <p:nvSpPr>
            <p:cNvPr id="150" name=""/>
            <p:cNvSpPr/>
            <p:nvPr/>
          </p:nvSpPr>
          <p:spPr>
            <a:xfrm>
              <a:off x="1919520" y="2776320"/>
              <a:ext cx="2505600" cy="25149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seçildik</a:t>
              </a:r>
              <a:r>
                <a:rPr b="0" lang="de-DE" sz="1800" strike="noStrike" u="none">
                  <a:solidFill>
                    <a:srgbClr val="f0e68c"/>
                  </a:solidFill>
                  <a:effectLst/>
                  <a:uFillTx/>
                  <a:latin typeface="Trebuchet MS"/>
                  <a:ea typeface="Microsoft YaHei"/>
                </a:rPr>
                <a:t> (a.4)</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evlatlık</a:t>
              </a:r>
              <a:r>
                <a:rPr b="0" lang="de-DE" sz="1800" strike="noStrike" u="none">
                  <a:solidFill>
                    <a:srgbClr val="f0e68c"/>
                  </a:solidFill>
                  <a:effectLst/>
                  <a:uFillTx/>
                  <a:latin typeface="Trebuchet MS"/>
                  <a:ea typeface="Microsoft YaHei"/>
                </a:rPr>
                <a:t> (a.5)</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merhamet</a:t>
              </a:r>
              <a:r>
                <a:rPr b="0" lang="de-DE" sz="1800" strike="noStrike" u="none">
                  <a:solidFill>
                    <a:srgbClr val="f0e68c"/>
                  </a:solidFill>
                  <a:effectLst/>
                  <a:uFillTx/>
                  <a:latin typeface="Trebuchet MS"/>
                  <a:ea typeface="Microsoft YaHei"/>
                </a:rPr>
                <a:t> (a.6)</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kurtuluş</a:t>
              </a:r>
              <a:r>
                <a:rPr b="0" lang="de-DE" sz="1800" strike="noStrike" u="none">
                  <a:solidFill>
                    <a:srgbClr val="f0e68c"/>
                  </a:solidFill>
                  <a:effectLst/>
                  <a:uFillTx/>
                  <a:latin typeface="Trebuchet MS"/>
                  <a:ea typeface="Microsoft YaHei"/>
                </a:rPr>
                <a:t> (a.7)</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saklı planını açtı</a:t>
              </a:r>
              <a:r>
                <a:rPr b="0" lang="de-DE" sz="1800" strike="noStrike" u="none">
                  <a:solidFill>
                    <a:srgbClr val="f0e68c"/>
                  </a:solidFill>
                  <a:effectLst/>
                  <a:uFillTx/>
                  <a:latin typeface="Trebuchet MS"/>
                  <a:ea typeface="Microsoft YaHei"/>
                </a:rPr>
                <a:t> (a.8-10)</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miras</a:t>
              </a:r>
              <a:r>
                <a:rPr b="0" lang="de-DE" sz="1800" strike="noStrike" u="none">
                  <a:solidFill>
                    <a:srgbClr val="f0e68c"/>
                  </a:solidFill>
                  <a:effectLst/>
                  <a:uFillTx/>
                  <a:latin typeface="Trebuchet MS"/>
                  <a:ea typeface="Microsoft YaHei"/>
                </a:rPr>
                <a:t> (a.11-12)</a:t>
              </a:r>
              <a:endParaRPr b="0" lang="bg-BG" sz="1800" strike="noStrike" u="none">
                <a:solidFill>
                  <a:srgbClr val="ffffff"/>
                </a:solidFill>
                <a:effectLst/>
                <a:uFillTx/>
                <a:latin typeface="Arial"/>
              </a:endParaRPr>
            </a:p>
            <a:p>
              <a:pPr marL="216000" indent="-216000">
                <a:lnSpc>
                  <a:spcPct val="100000"/>
                </a:lnSpc>
                <a:spcBef>
                  <a:spcPts val="99"/>
                </a:spcBef>
                <a:spcAft>
                  <a:spcPts val="388"/>
                </a:spcAft>
                <a:buClr>
                  <a:srgbClr val="f0e68c"/>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0e68c"/>
                  </a:solidFill>
                  <a:effectLst/>
                  <a:uFillTx/>
                  <a:latin typeface="Trebuchet MS"/>
                  <a:ea typeface="Microsoft YaHei"/>
                </a:rPr>
                <a:t>mühürlendik</a:t>
              </a:r>
              <a:r>
                <a:rPr b="0" lang="de-DE" sz="1800" strike="noStrike" u="none">
                  <a:solidFill>
                    <a:srgbClr val="f0e68c"/>
                  </a:solidFill>
                  <a:effectLst/>
                  <a:uFillTx/>
                  <a:latin typeface="Trebuchet MS"/>
                  <a:ea typeface="Microsoft YaHei"/>
                </a:rPr>
                <a:t> (a.13)</a:t>
              </a:r>
              <a:endParaRPr b="0" lang="bg-BG" sz="1800" strike="noStrike" u="none">
                <a:solidFill>
                  <a:srgbClr val="ffffff"/>
                </a:solidFill>
                <a:effectLst/>
                <a:uFillTx/>
                <a:latin typeface="Arial"/>
              </a:endParaRPr>
            </a:p>
          </p:txBody>
        </p:sp>
      </p:grpSp>
      <p:pic>
        <p:nvPicPr>
          <p:cNvPr id="151" name="" descr=""/>
          <p:cNvPicPr/>
          <p:nvPr/>
        </p:nvPicPr>
        <p:blipFill>
          <a:blip r:embed="rId1"/>
          <a:srcRect l="0" t="0" r="9094" b="0"/>
          <a:stretch/>
        </p:blipFill>
        <p:spPr>
          <a:xfrm>
            <a:off x="5580000" y="2270160"/>
            <a:ext cx="4318920" cy="3165120"/>
          </a:xfrm>
          <a:prstGeom prst="rect">
            <a:avLst/>
          </a:prstGeom>
          <a:noFill/>
          <a:ln w="0">
            <a:noFill/>
          </a:ln>
        </p:spPr>
      </p:pic>
      <p:pic>
        <p:nvPicPr>
          <p:cNvPr id="152" name="" descr=""/>
          <p:cNvPicPr/>
          <p:nvPr/>
        </p:nvPicPr>
        <p:blipFill>
          <a:blip r:embed="rId2"/>
          <a:srcRect l="0" t="0" r="11145" b="0"/>
          <a:stretch/>
        </p:blipFill>
        <p:spPr>
          <a:xfrm>
            <a:off x="4500000" y="2484000"/>
            <a:ext cx="2519280" cy="1727280"/>
          </a:xfrm>
          <a:prstGeom prst="rect">
            <a:avLst/>
          </a:prstGeom>
          <a:noFill/>
          <a:ln w="19080">
            <a:solidFill>
              <a:srgbClr val="fafad2"/>
            </a:solidFill>
            <a:round/>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53"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2. İman Sözü</a:t>
            </a:r>
            <a:endParaRPr b="0" lang="bg-BG" sz="3200" strike="noStrike" u="none">
              <a:solidFill>
                <a:srgbClr val="ffffff"/>
              </a:solidFill>
              <a:effectLst/>
              <a:uFillTx/>
              <a:latin typeface="Arial"/>
            </a:endParaRPr>
          </a:p>
        </p:txBody>
      </p:sp>
      <p:grpSp>
        <p:nvGrpSpPr>
          <p:cNvPr id="154" name=""/>
          <p:cNvGrpSpPr/>
          <p:nvPr/>
        </p:nvGrpSpPr>
        <p:grpSpPr>
          <a:xfrm>
            <a:off x="554040" y="791280"/>
            <a:ext cx="4636080" cy="1458000"/>
            <a:chOff x="554040" y="791280"/>
            <a:chExt cx="4636080" cy="1458000"/>
          </a:xfrm>
        </p:grpSpPr>
        <p:sp>
          <p:nvSpPr>
            <p:cNvPr id="155" name=""/>
            <p:cNvSpPr/>
            <p:nvPr/>
          </p:nvSpPr>
          <p:spPr>
            <a:xfrm>
              <a:off x="1989000" y="791280"/>
              <a:ext cx="3201120" cy="145800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ffffff"/>
                  </a:solidFill>
                  <a:effectLst/>
                  <a:uFillTx/>
                  <a:latin typeface="Arial"/>
                  <a:ea typeface="DejaVu Sans"/>
                </a:rPr>
                <a:t>“Ağzındaki mucize – sözlerinde yaratıcı güç var“</a:t>
              </a:r>
              <a:endParaRPr b="0" lang="bg-BG" sz="2400" strike="noStrike" u="none">
                <a:solidFill>
                  <a:srgbClr val="ffffff"/>
                </a:solidFill>
                <a:effectLst/>
                <a:uFillTx/>
                <a:latin typeface="Arial"/>
              </a:endParaRPr>
            </a:p>
          </p:txBody>
        </p:sp>
        <p:pic>
          <p:nvPicPr>
            <p:cNvPr id="156" name="" descr=""/>
            <p:cNvPicPr/>
            <p:nvPr/>
          </p:nvPicPr>
          <p:blipFill>
            <a:blip r:embed="rId1"/>
            <a:stretch/>
          </p:blipFill>
          <p:spPr>
            <a:xfrm>
              <a:off x="554040" y="791280"/>
              <a:ext cx="1456200" cy="1456200"/>
            </a:xfrm>
            <a:prstGeom prst="rect">
              <a:avLst/>
            </a:prstGeom>
            <a:noFill/>
            <a:ln w="18360">
              <a:solidFill>
                <a:srgbClr val="ffa500"/>
              </a:solidFill>
              <a:round/>
            </a:ln>
          </p:spPr>
        </p:pic>
      </p:grpSp>
      <p:sp>
        <p:nvSpPr>
          <p:cNvPr id="157"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158" name=""/>
          <p:cNvSpPr/>
          <p:nvPr/>
        </p:nvSpPr>
        <p:spPr>
          <a:xfrm>
            <a:off x="5490000" y="629640"/>
            <a:ext cx="1800" cy="6273720"/>
          </a:xfrm>
          <a:prstGeom prst="line">
            <a:avLst/>
          </a:prstGeom>
          <a:ln w="27360">
            <a:solidFill>
              <a:srgbClr val="6495ed"/>
            </a:solidFill>
            <a:round/>
          </a:ln>
        </p:spPr>
        <p:style>
          <a:lnRef idx="0"/>
          <a:fillRef idx="0"/>
          <a:effectRef idx="0"/>
          <a:fontRef idx="minor"/>
        </p:style>
        <p:txBody>
          <a:bodyPr lIns="90000" rIns="90000" tIns="46800" bIns="46800" anchor="t">
            <a:noAutofit/>
          </a:bodyPr>
          <a:p>
            <a:endParaRPr b="0" lang="bg-BG" sz="1800" strike="noStrike" u="none">
              <a:solidFill>
                <a:srgbClr val="ffffff"/>
              </a:solidFill>
              <a:effectLst/>
              <a:uFillTx/>
              <a:latin typeface="Arial"/>
              <a:ea typeface="DejaVu Sans"/>
            </a:endParaRPr>
          </a:p>
        </p:txBody>
      </p:sp>
      <p:sp>
        <p:nvSpPr>
          <p:cNvPr id="159" name=""/>
          <p:cNvSpPr/>
          <p:nvPr/>
        </p:nvSpPr>
        <p:spPr>
          <a:xfrm>
            <a:off x="5770440" y="826920"/>
            <a:ext cx="4164840" cy="3276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öğreti hristiyan değildir, ‘Yeniçağ’ (batılı hinduizm) düşüncesinin kopyasıdır.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Yılanın sözleri: “Tanrı gibi olacaksınız“ (Yar 3:5)</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Tehlikeler: insanı merkeze koyuyor, günah konusunu küçümsüyor.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En sonunda hayal kırıklığına uğratıyor, kişiler imandan düşüyor.</a:t>
            </a:r>
            <a:endParaRPr b="0" lang="bg-BG" sz="1800" strike="noStrike" u="none">
              <a:solidFill>
                <a:srgbClr val="ffffff"/>
              </a:solidFill>
              <a:effectLst/>
              <a:uFillTx/>
              <a:latin typeface="Arial"/>
            </a:endParaRPr>
          </a:p>
        </p:txBody>
      </p:sp>
      <p:pic>
        <p:nvPicPr>
          <p:cNvPr id="160" name="" descr=""/>
          <p:cNvPicPr/>
          <p:nvPr/>
        </p:nvPicPr>
        <p:blipFill>
          <a:blip r:embed="rId2"/>
          <a:stretch/>
        </p:blipFill>
        <p:spPr>
          <a:xfrm>
            <a:off x="5734440" y="4021560"/>
            <a:ext cx="4197960" cy="1449720"/>
          </a:xfrm>
          <a:prstGeom prst="rect">
            <a:avLst/>
          </a:prstGeom>
          <a:noFill/>
          <a:ln w="0">
            <a:noFill/>
          </a:ln>
        </p:spPr>
      </p:pic>
      <p:sp>
        <p:nvSpPr>
          <p:cNvPr id="161" name=""/>
          <p:cNvSpPr/>
          <p:nvPr/>
        </p:nvSpPr>
        <p:spPr>
          <a:xfrm>
            <a:off x="457200" y="2305800"/>
            <a:ext cx="4812120" cy="3381480"/>
          </a:xfrm>
          <a:prstGeom prst="rect">
            <a:avLst/>
          </a:prstGeom>
          <a:solidFill>
            <a:srgbClr val="7cfc00"/>
          </a:solidFill>
          <a:ln w="36720">
            <a:solidFill>
              <a:srgbClr val="ffdab9"/>
            </a:solidFill>
            <a:round/>
          </a:ln>
        </p:spPr>
        <p:style>
          <a:lnRef idx="0"/>
          <a:fillRef idx="0"/>
          <a:effectRef idx="0"/>
          <a:fontRef idx="minor"/>
        </p:style>
        <p:txBody>
          <a:bodyPr lIns="146520" rIns="108360" tIns="91440" bIns="9144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Sül.Özd.18:21</a:t>
            </a:r>
            <a:r>
              <a:rPr b="1" lang="de-DE" sz="1800" strike="noStrike" u="none">
                <a:solidFill>
                  <a:srgbClr val="000000"/>
                </a:solidFill>
                <a:effectLst/>
                <a:uFillTx/>
                <a:latin typeface="Trebuchet MS"/>
                <a:ea typeface="Microsoft YaHei"/>
              </a:rPr>
              <a:t>   </a:t>
            </a:r>
            <a:r>
              <a:rPr b="0" lang="de-DE" sz="1800" strike="noStrike" u="none">
                <a:solidFill>
                  <a:srgbClr val="000000"/>
                </a:solidFill>
                <a:effectLst/>
                <a:uFillTx/>
                <a:latin typeface="Trebuchet MS"/>
                <a:ea typeface="Microsoft YaHei"/>
              </a:rPr>
              <a:t>Dil, ölüm ve yaşam gücüne sahiptir; onu seven meyvesini yer.</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Rom 4:17</a:t>
            </a:r>
            <a:r>
              <a:rPr b="0" lang="de-DE" sz="1800" strike="noStrike" u="none">
                <a:solidFill>
                  <a:srgbClr val="000000"/>
                </a:solidFill>
                <a:effectLst/>
                <a:uFillTx/>
                <a:latin typeface="Trebuchet MS"/>
                <a:ea typeface="Microsoft YaHei"/>
              </a:rPr>
              <a:t>    Bu, … var olmayanı varmış gibi çağıran İbrahim’in Tanrısı’dır.</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Yuhanna 14:14</a:t>
            </a:r>
            <a:r>
              <a:rPr b="0" lang="de-DE" sz="1800" strike="noStrike" u="none">
                <a:solidFill>
                  <a:srgbClr val="000000"/>
                </a:solidFill>
                <a:effectLst/>
                <a:uFillTx/>
                <a:latin typeface="Trebuchet MS"/>
                <a:ea typeface="Microsoft YaHei"/>
              </a:rPr>
              <a:t>   Benim adımla benden ne dilerseniz, ben yapacağım.”</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Matta 21:22</a:t>
            </a:r>
            <a:r>
              <a:rPr b="0" lang="de-DE" sz="1800" strike="noStrike" u="none">
                <a:solidFill>
                  <a:srgbClr val="0000ff"/>
                </a:solidFill>
                <a:effectLst/>
                <a:uFillTx/>
                <a:latin typeface="Trebuchet MS"/>
                <a:ea typeface="Microsoft YaHei"/>
              </a:rPr>
              <a:t> </a:t>
            </a:r>
            <a:r>
              <a:rPr b="0" lang="de-DE" sz="1800" strike="noStrike" u="none">
                <a:solidFill>
                  <a:srgbClr val="000000"/>
                </a:solidFill>
                <a:effectLst/>
                <a:uFillTx/>
                <a:latin typeface="Trebuchet MS"/>
                <a:ea typeface="Microsoft YaHei"/>
              </a:rPr>
              <a:t>  İman ederek dilediğiniz her şeyi duada alacaksınız.</a:t>
            </a:r>
            <a:endParaRPr b="0" lang="bg-BG" sz="18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0000ff"/>
                </a:solidFill>
                <a:effectLst/>
                <a:uFillTx/>
                <a:latin typeface="Trebuchet MS"/>
                <a:ea typeface="Microsoft YaHei"/>
              </a:rPr>
              <a:t>Mezmurlar 82:6</a:t>
            </a:r>
            <a:r>
              <a:rPr b="0" lang="de-DE" sz="1800" strike="noStrike" u="none">
                <a:solidFill>
                  <a:srgbClr val="000000"/>
                </a:solidFill>
                <a:effectLst/>
                <a:uFillTx/>
                <a:latin typeface="Trebuchet MS"/>
                <a:ea typeface="Microsoft YaHei"/>
              </a:rPr>
              <a:t>    Ben dedim ki, ‘Siz ilahlarsınız, Hepiniz Yüceler Yücesi’nin oğullarısınız.’</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62"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2. İman Sözü</a:t>
            </a:r>
            <a:endParaRPr b="0" lang="bg-BG" sz="3200" strike="noStrike" u="none">
              <a:solidFill>
                <a:srgbClr val="ffffff"/>
              </a:solidFill>
              <a:effectLst/>
              <a:uFillTx/>
              <a:latin typeface="Arial"/>
            </a:endParaRPr>
          </a:p>
        </p:txBody>
      </p:sp>
      <p:sp>
        <p:nvSpPr>
          <p:cNvPr id="163" name=""/>
          <p:cNvSpPr/>
          <p:nvPr/>
        </p:nvSpPr>
        <p:spPr>
          <a:xfrm>
            <a:off x="252000" y="2196000"/>
            <a:ext cx="4787280" cy="313128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850"/>
              </a:spcAft>
              <a:buClr>
                <a:srgbClr val="ffffff"/>
              </a:buClr>
              <a:buSzPct val="4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teoriye göre Rab en başta Adem’e bütün yeryüzü üzerine yetki verdi.</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Günaha düşünce bu yetki Şeytana geçti (Luka 4:6). </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İsa dirilince o yetkiyi geri kazandı ve Mat 28:18‘de öğrencilerine teslim etti. </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0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Artık bu yetkiyle ne istersek buyuruyoruz, beyan ediyoruz. Artık dua ettiğimiz zaman Rab’den bir şey dilemiyoruz, cinlere ve doğaya ne olacığını buyuruyoruz.</a:t>
            </a:r>
            <a:endParaRPr b="0" lang="bg-BG" sz="1800" strike="noStrike" u="none">
              <a:solidFill>
                <a:srgbClr val="ffffff"/>
              </a:solidFill>
              <a:effectLst/>
              <a:uFillTx/>
              <a:latin typeface="Arial"/>
            </a:endParaRPr>
          </a:p>
        </p:txBody>
      </p:sp>
      <p:sp>
        <p:nvSpPr>
          <p:cNvPr id="164"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grpSp>
        <p:nvGrpSpPr>
          <p:cNvPr id="165" name=""/>
          <p:cNvGrpSpPr/>
          <p:nvPr/>
        </p:nvGrpSpPr>
        <p:grpSpPr>
          <a:xfrm>
            <a:off x="5544000" y="2268000"/>
            <a:ext cx="4391280" cy="2375280"/>
            <a:chOff x="5544000" y="2268000"/>
            <a:chExt cx="4391280" cy="2375280"/>
          </a:xfrm>
        </p:grpSpPr>
        <p:grpSp>
          <p:nvGrpSpPr>
            <p:cNvPr id="166" name=""/>
            <p:cNvGrpSpPr/>
            <p:nvPr/>
          </p:nvGrpSpPr>
          <p:grpSpPr>
            <a:xfrm>
              <a:off x="5544000" y="2268000"/>
              <a:ext cx="4391280" cy="2375280"/>
              <a:chOff x="5544000" y="2268000"/>
              <a:chExt cx="4391280" cy="2375280"/>
            </a:xfrm>
          </p:grpSpPr>
          <p:pic>
            <p:nvPicPr>
              <p:cNvPr id="167" name="" descr=""/>
              <p:cNvPicPr/>
              <p:nvPr/>
            </p:nvPicPr>
            <p:blipFill>
              <a:blip r:embed="rId1"/>
              <a:stretch/>
            </p:blipFill>
            <p:spPr>
              <a:xfrm>
                <a:off x="5544000" y="2268000"/>
                <a:ext cx="4264200" cy="2375280"/>
              </a:xfrm>
              <a:prstGeom prst="rect">
                <a:avLst/>
              </a:prstGeom>
              <a:noFill/>
              <a:ln w="0">
                <a:noFill/>
              </a:ln>
            </p:spPr>
          </p:pic>
          <p:sp>
            <p:nvSpPr>
              <p:cNvPr id="168" name=""/>
              <p:cNvSpPr/>
              <p:nvPr/>
            </p:nvSpPr>
            <p:spPr>
              <a:xfrm>
                <a:off x="7533000" y="3233880"/>
                <a:ext cx="2402280" cy="80892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22222"/>
                    </a:solidFill>
                    <a:effectLst/>
                    <a:uFillTx/>
                    <a:latin typeface="Arial"/>
                    <a:ea typeface="DejaVu Sans"/>
                  </a:rPr>
                  <a:t>Buyuruyorum !</a:t>
                </a:r>
                <a:endParaRPr b="0" lang="bg-BG" sz="20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22222"/>
                    </a:solidFill>
                    <a:effectLst/>
                    <a:uFillTx/>
                    <a:latin typeface="Arial"/>
                    <a:ea typeface="DejaVu Sans"/>
                  </a:rPr>
                  <a:t>Beyan ediyorum !</a:t>
                </a:r>
                <a:endParaRPr b="0" lang="bg-BG" sz="2000" strike="noStrike" u="none">
                  <a:solidFill>
                    <a:srgbClr val="ffffff"/>
                  </a:solidFill>
                  <a:effectLst/>
                  <a:uFillTx/>
                  <a:latin typeface="Arial"/>
                </a:endParaRPr>
              </a:p>
            </p:txBody>
          </p:sp>
        </p:grpSp>
      </p:grpSp>
      <p:grpSp>
        <p:nvGrpSpPr>
          <p:cNvPr id="169" name=""/>
          <p:cNvGrpSpPr/>
          <p:nvPr/>
        </p:nvGrpSpPr>
        <p:grpSpPr>
          <a:xfrm>
            <a:off x="340200" y="864000"/>
            <a:ext cx="4627080" cy="1115280"/>
            <a:chOff x="340200" y="864000"/>
            <a:chExt cx="4627080" cy="1115280"/>
          </a:xfrm>
        </p:grpSpPr>
        <p:sp>
          <p:nvSpPr>
            <p:cNvPr id="170" name=""/>
            <p:cNvSpPr/>
            <p:nvPr/>
          </p:nvSpPr>
          <p:spPr>
            <a:xfrm>
              <a:off x="1443600" y="864000"/>
              <a:ext cx="3523680" cy="111528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güçlü dua, yetkiyle dua </a:t>
              </a:r>
              <a:endParaRPr b="0" lang="bg-BG" sz="2000" strike="noStrike" u="none">
                <a:solidFill>
                  <a:srgbClr val="ffffff"/>
                </a:solidFill>
                <a:effectLst/>
                <a:uFillTx/>
                <a:latin typeface="Arial"/>
              </a:endParaRPr>
            </a:p>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buyurmak</a:t>
              </a:r>
              <a:endParaRPr b="0" lang="bg-BG" sz="2000" strike="noStrike" u="none">
                <a:solidFill>
                  <a:srgbClr val="ffffff"/>
                </a:solidFill>
                <a:effectLst/>
                <a:uFillTx/>
                <a:latin typeface="Arial"/>
              </a:endParaRPr>
            </a:p>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beyan etmek</a:t>
              </a:r>
              <a:endParaRPr b="0" lang="bg-BG" sz="2000" strike="noStrike" u="none">
                <a:solidFill>
                  <a:srgbClr val="ffffff"/>
                </a:solidFill>
                <a:effectLst/>
                <a:uFillTx/>
                <a:latin typeface="Arial"/>
              </a:endParaRPr>
            </a:p>
          </p:txBody>
        </p:sp>
        <p:pic>
          <p:nvPicPr>
            <p:cNvPr id="171" name="" descr=""/>
            <p:cNvPicPr/>
            <p:nvPr/>
          </p:nvPicPr>
          <p:blipFill>
            <a:blip r:embed="rId2"/>
            <a:stretch/>
          </p:blipFill>
          <p:spPr>
            <a:xfrm>
              <a:off x="340200" y="881280"/>
              <a:ext cx="1079280" cy="1079640"/>
            </a:xfrm>
            <a:prstGeom prst="rect">
              <a:avLst/>
            </a:prstGeom>
            <a:noFill/>
            <a:ln w="18360">
              <a:solidFill>
                <a:srgbClr val="ffa500"/>
              </a:solidFill>
              <a:round/>
            </a:ln>
          </p:spPr>
        </p:pic>
      </p:gr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72" name=""/>
          <p:cNvSpPr/>
          <p:nvPr/>
        </p:nvSpPr>
        <p:spPr>
          <a:xfrm>
            <a:off x="0" y="0"/>
            <a:ext cx="10111320" cy="65772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7fffd4"/>
                </a:solidFill>
                <a:effectLst/>
                <a:uFillTx/>
                <a:latin typeface="Palatino Linotype"/>
                <a:ea typeface="Verdana"/>
              </a:rPr>
              <a:t>Yırtıcı kurtlar öğretileri:    </a:t>
            </a:r>
            <a:r>
              <a:rPr b="1" lang="de-DE" sz="3200" strike="noStrike" u="none">
                <a:solidFill>
                  <a:srgbClr val="ffe4b5"/>
                </a:solidFill>
                <a:effectLst/>
                <a:uFillTx/>
                <a:latin typeface="Noto Serif"/>
                <a:ea typeface="Verdana"/>
              </a:rPr>
              <a:t>2. İman Sözü</a:t>
            </a:r>
            <a:endParaRPr b="0" lang="bg-BG" sz="3200" strike="noStrike" u="none">
              <a:solidFill>
                <a:srgbClr val="ffffff"/>
              </a:solidFill>
              <a:effectLst/>
              <a:uFillTx/>
              <a:latin typeface="Arial"/>
            </a:endParaRPr>
          </a:p>
        </p:txBody>
      </p:sp>
      <p:sp>
        <p:nvSpPr>
          <p:cNvPr id="173" name=""/>
          <p:cNvSpPr/>
          <p:nvPr/>
        </p:nvSpPr>
        <p:spPr>
          <a:xfrm>
            <a:off x="2697120" y="880920"/>
            <a:ext cx="4462920" cy="73080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174" name=""/>
          <p:cNvSpPr/>
          <p:nvPr/>
        </p:nvSpPr>
        <p:spPr>
          <a:xfrm>
            <a:off x="576000" y="2336400"/>
            <a:ext cx="4643280" cy="291888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900" strike="noStrike" u="none">
                <a:solidFill>
                  <a:srgbClr val="ffffff"/>
                </a:solidFill>
                <a:effectLst/>
                <a:uFillTx/>
                <a:latin typeface="Trebuchet MS"/>
                <a:ea typeface="Microsoft YaHei"/>
              </a:rPr>
              <a:t>Sözlerimizde 'kuvvet' yok, dua ederken zaten güçsüzlüğümüzü Rabbe bildiriyoruz.</a:t>
            </a:r>
            <a:endParaRPr b="0" lang="bg-BG" sz="19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900" strike="noStrike" u="none">
                <a:solidFill>
                  <a:srgbClr val="ffffff"/>
                </a:solidFill>
                <a:effectLst/>
                <a:uFillTx/>
                <a:latin typeface="Trebuchet MS"/>
                <a:ea typeface="Microsoft YaHei"/>
              </a:rPr>
              <a:t>Dualarımıza güç katan karakterdir, mucize yapabilmek değil (Yakup 5:16).</a:t>
            </a:r>
            <a:endParaRPr b="0" lang="bg-BG" sz="19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900" strike="noStrike" u="none">
                <a:solidFill>
                  <a:srgbClr val="ffffff"/>
                </a:solidFill>
                <a:effectLst/>
                <a:uFillTx/>
                <a:latin typeface="Trebuchet MS"/>
                <a:ea typeface="Microsoft YaHei"/>
              </a:rPr>
              <a:t>Matta 28:18‘de İsa bize yetki verdi … ama NEYE? Müjdeyi paylaştığım zaman onu  Rabbin yetkisiyle yapıyoruz.</a:t>
            </a:r>
            <a:endParaRPr b="0" lang="bg-BG" sz="1900" strike="noStrike" u="none">
              <a:solidFill>
                <a:srgbClr val="ffffff"/>
              </a:solidFill>
              <a:effectLst/>
              <a:uFillTx/>
              <a:latin typeface="Arial"/>
            </a:endParaRPr>
          </a:p>
        </p:txBody>
      </p:sp>
      <p:grpSp>
        <p:nvGrpSpPr>
          <p:cNvPr id="175" name=""/>
          <p:cNvGrpSpPr/>
          <p:nvPr/>
        </p:nvGrpSpPr>
        <p:grpSpPr>
          <a:xfrm>
            <a:off x="6314760" y="863640"/>
            <a:ext cx="3366000" cy="1619640"/>
            <a:chOff x="6314760" y="863640"/>
            <a:chExt cx="3366000" cy="1619640"/>
          </a:xfrm>
        </p:grpSpPr>
        <p:pic>
          <p:nvPicPr>
            <p:cNvPr id="176" name="" descr=""/>
            <p:cNvPicPr/>
            <p:nvPr/>
          </p:nvPicPr>
          <p:blipFill>
            <a:blip r:embed="rId1">
              <a:grayscl/>
            </a:blip>
            <a:stretch/>
          </p:blipFill>
          <p:spPr>
            <a:xfrm>
              <a:off x="6314760" y="863640"/>
              <a:ext cx="3308760" cy="1619640"/>
            </a:xfrm>
            <a:prstGeom prst="rect">
              <a:avLst/>
            </a:prstGeom>
            <a:noFill/>
            <a:ln w="0">
              <a:noFill/>
            </a:ln>
          </p:spPr>
        </p:pic>
        <p:sp>
          <p:nvSpPr>
            <p:cNvPr id="177" name=""/>
            <p:cNvSpPr/>
            <p:nvPr/>
          </p:nvSpPr>
          <p:spPr>
            <a:xfrm>
              <a:off x="7886160" y="1473120"/>
              <a:ext cx="1794600" cy="55152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500" strike="noStrike" u="none">
                  <a:solidFill>
                    <a:srgbClr val="b22222"/>
                  </a:solidFill>
                  <a:effectLst/>
                  <a:uFillTx/>
                  <a:latin typeface="Arial"/>
                  <a:ea typeface="DejaVu Sans"/>
                </a:rPr>
                <a:t>Buyuruyorum !</a:t>
              </a:r>
              <a:endParaRPr b="0" lang="bg-BG" sz="15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500" strike="noStrike" u="none">
                  <a:solidFill>
                    <a:srgbClr val="b22222"/>
                  </a:solidFill>
                  <a:effectLst/>
                  <a:uFillTx/>
                  <a:latin typeface="Arial"/>
                  <a:ea typeface="DejaVu Sans"/>
                </a:rPr>
                <a:t>Beyan ediyorum !</a:t>
              </a:r>
              <a:endParaRPr b="0" lang="bg-BG" sz="1500" strike="noStrike" u="none">
                <a:solidFill>
                  <a:srgbClr val="ffffff"/>
                </a:solidFill>
                <a:effectLst/>
                <a:uFillTx/>
                <a:latin typeface="Arial"/>
              </a:endParaRPr>
            </a:p>
          </p:txBody>
        </p:sp>
      </p:grpSp>
      <p:pic>
        <p:nvPicPr>
          <p:cNvPr id="178" name="" descr=""/>
          <p:cNvPicPr/>
          <p:nvPr/>
        </p:nvPicPr>
        <p:blipFill>
          <a:blip r:embed="rId2"/>
          <a:srcRect l="0" t="35942" r="0" b="12112"/>
          <a:stretch/>
        </p:blipFill>
        <p:spPr>
          <a:xfrm>
            <a:off x="6264000" y="3672000"/>
            <a:ext cx="3247200" cy="1835280"/>
          </a:xfrm>
          <a:prstGeom prst="rect">
            <a:avLst/>
          </a:prstGeom>
          <a:noFill/>
          <a:ln w="0">
            <a:noFill/>
          </a:ln>
        </p:spPr>
      </p:pic>
      <p:sp>
        <p:nvSpPr>
          <p:cNvPr id="179" name=""/>
          <p:cNvSpPr/>
          <p:nvPr/>
        </p:nvSpPr>
        <p:spPr>
          <a:xfrm>
            <a:off x="5832000" y="2802240"/>
            <a:ext cx="2915280" cy="545040"/>
          </a:xfrm>
          <a:prstGeom prst="wedgeRoundRectCallout">
            <a:avLst>
              <a:gd name="adj1" fmla="val -648"/>
              <a:gd name="adj2" fmla="val 142682"/>
              <a:gd name="adj3" fmla="val 16667"/>
            </a:avLst>
          </a:prstGeom>
          <a:solidFill>
            <a:srgbClr val="fffacd"/>
          </a:solidFill>
          <a:ln w="9360">
            <a:solidFill>
              <a:srgbClr val="3465a4"/>
            </a:solidFill>
            <a:round/>
          </a:ln>
        </p:spPr>
        <p:style>
          <a:lnRef idx="0"/>
          <a:fillRef idx="0"/>
          <a:effectRef idx="0"/>
          <a:fontRef idx="minor"/>
        </p:style>
        <p:txBody>
          <a:bodyPr lIns="90000" rIns="90000" tIns="45000" bIns="45000" anchor="ctr">
            <a:noAutofit/>
          </a:bodyPr>
          <a:p>
            <a:pPr algn="ctr">
              <a:lnSpc>
                <a:spcPct val="9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600" strike="noStrike" u="none">
                <a:solidFill>
                  <a:srgbClr val="8b0000"/>
                </a:solidFill>
                <a:effectLst/>
                <a:uFillTx/>
                <a:latin typeface="Arial"/>
                <a:ea typeface="Microsoft YaHei"/>
              </a:rPr>
              <a:t>“Benim istediğim değil, ama senin istediğin olsun“ </a:t>
            </a:r>
            <a:endParaRPr b="0" lang="bg-BG" sz="1600" strike="noStrike" u="none">
              <a:solidFill>
                <a:srgbClr val="000000"/>
              </a:solidFill>
              <a:effectLst/>
              <a:uFillTx/>
              <a:latin typeface="Arial"/>
            </a:endParaRPr>
          </a:p>
        </p:txBody>
      </p:sp>
      <p:grpSp>
        <p:nvGrpSpPr>
          <p:cNvPr id="180" name=""/>
          <p:cNvGrpSpPr/>
          <p:nvPr/>
        </p:nvGrpSpPr>
        <p:grpSpPr>
          <a:xfrm>
            <a:off x="340200" y="864000"/>
            <a:ext cx="4627080" cy="1115280"/>
            <a:chOff x="340200" y="864000"/>
            <a:chExt cx="4627080" cy="1115280"/>
          </a:xfrm>
        </p:grpSpPr>
        <p:sp>
          <p:nvSpPr>
            <p:cNvPr id="181" name=""/>
            <p:cNvSpPr/>
            <p:nvPr/>
          </p:nvSpPr>
          <p:spPr>
            <a:xfrm>
              <a:off x="1443600" y="864000"/>
              <a:ext cx="3523680" cy="1115280"/>
            </a:xfrm>
            <a:prstGeom prst="rect">
              <a:avLst/>
            </a:prstGeom>
            <a:solidFill>
              <a:srgbClr val="191970"/>
            </a:solidFill>
            <a:ln w="18360">
              <a:solidFill>
                <a:srgbClr val="ff8000"/>
              </a:solidFill>
              <a:round/>
            </a:ln>
          </p:spPr>
          <p:style>
            <a:lnRef idx="0"/>
            <a:fillRef idx="0"/>
            <a:effectRef idx="0"/>
            <a:fontRef idx="minor"/>
          </p:style>
          <p:txBody>
            <a:bodyPr lIns="99000" rIns="99000" tIns="54000" bIns="54000" anchor="ctr">
              <a:noAutofit/>
            </a:bodyPr>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güçlü dua, yetkiyle dua </a:t>
              </a:r>
              <a:endParaRPr b="0" lang="bg-BG" sz="2000" strike="noStrike" u="none">
                <a:solidFill>
                  <a:srgbClr val="ffffff"/>
                </a:solidFill>
                <a:effectLst/>
                <a:uFillTx/>
                <a:latin typeface="Arial"/>
              </a:endParaRPr>
            </a:p>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buyurmak</a:t>
              </a:r>
              <a:endParaRPr b="0" lang="bg-BG" sz="2000" strike="noStrike" u="none">
                <a:solidFill>
                  <a:srgbClr val="ffffff"/>
                </a:solidFill>
                <a:effectLst/>
                <a:uFillTx/>
                <a:latin typeface="Arial"/>
              </a:endParaRPr>
            </a:p>
            <a:p>
              <a:pPr algn="ct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ffffff"/>
                  </a:solidFill>
                  <a:effectLst/>
                  <a:uFillTx/>
                  <a:latin typeface="Arial"/>
                  <a:ea typeface="DejaVu Sans"/>
                </a:rPr>
                <a:t>-  beyan etmek</a:t>
              </a:r>
              <a:endParaRPr b="0" lang="bg-BG" sz="2000" strike="noStrike" u="none">
                <a:solidFill>
                  <a:srgbClr val="ffffff"/>
                </a:solidFill>
                <a:effectLst/>
                <a:uFillTx/>
                <a:latin typeface="Arial"/>
              </a:endParaRPr>
            </a:p>
          </p:txBody>
        </p:sp>
        <p:pic>
          <p:nvPicPr>
            <p:cNvPr id="182" name="" descr=""/>
            <p:cNvPicPr/>
            <p:nvPr/>
          </p:nvPicPr>
          <p:blipFill>
            <a:blip r:embed="rId3"/>
            <a:stretch/>
          </p:blipFill>
          <p:spPr>
            <a:xfrm>
              <a:off x="340200" y="881280"/>
              <a:ext cx="1079280" cy="1079640"/>
            </a:xfrm>
            <a:prstGeom prst="rect">
              <a:avLst/>
            </a:prstGeom>
            <a:noFill/>
            <a:ln w="18360">
              <a:solidFill>
                <a:srgbClr val="ffa500"/>
              </a:solidFill>
              <a:round/>
            </a:ln>
          </p:spPr>
        </p:pic>
      </p:grpSp>
      <p:sp>
        <p:nvSpPr>
          <p:cNvPr id="183" name=""/>
          <p:cNvSpPr/>
          <p:nvPr/>
        </p:nvSpPr>
        <p:spPr>
          <a:xfrm>
            <a:off x="6156000" y="880920"/>
            <a:ext cx="3564000" cy="1603080"/>
          </a:xfrm>
          <a:prstGeom prst="line">
            <a:avLst/>
          </a:prstGeom>
          <a:ln w="76320">
            <a:solidFill>
              <a:srgbClr val="ff0000"/>
            </a:solidFill>
            <a:round/>
          </a:ln>
        </p:spPr>
        <p:style>
          <a:lnRef idx="0"/>
          <a:fillRef idx="0"/>
          <a:effectRef idx="0"/>
          <a:fontRef idx="minor"/>
        </p:style>
        <p:txBody>
          <a:bodyPr lIns="128160" rIns="128160" tIns="83160" bIns="83160" anchor="ctr">
            <a:noAutofit/>
          </a:bodyPr>
          <a:p>
            <a:endParaRPr b="0" lang="bg-BG" sz="1800" strike="noStrike" u="none">
              <a:solidFill>
                <a:srgbClr val="ffffff"/>
              </a:solidFill>
              <a:effectLst/>
              <a:uFillTx/>
              <a:latin typeface="Arial"/>
              <a:ea typeface="DejaVu Sans"/>
            </a:endParaRPr>
          </a:p>
        </p:txBody>
      </p:sp>
      <p:sp>
        <p:nvSpPr>
          <p:cNvPr id="184" name=""/>
          <p:cNvSpPr/>
          <p:nvPr/>
        </p:nvSpPr>
        <p:spPr>
          <a:xfrm flipV="1">
            <a:off x="6156000" y="880920"/>
            <a:ext cx="3564000" cy="1603080"/>
          </a:xfrm>
          <a:prstGeom prst="line">
            <a:avLst/>
          </a:prstGeom>
          <a:ln w="76320">
            <a:solidFill>
              <a:srgbClr val="ff0000"/>
            </a:solidFill>
            <a:round/>
          </a:ln>
        </p:spPr>
        <p:style>
          <a:lnRef idx="0"/>
          <a:fillRef idx="0"/>
          <a:effectRef idx="0"/>
          <a:fontRef idx="minor"/>
        </p:style>
        <p:txBody>
          <a:bodyPr lIns="128160" rIns="128160" tIns="83160" bIns="83160" anchor="ctr">
            <a:noAutofit/>
          </a:bodyPr>
          <a:p>
            <a:endParaRPr b="0" lang="bg-BG" sz="1800" strike="noStrike" u="none">
              <a:solidFill>
                <a:srgbClr val="ffffff"/>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85" name=""/>
          <p:cNvSpPr/>
          <p:nvPr/>
        </p:nvSpPr>
        <p:spPr>
          <a:xfrm>
            <a:off x="3456000" y="1188000"/>
            <a:ext cx="4080240" cy="38865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850"/>
              </a:spcAft>
              <a:tabLst>
                <a:tab algn="l" pos="0"/>
              </a:tabLst>
            </a:pPr>
            <a:r>
              <a:rPr b="1" lang="de-DE" sz="1800" strike="noStrike" u="none">
                <a:solidFill>
                  <a:srgbClr val="ffff00"/>
                </a:solidFill>
                <a:effectLst/>
                <a:uFillTx/>
                <a:latin typeface="Trebuchet MS"/>
                <a:ea typeface="Microsoft YaHei"/>
              </a:rPr>
              <a:t>John Wesley (1740-91) </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Sanayi devrimin getirdiği fakirlik yüzünden çoğu işçiler kiliselere gidemez oldular.</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Wesley açıkhava vaazlar, uyanış toplantıları düzenlemeye başladı</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duygusal kararlar</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Kendisi karizmatik değildi, ama 'iki sınıf imanlı' öğretişini başlattı</a:t>
            </a:r>
            <a:endParaRPr b="0" lang="bg-BG" sz="1800" strike="noStrike" u="none">
              <a:solidFill>
                <a:srgbClr val="ffffff"/>
              </a:solidFill>
              <a:effectLst/>
              <a:uFillTx/>
              <a:latin typeface="Arial"/>
            </a:endParaRPr>
          </a:p>
          <a:p>
            <a:pPr marL="216000" indent="-216000">
              <a:lnSpc>
                <a:spcPct val="100000"/>
              </a:lnSpc>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‘mükemmel kutsallık’ öğretisi (yeni doğuştan sonra ikinci bir olay)</a:t>
            </a:r>
            <a:endParaRPr b="0" lang="bg-BG" sz="1800" strike="noStrike" u="none">
              <a:solidFill>
                <a:srgbClr val="ffffff"/>
              </a:solidFill>
              <a:effectLst/>
              <a:uFillTx/>
              <a:latin typeface="Arial"/>
            </a:endParaRPr>
          </a:p>
        </p:txBody>
      </p:sp>
      <p:pic>
        <p:nvPicPr>
          <p:cNvPr id="186" name="" descr=""/>
          <p:cNvPicPr/>
          <p:nvPr/>
        </p:nvPicPr>
        <p:blipFill>
          <a:blip r:embed="rId1"/>
          <a:srcRect l="8927" t="2510" r="16660" b="3870"/>
          <a:stretch/>
        </p:blipFill>
        <p:spPr>
          <a:xfrm>
            <a:off x="367920" y="1188000"/>
            <a:ext cx="2765160" cy="3778200"/>
          </a:xfrm>
          <a:prstGeom prst="rect">
            <a:avLst/>
          </a:prstGeom>
          <a:noFill/>
          <a:ln w="0">
            <a:noFill/>
          </a:ln>
        </p:spPr>
      </p:pic>
      <p:sp>
        <p:nvSpPr>
          <p:cNvPr id="187"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188" name="" descr=""/>
          <p:cNvPicPr/>
          <p:nvPr/>
        </p:nvPicPr>
        <p:blipFill>
          <a:blip r:embed="rId2"/>
          <a:srcRect l="11234" t="11445" r="15522" b="0"/>
          <a:stretch/>
        </p:blipFill>
        <p:spPr>
          <a:xfrm>
            <a:off x="7668000" y="1551600"/>
            <a:ext cx="2227680" cy="18345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9" name="" descr=""/>
          <p:cNvPicPr/>
          <p:nvPr/>
        </p:nvPicPr>
        <p:blipFill>
          <a:blip r:embed="rId1"/>
          <a:stretch/>
        </p:blipFill>
        <p:spPr>
          <a:xfrm>
            <a:off x="1188000" y="1080000"/>
            <a:ext cx="3317040" cy="4309920"/>
          </a:xfrm>
          <a:prstGeom prst="rect">
            <a:avLst/>
          </a:prstGeom>
          <a:noFill/>
          <a:ln w="0">
            <a:noFill/>
          </a:ln>
        </p:spPr>
      </p:pic>
      <p:sp>
        <p:nvSpPr>
          <p:cNvPr id="190" name=""/>
          <p:cNvSpPr/>
          <p:nvPr/>
        </p:nvSpPr>
        <p:spPr>
          <a:xfrm>
            <a:off x="4752000" y="1242360"/>
            <a:ext cx="4283280" cy="41115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2200" strike="noStrike" u="none">
                <a:solidFill>
                  <a:srgbClr val="b22222"/>
                </a:solidFill>
                <a:effectLst/>
                <a:uFillTx/>
                <a:latin typeface="Arial"/>
                <a:ea typeface="DejaVu Sans"/>
              </a:rPr>
              <a:t>1: John Alexander Dowie</a:t>
            </a:r>
            <a:endParaRPr b="0" lang="bg-BG" sz="2200" strike="noStrike" u="none">
              <a:solidFill>
                <a:srgbClr val="000000"/>
              </a:solidFill>
              <a:effectLst/>
              <a:uFillTx/>
              <a:latin typeface="Arial"/>
            </a:endParaRPr>
          </a:p>
          <a:p>
            <a:pPr>
              <a:lnSpc>
                <a:spcPct val="100000"/>
              </a:lnSpc>
            </a:pPr>
            <a:r>
              <a:rPr b="1" lang="bg-BG" sz="2200" strike="noStrike" u="none">
                <a:solidFill>
                  <a:srgbClr val="000000"/>
                </a:solidFill>
                <a:effectLst/>
                <a:uFillTx/>
                <a:latin typeface="Arial"/>
                <a:ea typeface="DejaVu Sans"/>
              </a:rPr>
              <a:t>2: Maria Woodworth-Etter</a:t>
            </a:r>
            <a:endParaRPr b="0" lang="bg-BG" sz="2200" strike="noStrike" u="none">
              <a:solidFill>
                <a:srgbClr val="000000"/>
              </a:solidFill>
              <a:effectLst/>
              <a:uFillTx/>
              <a:latin typeface="Arial"/>
            </a:endParaRPr>
          </a:p>
          <a:p>
            <a:pPr>
              <a:lnSpc>
                <a:spcPct val="100000"/>
              </a:lnSpc>
            </a:pPr>
            <a:r>
              <a:rPr b="1" lang="bg-BG" sz="2200" strike="noStrike" u="none">
                <a:solidFill>
                  <a:srgbClr val="000000"/>
                </a:solidFill>
                <a:effectLst/>
                <a:uFillTx/>
                <a:latin typeface="Arial"/>
                <a:ea typeface="DejaVu Sans"/>
              </a:rPr>
              <a:t>3: Evan Roberts</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4: Charles F. Parham</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5: William J. Seymour </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6: John G. Lake</a:t>
            </a:r>
            <a:endParaRPr b="0" lang="bg-BG" sz="2200" strike="noStrike" u="none">
              <a:solidFill>
                <a:srgbClr val="000000"/>
              </a:solidFill>
              <a:effectLst/>
              <a:uFillTx/>
              <a:latin typeface="Arial"/>
            </a:endParaRPr>
          </a:p>
          <a:p>
            <a:pPr>
              <a:lnSpc>
                <a:spcPct val="100000"/>
              </a:lnSpc>
            </a:pPr>
            <a:r>
              <a:rPr b="1" lang="bg-BG" sz="2200" strike="noStrike" u="none">
                <a:solidFill>
                  <a:srgbClr val="000000"/>
                </a:solidFill>
                <a:effectLst/>
                <a:uFillTx/>
                <a:latin typeface="Arial"/>
                <a:ea typeface="DejaVu Sans"/>
              </a:rPr>
              <a:t>7: Smith Wigglesworth</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8: Aimee Semple McPherson</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9: Kathryn Kuhlman</a:t>
            </a:r>
            <a:endParaRPr b="0" lang="bg-BG" sz="2200" strike="noStrike" u="none">
              <a:solidFill>
                <a:srgbClr val="000000"/>
              </a:solidFill>
              <a:effectLst/>
              <a:uFillTx/>
              <a:latin typeface="Arial"/>
            </a:endParaRPr>
          </a:p>
          <a:p>
            <a:pPr>
              <a:lnSpc>
                <a:spcPct val="100000"/>
              </a:lnSpc>
            </a:pPr>
            <a:r>
              <a:rPr b="1" lang="bg-BG" sz="2200" strike="noStrike" u="none">
                <a:solidFill>
                  <a:srgbClr val="b22222"/>
                </a:solidFill>
                <a:effectLst/>
                <a:uFillTx/>
                <a:latin typeface="Arial"/>
                <a:ea typeface="DejaVu Sans"/>
              </a:rPr>
              <a:t>10: William Branham</a:t>
            </a:r>
            <a:endParaRPr b="0" lang="bg-BG" sz="2200" strike="noStrike" u="none">
              <a:solidFill>
                <a:srgbClr val="000000"/>
              </a:solidFill>
              <a:effectLst/>
              <a:uFillTx/>
              <a:latin typeface="Arial"/>
            </a:endParaRPr>
          </a:p>
          <a:p>
            <a:pPr>
              <a:lnSpc>
                <a:spcPct val="100000"/>
              </a:lnSpc>
            </a:pPr>
            <a:r>
              <a:rPr b="1" lang="bg-BG" sz="2200" strike="noStrike" u="none">
                <a:solidFill>
                  <a:srgbClr val="000000"/>
                </a:solidFill>
                <a:effectLst/>
                <a:uFillTx/>
                <a:latin typeface="Arial"/>
                <a:ea typeface="DejaVu Sans"/>
              </a:rPr>
              <a:t>11: Jack Coe</a:t>
            </a:r>
            <a:endParaRPr b="0" lang="bg-BG" sz="2200" strike="noStrike" u="none">
              <a:solidFill>
                <a:srgbClr val="000000"/>
              </a:solidFill>
              <a:effectLst/>
              <a:uFillTx/>
              <a:latin typeface="Arial"/>
            </a:endParaRPr>
          </a:p>
          <a:p>
            <a:pPr>
              <a:lnSpc>
                <a:spcPct val="100000"/>
              </a:lnSpc>
            </a:pPr>
            <a:r>
              <a:rPr b="1" lang="bg-BG" sz="2200" strike="noStrike" u="none">
                <a:solidFill>
                  <a:srgbClr val="000000"/>
                </a:solidFill>
                <a:effectLst/>
                <a:uFillTx/>
                <a:latin typeface="Arial"/>
                <a:ea typeface="DejaVu Sans"/>
              </a:rPr>
              <a:t>12: A. A. Allen</a:t>
            </a:r>
            <a:endParaRPr b="0" lang="bg-BG" sz="2200" strike="noStrike" u="none">
              <a:solidFill>
                <a:srgbClr val="000000"/>
              </a:solidFill>
              <a:effectLst/>
              <a:uFillTx/>
              <a:latin typeface="Arial"/>
            </a:endParaRPr>
          </a:p>
        </p:txBody>
      </p:sp>
      <p:sp>
        <p:nvSpPr>
          <p:cNvPr id="191" name=""/>
          <p:cNvSpPr/>
          <p:nvPr/>
        </p:nvSpPr>
        <p:spPr>
          <a:xfrm>
            <a:off x="1080000" y="180000"/>
            <a:ext cx="8207280" cy="75996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2200" strike="noStrike" u="none">
                <a:solidFill>
                  <a:srgbClr val="ff0000"/>
                </a:solidFill>
                <a:effectLst/>
                <a:uFillTx/>
                <a:latin typeface="Arial"/>
                <a:ea typeface="DejaVu Sans"/>
              </a:rPr>
              <a:t>TANRININ GENERALLERİ </a:t>
            </a:r>
            <a:r>
              <a:rPr b="1" lang="bg-BG" sz="2200" strike="noStrike" u="none">
                <a:solidFill>
                  <a:srgbClr val="696969"/>
                </a:solidFill>
                <a:effectLst/>
                <a:uFillTx/>
                <a:latin typeface="Arial"/>
                <a:ea typeface="DejaVu Sans"/>
              </a:rPr>
              <a:t>- Bu kitap karizmatik kiliselerin arasında standart sayılıyor - incil okullarında kullanılıyor</a:t>
            </a:r>
            <a:endParaRPr b="0" lang="bg-BG"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192" name="" descr=""/>
          <p:cNvPicPr/>
          <p:nvPr/>
        </p:nvPicPr>
        <p:blipFill>
          <a:blip r:embed="rId1"/>
          <a:stretch/>
        </p:blipFill>
        <p:spPr>
          <a:xfrm>
            <a:off x="1224000" y="681840"/>
            <a:ext cx="8847000" cy="4975200"/>
          </a:xfrm>
          <a:prstGeom prst="rect">
            <a:avLst/>
          </a:prstGeom>
          <a:noFill/>
          <a:ln w="0">
            <a:noFill/>
          </a:ln>
        </p:spPr>
      </p:pic>
      <p:sp>
        <p:nvSpPr>
          <p:cNvPr id="193" name=""/>
          <p:cNvSpPr/>
          <p:nvPr/>
        </p:nvSpPr>
        <p:spPr>
          <a:xfrm>
            <a:off x="4939200" y="826200"/>
            <a:ext cx="4887000" cy="21960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113"/>
              </a:spcBef>
              <a:spcAft>
                <a:spcPts val="113"/>
              </a:spcAft>
              <a:tabLst>
                <a:tab algn="l" pos="0"/>
              </a:tabLst>
            </a:pPr>
            <a:r>
              <a:rPr b="1" lang="de-DE" sz="1800" strike="noStrike" u="none">
                <a:solidFill>
                  <a:srgbClr val="ff0000"/>
                </a:solidFill>
                <a:effectLst/>
                <a:uFillTx/>
                <a:latin typeface="Trebuchet MS"/>
                <a:ea typeface="Microsoft YaHei"/>
              </a:rPr>
              <a:t>Alexander Dowie (1890-1907)</a:t>
            </a:r>
            <a:r>
              <a:rPr b="0" lang="de-DE" sz="1800" strike="noStrike" u="none">
                <a:solidFill>
                  <a:srgbClr val="ff0000"/>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sahtekar, dolandırıcı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‘tanrısal şifa’ öğretisi (sahte şifalar)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Siyon, İllinois adında bir kasaba kurdu. Müridleri herşeyi satıp oraya taşındı.</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000000"/>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Microsoft YaHei"/>
              </a:rPr>
              <a:t>Her gün 4-5 davası vardı, Chicago mafyasının babası oldu.</a:t>
            </a:r>
            <a:endParaRPr b="0" lang="bg-BG" sz="1800" strike="noStrike" u="none">
              <a:solidFill>
                <a:srgbClr val="ffffff"/>
              </a:solidFill>
              <a:effectLst/>
              <a:uFillTx/>
              <a:latin typeface="Arial"/>
            </a:endParaRPr>
          </a:p>
        </p:txBody>
      </p:sp>
      <p:sp>
        <p:nvSpPr>
          <p:cNvPr id="194"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195" name="" descr=""/>
          <p:cNvPicPr/>
          <p:nvPr/>
        </p:nvPicPr>
        <p:blipFill>
          <a:blip r:embed="rId2"/>
          <a:srcRect l="15087" t="0" r="14457" b="0"/>
          <a:stretch/>
        </p:blipFill>
        <p:spPr>
          <a:xfrm>
            <a:off x="180360" y="1944000"/>
            <a:ext cx="1736640" cy="3309840"/>
          </a:xfrm>
          <a:prstGeom prst="rect">
            <a:avLst/>
          </a:prstGeom>
          <a:noFill/>
          <a:ln w="0">
            <a:solidFill>
              <a:srgbClr val="fffff0"/>
            </a:solid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196"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197" name=""/>
          <p:cNvSpPr/>
          <p:nvPr/>
        </p:nvSpPr>
        <p:spPr>
          <a:xfrm>
            <a:off x="1442880" y="880920"/>
            <a:ext cx="6724440" cy="73008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pic>
        <p:nvPicPr>
          <p:cNvPr id="198" name="" descr=""/>
          <p:cNvPicPr/>
          <p:nvPr/>
        </p:nvPicPr>
        <p:blipFill>
          <a:blip r:embed="rId1"/>
          <a:stretch/>
        </p:blipFill>
        <p:spPr>
          <a:xfrm>
            <a:off x="432000" y="1296000"/>
            <a:ext cx="1717560" cy="2555640"/>
          </a:xfrm>
          <a:prstGeom prst="rect">
            <a:avLst/>
          </a:prstGeom>
          <a:noFill/>
          <a:ln w="0">
            <a:noFill/>
          </a:ln>
        </p:spPr>
      </p:pic>
      <p:sp>
        <p:nvSpPr>
          <p:cNvPr id="199" name=""/>
          <p:cNvSpPr/>
          <p:nvPr/>
        </p:nvSpPr>
        <p:spPr>
          <a:xfrm>
            <a:off x="2227320" y="828000"/>
            <a:ext cx="4467960" cy="491400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Charles Fox Parham  (1873-1929)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Çocuğu hastalıktan iyileşince, öğretiş ağırlığa o konuya verdi: doktorlara gitmeyi yasakladı</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Frank Sandford'un etkisinin altında kalıp 1900 Bethel Bible College kurdu. KK'tan başka kitaplar yasaktı.</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Dowie'nin ölümünden sonra, Siyon kasabasını ele geçirdi.</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Son yılları skandal dolu idi: 'demirden altın yapan' bir firmanın satıcısı oldu. - Antlaşma Sandığını bulup Filistin'e gitmek için para topladı, sıkıştırılınca "parayı çaldılar" dedi - Delikanlı bir çocukla homosekuel ilişkisi oldu.</a:t>
            </a:r>
            <a:endParaRPr b="0" lang="bg-BG" sz="1800" strike="noStrike" u="none">
              <a:solidFill>
                <a:srgbClr val="ffffff"/>
              </a:solidFill>
              <a:effectLst/>
              <a:uFillTx/>
              <a:latin typeface="Arial"/>
            </a:endParaRPr>
          </a:p>
        </p:txBody>
      </p:sp>
      <p:sp>
        <p:nvSpPr>
          <p:cNvPr id="200" name=""/>
          <p:cNvSpPr/>
          <p:nvPr/>
        </p:nvSpPr>
        <p:spPr>
          <a:xfrm>
            <a:off x="434160" y="4401360"/>
            <a:ext cx="1724040" cy="8172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1. DALGA</a:t>
            </a:r>
            <a:endParaRPr b="0" lang="bg-BG" sz="2000" strike="noStrike" u="none">
              <a:solidFill>
                <a:srgbClr val="ffffff"/>
              </a:solidFill>
              <a:effectLst/>
              <a:uFillTx/>
              <a:latin typeface="Arial"/>
            </a:endParaRPr>
          </a:p>
        </p:txBody>
      </p:sp>
      <p:pic>
        <p:nvPicPr>
          <p:cNvPr id="201" name="" descr=""/>
          <p:cNvPicPr/>
          <p:nvPr/>
        </p:nvPicPr>
        <p:blipFill>
          <a:blip r:embed="rId2"/>
          <a:stretch/>
        </p:blipFill>
        <p:spPr>
          <a:xfrm>
            <a:off x="6588000" y="972000"/>
            <a:ext cx="3241080" cy="2376720"/>
          </a:xfrm>
          <a:prstGeom prst="rect">
            <a:avLst/>
          </a:prstGeom>
          <a:noFill/>
          <a:ln w="0">
            <a:noFill/>
          </a:ln>
        </p:spPr>
      </p:pic>
      <p:sp>
        <p:nvSpPr>
          <p:cNvPr id="202" name=""/>
          <p:cNvSpPr/>
          <p:nvPr/>
        </p:nvSpPr>
        <p:spPr>
          <a:xfrm>
            <a:off x="6732000" y="3528000"/>
            <a:ext cx="3275280" cy="169128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Frank Sandford (1862-1948)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İki gemi alıp "misyon yolculukları" düzenledi.</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Müritlerden bütün parayı aldı. 1911 tutuklandı - 7 kişi açlıktan ölmüştü.</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03"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204" name=""/>
          <p:cNvSpPr/>
          <p:nvPr/>
        </p:nvSpPr>
        <p:spPr>
          <a:xfrm>
            <a:off x="1442880" y="880920"/>
            <a:ext cx="6724440" cy="73008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pic>
        <p:nvPicPr>
          <p:cNvPr id="205" name="" descr=""/>
          <p:cNvPicPr/>
          <p:nvPr/>
        </p:nvPicPr>
        <p:blipFill>
          <a:blip r:embed="rId1"/>
          <a:stretch/>
        </p:blipFill>
        <p:spPr>
          <a:xfrm>
            <a:off x="432000" y="1296000"/>
            <a:ext cx="1717560" cy="2555640"/>
          </a:xfrm>
          <a:prstGeom prst="rect">
            <a:avLst/>
          </a:prstGeom>
          <a:noFill/>
          <a:ln w="0">
            <a:noFill/>
          </a:ln>
        </p:spPr>
      </p:pic>
      <p:sp>
        <p:nvSpPr>
          <p:cNvPr id="206" name=""/>
          <p:cNvSpPr/>
          <p:nvPr/>
        </p:nvSpPr>
        <p:spPr>
          <a:xfrm>
            <a:off x="2227320" y="900000"/>
            <a:ext cx="3782880" cy="345420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Charles Fox Parham  (1873-1929)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‘dillerde konuşmak Kutsal Ruh’un belirtisidir’ öğretisini başlatıyor, kişilere el koyuyor.</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İlk olarak Agnes Ozman adında bir kadın 1901 ‘dil almış‘, 3 gün sadece Çince konuşabilirmiş</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Çince olarak ‘dillerde yazma armağanı’nı da almış:</a:t>
            </a:r>
            <a:endParaRPr b="0" lang="bg-BG" sz="1800" strike="noStrike" u="none">
              <a:solidFill>
                <a:srgbClr val="ffffff"/>
              </a:solidFill>
              <a:effectLst/>
              <a:uFillTx/>
              <a:latin typeface="Arial"/>
            </a:endParaRPr>
          </a:p>
        </p:txBody>
      </p:sp>
      <p:grpSp>
        <p:nvGrpSpPr>
          <p:cNvPr id="207" name=""/>
          <p:cNvGrpSpPr/>
          <p:nvPr/>
        </p:nvGrpSpPr>
        <p:grpSpPr>
          <a:xfrm>
            <a:off x="6120000" y="828000"/>
            <a:ext cx="2258280" cy="3889800"/>
            <a:chOff x="6120000" y="828000"/>
            <a:chExt cx="2258280" cy="3889800"/>
          </a:xfrm>
        </p:grpSpPr>
        <p:pic>
          <p:nvPicPr>
            <p:cNvPr id="208" name="" descr=""/>
            <p:cNvPicPr/>
            <p:nvPr/>
          </p:nvPicPr>
          <p:blipFill>
            <a:blip r:embed="rId2"/>
            <a:stretch/>
          </p:blipFill>
          <p:spPr>
            <a:xfrm>
              <a:off x="6156000" y="828000"/>
              <a:ext cx="2222280" cy="3263040"/>
            </a:xfrm>
            <a:prstGeom prst="rect">
              <a:avLst/>
            </a:prstGeom>
            <a:noFill/>
            <a:ln w="0">
              <a:noFill/>
            </a:ln>
          </p:spPr>
        </p:pic>
        <p:sp>
          <p:nvSpPr>
            <p:cNvPr id="209" name=""/>
            <p:cNvSpPr/>
            <p:nvPr/>
          </p:nvSpPr>
          <p:spPr>
            <a:xfrm>
              <a:off x="6120000" y="4183920"/>
              <a:ext cx="2213640" cy="5338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8fbc8f"/>
                  </a:solidFill>
                  <a:effectLst/>
                  <a:uFillTx/>
                  <a:latin typeface="Arial"/>
                  <a:ea typeface="DejaVu Sans"/>
                </a:rPr>
                <a:t>DİLLERDE</a:t>
              </a:r>
              <a:r>
                <a:rPr b="1" lang="de-DE" sz="2200" strike="noStrike" u="none">
                  <a:solidFill>
                    <a:srgbClr val="ffffff"/>
                  </a:solidFill>
                  <a:effectLst/>
                  <a:uFillTx/>
                  <a:latin typeface="Arial"/>
                  <a:ea typeface="DejaVu Sans"/>
                </a:rPr>
                <a:t> Çince yazmak </a:t>
              </a:r>
              <a:endParaRPr b="0" lang="bg-BG" sz="2200" strike="noStrike" u="none">
                <a:solidFill>
                  <a:srgbClr val="ffffff"/>
                </a:solidFill>
                <a:effectLst/>
                <a:uFillTx/>
                <a:latin typeface="Arial"/>
              </a:endParaRPr>
            </a:p>
          </p:txBody>
        </p:sp>
      </p:grpSp>
      <p:grpSp>
        <p:nvGrpSpPr>
          <p:cNvPr id="210" name=""/>
          <p:cNvGrpSpPr/>
          <p:nvPr/>
        </p:nvGrpSpPr>
        <p:grpSpPr>
          <a:xfrm>
            <a:off x="8427240" y="828000"/>
            <a:ext cx="1470960" cy="3994200"/>
            <a:chOff x="8427240" y="828000"/>
            <a:chExt cx="1470960" cy="3994200"/>
          </a:xfrm>
        </p:grpSpPr>
        <p:pic>
          <p:nvPicPr>
            <p:cNvPr id="211" name="" descr=""/>
            <p:cNvPicPr/>
            <p:nvPr/>
          </p:nvPicPr>
          <p:blipFill>
            <a:blip r:embed="rId3"/>
            <a:srcRect l="0" t="19092" r="0" b="22138"/>
            <a:stretch/>
          </p:blipFill>
          <p:spPr>
            <a:xfrm>
              <a:off x="8447040" y="828000"/>
              <a:ext cx="1448640" cy="3259440"/>
            </a:xfrm>
            <a:prstGeom prst="rect">
              <a:avLst/>
            </a:prstGeom>
            <a:noFill/>
            <a:ln w="0">
              <a:noFill/>
            </a:ln>
          </p:spPr>
        </p:pic>
        <p:sp>
          <p:nvSpPr>
            <p:cNvPr id="212" name=""/>
            <p:cNvSpPr/>
            <p:nvPr/>
          </p:nvSpPr>
          <p:spPr>
            <a:xfrm>
              <a:off x="8488080" y="4180320"/>
              <a:ext cx="1410120" cy="6418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6347"/>
                  </a:solidFill>
                  <a:effectLst/>
                  <a:uFillTx/>
                  <a:latin typeface="Arial"/>
                  <a:ea typeface="DejaVu Sans"/>
                </a:rPr>
                <a:t>GERÇEK</a:t>
              </a:r>
              <a:r>
                <a:rPr b="1" lang="de-DE" sz="2200" strike="noStrike" u="none">
                  <a:solidFill>
                    <a:srgbClr val="ffffff"/>
                  </a:solidFill>
                  <a:effectLst/>
                  <a:uFillTx/>
                  <a:latin typeface="Arial"/>
                  <a:ea typeface="DejaVu Sans"/>
                </a:rPr>
                <a:t> Çince</a:t>
              </a:r>
              <a:endParaRPr b="0" lang="bg-BG" sz="2200" strike="noStrike" u="none">
                <a:solidFill>
                  <a:srgbClr val="ffffff"/>
                </a:solidFill>
                <a:effectLst/>
                <a:uFillTx/>
                <a:latin typeface="Arial"/>
              </a:endParaRPr>
            </a:p>
          </p:txBody>
        </p:sp>
        <p:sp>
          <p:nvSpPr>
            <p:cNvPr id="213" name=""/>
            <p:cNvSpPr/>
            <p:nvPr/>
          </p:nvSpPr>
          <p:spPr>
            <a:xfrm>
              <a:off x="8427240" y="830520"/>
              <a:ext cx="360" cy="3261240"/>
            </a:xfrm>
            <a:prstGeom prst="line">
              <a:avLst/>
            </a:prstGeom>
            <a:ln w="91440">
              <a:solidFill>
                <a:srgbClr val="ff8c00"/>
              </a:solidFill>
              <a:round/>
            </a:ln>
          </p:spPr>
          <p:style>
            <a:lnRef idx="0"/>
            <a:fillRef idx="0"/>
            <a:effectRef idx="0"/>
            <a:fontRef idx="minor"/>
          </p:style>
          <p:txBody>
            <a:bodyPr lIns="90000" rIns="90000" tIns="46800" bIns="46800" anchor="t">
              <a:noAutofit/>
            </a:bodyPr>
            <a:p>
              <a:endParaRPr b="0" lang="bg-BG" sz="1800" strike="noStrike" u="none">
                <a:solidFill>
                  <a:srgbClr val="ffffff"/>
                </a:solidFill>
                <a:effectLst/>
                <a:uFillTx/>
                <a:latin typeface="Arial"/>
                <a:ea typeface="DejaVu Sans"/>
              </a:endParaRPr>
            </a:p>
          </p:txBody>
        </p:sp>
      </p:grpSp>
      <p:sp>
        <p:nvSpPr>
          <p:cNvPr id="214" name=""/>
          <p:cNvSpPr/>
          <p:nvPr/>
        </p:nvSpPr>
        <p:spPr>
          <a:xfrm>
            <a:off x="434160" y="4401360"/>
            <a:ext cx="1724040" cy="8172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1. DALGA</a:t>
            </a:r>
            <a:endParaRPr b="0" lang="bg-BG" sz="2000" strike="noStrike" u="none">
              <a:solidFill>
                <a:srgbClr val="ffffff"/>
              </a:solidFill>
              <a:effectLst/>
              <a:uFillTx/>
              <a:latin typeface="Arial"/>
            </a:endParaRPr>
          </a:p>
        </p:txBody>
      </p:sp>
      <p:pic>
        <p:nvPicPr>
          <p:cNvPr id="215" name="" descr=""/>
          <p:cNvPicPr/>
          <p:nvPr/>
        </p:nvPicPr>
        <p:blipFill>
          <a:blip r:embed="rId4"/>
          <a:srcRect l="0" t="0" r="10550" b="0"/>
          <a:stretch/>
        </p:blipFill>
        <p:spPr>
          <a:xfrm>
            <a:off x="7596000" y="1296000"/>
            <a:ext cx="1545120" cy="183528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16" name=""/>
          <p:cNvSpPr/>
          <p:nvPr/>
        </p:nvSpPr>
        <p:spPr>
          <a:xfrm>
            <a:off x="1442880" y="880920"/>
            <a:ext cx="6724440" cy="73008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17" name=""/>
          <p:cNvSpPr/>
          <p:nvPr/>
        </p:nvSpPr>
        <p:spPr>
          <a:xfrm>
            <a:off x="216000" y="819720"/>
            <a:ext cx="4427280" cy="47595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850"/>
              </a:spcAft>
              <a:tabLst>
                <a:tab algn="l" pos="0"/>
              </a:tabLst>
            </a:pPr>
            <a:r>
              <a:rPr b="1" lang="de-DE" sz="1800" strike="noStrike" u="none">
                <a:solidFill>
                  <a:srgbClr val="ffff00"/>
                </a:solidFill>
                <a:effectLst/>
                <a:uFillTx/>
                <a:latin typeface="Trebuchet MS"/>
                <a:ea typeface="Microsoft YaHei"/>
              </a:rPr>
              <a:t>Azusa Street Uyanışı (1906-15)</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Parham önce Lucy Farrow, sonra William Seymour'u Los Angeles’e gönderdi 'diller' öğretisini yaymak için.</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Ev toplantısından eski bir binaya geçtiler. Çok gürültülü geçti, çok defa polis çağrıldı</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Müjde paylaşılmadı, bütün dikkat "Ruhun hareketi" üzerinde idi.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Çığlıklar, Kutsal Titremeler, Kutsal Hoplamalar v.s.</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Kadın erkek üstüste düştüler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Daha fazla imansız geldi, şovu seyretmek için. En sonunda Seymour imansızlara katılmayı yasak etti.</a:t>
            </a:r>
            <a:endParaRPr b="0" lang="bg-BG" sz="1800" strike="noStrike" u="none">
              <a:solidFill>
                <a:srgbClr val="ffffff"/>
              </a:solidFill>
              <a:effectLst/>
              <a:uFillTx/>
              <a:latin typeface="Arial"/>
            </a:endParaRPr>
          </a:p>
        </p:txBody>
      </p:sp>
      <p:sp>
        <p:nvSpPr>
          <p:cNvPr id="218"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19" name="" descr=""/>
          <p:cNvPicPr/>
          <p:nvPr/>
        </p:nvPicPr>
        <p:blipFill>
          <a:blip r:embed="rId1"/>
          <a:stretch/>
        </p:blipFill>
        <p:spPr>
          <a:xfrm>
            <a:off x="4860000" y="865800"/>
            <a:ext cx="4125240" cy="3020400"/>
          </a:xfrm>
          <a:prstGeom prst="rect">
            <a:avLst/>
          </a:prstGeom>
          <a:noFill/>
          <a:ln w="0">
            <a:noFill/>
          </a:ln>
        </p:spPr>
      </p:pic>
      <p:pic>
        <p:nvPicPr>
          <p:cNvPr id="220" name="" descr=""/>
          <p:cNvPicPr/>
          <p:nvPr/>
        </p:nvPicPr>
        <p:blipFill>
          <a:blip r:embed="rId2"/>
          <a:stretch/>
        </p:blipFill>
        <p:spPr>
          <a:xfrm>
            <a:off x="7920000" y="2942280"/>
            <a:ext cx="1906200" cy="2239920"/>
          </a:xfrm>
          <a:prstGeom prst="rect">
            <a:avLst/>
          </a:prstGeom>
          <a:noFill/>
          <a:ln w="0">
            <a:solidFill>
              <a:srgbClr val="ffffff"/>
            </a:solidFill>
          </a:ln>
        </p:spPr>
      </p:pic>
      <p:sp>
        <p:nvSpPr>
          <p:cNvPr id="221" name=""/>
          <p:cNvSpPr/>
          <p:nvPr/>
        </p:nvSpPr>
        <p:spPr>
          <a:xfrm>
            <a:off x="4392000" y="4032000"/>
            <a:ext cx="3491280" cy="153324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5000"/>
              <a:buFont typeface="Wingdings" charset="2"/>
              <a:buChar char=""/>
            </a:pPr>
            <a:r>
              <a:rPr b="0" lang="de-DE" sz="1800" strike="noStrike" u="none">
                <a:solidFill>
                  <a:srgbClr val="ffffff"/>
                </a:solidFill>
                <a:effectLst/>
                <a:uFillTx/>
                <a:latin typeface="Trebuchet MS"/>
                <a:ea typeface="Microsoft YaHei"/>
              </a:rPr>
              <a:t>Parham uyanışı hemen reddetti, 300 kişi alıp başka toplantı açtı.</a:t>
            </a:r>
            <a:endParaRPr b="0" lang="bg-BG" sz="1800" strike="noStrike" u="none">
              <a:solidFill>
                <a:srgbClr val="ffffff"/>
              </a:solidFill>
              <a:effectLst/>
              <a:uFillTx/>
              <a:latin typeface="Arial"/>
            </a:endParaRPr>
          </a:p>
          <a:p>
            <a:pPr marL="216000" indent="-216000">
              <a:lnSpc>
                <a:spcPct val="100000"/>
              </a:lnSpc>
              <a:buClr>
                <a:srgbClr val="ffffff"/>
              </a:buClr>
              <a:buSzPct val="45000"/>
              <a:buFont typeface="Wingdings" charset="2"/>
              <a:buChar char=""/>
            </a:pPr>
            <a:r>
              <a:rPr b="0" lang="de-DE" sz="1800" strike="noStrike" u="none">
                <a:solidFill>
                  <a:srgbClr val="ffffff"/>
                </a:solidFill>
                <a:effectLst/>
                <a:uFillTx/>
                <a:latin typeface="Trebuchet MS"/>
                <a:ea typeface="Microsoft YaHei"/>
              </a:rPr>
              <a:t>Sonra, William Durham 1912'ye kadar hareketi böldü.</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22" name=""/>
          <p:cNvSpPr/>
          <p:nvPr/>
        </p:nvSpPr>
        <p:spPr>
          <a:xfrm>
            <a:off x="4644000" y="1296000"/>
            <a:ext cx="4534200" cy="324108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anlayışla Azusa Street yaklaşık 30 misyoner Hindistan’a, Çin’e ve Japonya’ya gönderdi.</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“Bizimkiler Kutsal Ruh’tan dil almamış diğer misyoner gibi uzun yıllar dil öğrenmek zorunda değiller. Gemiden iner inmez Kutsal Ruh onlara yerli dilleri konuşma yeteneği verecek.“</a:t>
            </a:r>
            <a:endParaRPr b="0" lang="bg-BG" sz="1800" strike="noStrike" u="none">
              <a:solidFill>
                <a:srgbClr val="ffffff"/>
              </a:solidFill>
              <a:effectLst/>
              <a:uFillTx/>
              <a:latin typeface="Arial"/>
            </a:endParaRPr>
          </a:p>
        </p:txBody>
      </p:sp>
      <p:sp>
        <p:nvSpPr>
          <p:cNvPr id="223" name=""/>
          <p:cNvSpPr/>
          <p:nvPr/>
        </p:nvSpPr>
        <p:spPr>
          <a:xfrm>
            <a:off x="325800" y="869400"/>
            <a:ext cx="3884400" cy="1288800"/>
          </a:xfrm>
          <a:prstGeom prst="rect">
            <a:avLst/>
          </a:prstGeom>
          <a:gradFill rotWithShape="0">
            <a:gsLst>
              <a:gs pos="0">
                <a:srgbClr val="000000"/>
              </a:gs>
              <a:gs pos="100000">
                <a:srgbClr val="2a6099"/>
              </a:gs>
            </a:gsLst>
            <a:lin ang="5400000"/>
          </a:grad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Önemli bir not:</a:t>
            </a:r>
            <a:endParaRPr b="0" lang="bg-BG" sz="1800" strike="noStrike" u="none">
              <a:solidFill>
                <a:srgbClr val="000000"/>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O zamana kadar ‘dillerde konuşmak’ nasıl anlaşılırdı: </a:t>
            </a:r>
            <a:r>
              <a:rPr b="0" i="1" lang="de-DE" sz="1800" strike="noStrike" u="none">
                <a:solidFill>
                  <a:srgbClr val="ffffff"/>
                </a:solidFill>
                <a:effectLst/>
                <a:uFillTx/>
                <a:latin typeface="Trebuchet MS"/>
                <a:ea typeface="DejaVu Sans"/>
              </a:rPr>
              <a:t>yeryüzünde konuşan normal diller</a:t>
            </a:r>
            <a:endParaRPr b="0" lang="bg-BG" sz="1800" strike="noStrike" u="none">
              <a:solidFill>
                <a:srgbClr val="000000"/>
              </a:solidFill>
              <a:effectLst/>
              <a:uFillTx/>
              <a:latin typeface="Arial"/>
            </a:endParaRPr>
          </a:p>
        </p:txBody>
      </p:sp>
      <p:pic>
        <p:nvPicPr>
          <p:cNvPr id="224" name="" descr=""/>
          <p:cNvPicPr/>
          <p:nvPr/>
        </p:nvPicPr>
        <p:blipFill>
          <a:blip r:embed="rId1"/>
          <a:stretch/>
        </p:blipFill>
        <p:spPr>
          <a:xfrm>
            <a:off x="684000" y="2448000"/>
            <a:ext cx="2934000" cy="2914200"/>
          </a:xfrm>
          <a:prstGeom prst="rect">
            <a:avLst/>
          </a:prstGeom>
          <a:noFill/>
          <a:ln w="0">
            <a:noFill/>
          </a:ln>
        </p:spPr>
      </p:pic>
      <p:sp>
        <p:nvSpPr>
          <p:cNvPr id="225"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2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dur="indefinite" nodeType="clickEffect" fill="hold" presetClass="entr" presetID="1">
                                  <p:stCondLst>
                                    <p:cond delay="0"/>
                                  </p:stCondLst>
                                  <p:childTnLst>
                                    <p:set>
                                      <p:cBhvr>
                                        <p:cTn id="10" dur="1" fill="hold">
                                          <p:stCondLst>
                                            <p:cond delay="0"/>
                                          </p:stCondLst>
                                        </p:cTn>
                                        <p:tgtEl>
                                          <p:spTgt spid="22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26" name=""/>
          <p:cNvSpPr/>
          <p:nvPr/>
        </p:nvSpPr>
        <p:spPr>
          <a:xfrm>
            <a:off x="4428000" y="972000"/>
            <a:ext cx="5182200" cy="43182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Tabii ki, ilk karşılaşmalarda bunun yanlış olduğunu hemen fark ettiler ve rezil oldular.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Gerçek misyonerler Azusa Street’in yolladığı garibanlara acıyıp eve dönebilmeleri için yolculuk masraflarını ödediler.</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kocaman rezillikten sonra dillerde konuşmayı tutan karizmatikler tövbe edip “yanıldık, aldandık“ demediler, dilde konuşmaya başka anlam verdiler: diller yeryzünde konuşulan olağan diller değilmiş, kimsenin bilmediği </a:t>
            </a:r>
            <a:r>
              <a:rPr b="1" lang="de-DE" sz="1800" strike="noStrike" u="none">
                <a:solidFill>
                  <a:srgbClr val="ffff00"/>
                </a:solidFill>
                <a:effectLst/>
                <a:uFillTx/>
                <a:latin typeface="Trebuchet MS"/>
                <a:ea typeface="Microsoft YaHei"/>
              </a:rPr>
              <a:t>GÖK DİLLERİ</a:t>
            </a:r>
            <a:r>
              <a:rPr b="0" lang="de-DE" sz="1800" strike="noStrike" u="none">
                <a:solidFill>
                  <a:srgbClr val="ffffff"/>
                </a:solidFill>
                <a:effectLst/>
                <a:uFillTx/>
                <a:latin typeface="Trebuchet MS"/>
                <a:ea typeface="Microsoft YaHei"/>
              </a:rPr>
              <a:t> imiş.</a:t>
            </a:r>
            <a:endParaRPr b="0" lang="bg-BG" sz="1800" strike="noStrike" u="none">
              <a:solidFill>
                <a:srgbClr val="ffffff"/>
              </a:solidFill>
              <a:effectLst/>
              <a:uFillTx/>
              <a:latin typeface="Arial"/>
            </a:endParaRPr>
          </a:p>
          <a:p>
            <a:pPr marL="216000" indent="-216000">
              <a:lnSpc>
                <a:spcPct val="100000"/>
              </a:lnSpc>
              <a:spcBef>
                <a:spcPts val="689"/>
              </a:spcBef>
              <a:spcAft>
                <a:spcPts val="6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daa520"/>
                </a:solidFill>
                <a:effectLst/>
                <a:uFillTx/>
                <a:latin typeface="Trebuchet MS"/>
                <a:ea typeface="Microsoft YaHei"/>
              </a:rPr>
              <a:t>İşte, 'Gök Dili' anlayışının temelinde, bugüne kadar açık bir yalan yatıyor !!!</a:t>
            </a:r>
            <a:endParaRPr b="0" lang="bg-BG" sz="1800" strike="noStrike" u="none">
              <a:solidFill>
                <a:srgbClr val="ffffff"/>
              </a:solidFill>
              <a:effectLst/>
              <a:uFillTx/>
              <a:latin typeface="Arial"/>
            </a:endParaRPr>
          </a:p>
        </p:txBody>
      </p:sp>
      <p:pic>
        <p:nvPicPr>
          <p:cNvPr id="227" name="" descr=""/>
          <p:cNvPicPr/>
          <p:nvPr/>
        </p:nvPicPr>
        <p:blipFill>
          <a:blip r:embed="rId1"/>
          <a:srcRect l="0" t="0" r="0" b="5053"/>
          <a:stretch/>
        </p:blipFill>
        <p:spPr>
          <a:xfrm>
            <a:off x="432000" y="2808000"/>
            <a:ext cx="3613320" cy="1942200"/>
          </a:xfrm>
          <a:prstGeom prst="rect">
            <a:avLst/>
          </a:prstGeom>
          <a:noFill/>
          <a:ln w="0">
            <a:noFill/>
          </a:ln>
        </p:spPr>
      </p:pic>
      <p:sp>
        <p:nvSpPr>
          <p:cNvPr id="228"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229" name=""/>
          <p:cNvSpPr/>
          <p:nvPr/>
        </p:nvSpPr>
        <p:spPr>
          <a:xfrm>
            <a:off x="326160" y="869760"/>
            <a:ext cx="3884400" cy="1288800"/>
          </a:xfrm>
          <a:prstGeom prst="rect">
            <a:avLst/>
          </a:prstGeom>
          <a:gradFill rotWithShape="0">
            <a:gsLst>
              <a:gs pos="0">
                <a:srgbClr val="000000"/>
              </a:gs>
              <a:gs pos="100000">
                <a:srgbClr val="2a6099"/>
              </a:gs>
            </a:gsLst>
            <a:lin ang="5400000"/>
          </a:grad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DejaVu Sans"/>
              </a:rPr>
              <a:t>Önemli bir not:</a:t>
            </a:r>
            <a:endParaRPr b="0" lang="bg-BG" sz="1800" strike="noStrike" u="none">
              <a:solidFill>
                <a:srgbClr val="000000"/>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O zamana kadar ‘dillerde konuşmak’ nasıl anlaşılırdı: </a:t>
            </a:r>
            <a:r>
              <a:rPr b="0" i="1" lang="de-DE" sz="1800" strike="noStrike" u="none">
                <a:solidFill>
                  <a:srgbClr val="ffffff"/>
                </a:solidFill>
                <a:effectLst/>
                <a:uFillTx/>
                <a:latin typeface="Trebuchet MS"/>
                <a:ea typeface="DejaVu Sans"/>
              </a:rPr>
              <a:t>yeryüzünde konuşan normal diller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22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22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22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22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30"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
        <p:nvSpPr>
          <p:cNvPr id="231" name=""/>
          <p:cNvSpPr/>
          <p:nvPr/>
        </p:nvSpPr>
        <p:spPr>
          <a:xfrm>
            <a:off x="1442880" y="880920"/>
            <a:ext cx="6724440" cy="73008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232" name=""/>
          <p:cNvSpPr/>
          <p:nvPr/>
        </p:nvSpPr>
        <p:spPr>
          <a:xfrm>
            <a:off x="2376000" y="756000"/>
            <a:ext cx="6011280" cy="471528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113"/>
              </a:spcBef>
              <a:spcAft>
                <a:spcPts val="113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Trebuchet MS"/>
                <a:ea typeface="Microsoft YaHei"/>
              </a:rPr>
              <a:t>John G. Lake  (1870-1935)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1905 Dowie hastalanınca birçok pentikostçu vaiz Siyon kasabasına yerleşip, onu ele geçirmeye çalıştılar.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Parham da kendini 'İlyas' yaptı. Sonra Bosworth ve Lake de onu destekledi. Parham, Teksas'ta tutuklu iken Bosworth ve Lake gittikçe daha aşırı gitmeye başladılar.</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Şiddetle 'cin çıkarma' ve birçok seks skandalları yaşamaya başladılar. En sonunda 7 kişi öldü.</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Bosworth ve Lake'i linç etmeye denediler, ama ikisi son anda kaçabildi. Tam o anda Rab Lake'e gösteriyor, Güney Afrika'ya gitsin. </a:t>
            </a:r>
            <a:endParaRPr b="0" lang="bg-BG" sz="1800" strike="noStrike" u="none">
              <a:solidFill>
                <a:srgbClr val="ffffff"/>
              </a:solidFill>
              <a:effectLst/>
              <a:uFillTx/>
              <a:latin typeface="Arial"/>
            </a:endParaRPr>
          </a:p>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1908 Seymour onu finanse etti. Lake orada birçok sahte mucize yapıp yüzbinlerce öğrenci topladı.</a:t>
            </a:r>
            <a:endParaRPr b="0" lang="bg-BG" sz="1800" strike="noStrike" u="none">
              <a:solidFill>
                <a:srgbClr val="ffffff"/>
              </a:solidFill>
              <a:effectLst/>
              <a:uFillTx/>
              <a:latin typeface="Arial"/>
            </a:endParaRPr>
          </a:p>
        </p:txBody>
      </p:sp>
      <p:sp>
        <p:nvSpPr>
          <p:cNvPr id="233" name=""/>
          <p:cNvSpPr/>
          <p:nvPr/>
        </p:nvSpPr>
        <p:spPr>
          <a:xfrm>
            <a:off x="434160" y="4401360"/>
            <a:ext cx="1724040" cy="8172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1. DALGA</a:t>
            </a:r>
            <a:endParaRPr b="0" lang="bg-BG" sz="2000" strike="noStrike" u="none">
              <a:solidFill>
                <a:srgbClr val="ffffff"/>
              </a:solidFill>
              <a:effectLst/>
              <a:uFillTx/>
              <a:latin typeface="Arial"/>
            </a:endParaRPr>
          </a:p>
        </p:txBody>
      </p:sp>
      <p:pic>
        <p:nvPicPr>
          <p:cNvPr id="234" name="" descr=""/>
          <p:cNvPicPr/>
          <p:nvPr/>
        </p:nvPicPr>
        <p:blipFill>
          <a:blip r:embed="rId1"/>
          <a:srcRect l="11872" t="0" r="14849" b="0"/>
          <a:stretch/>
        </p:blipFill>
        <p:spPr>
          <a:xfrm flipH="1">
            <a:off x="288720" y="1260000"/>
            <a:ext cx="1977480" cy="2699280"/>
          </a:xfrm>
          <a:prstGeom prst="rect">
            <a:avLst/>
          </a:prstGeom>
          <a:noFill/>
          <a:ln w="0">
            <a:noFill/>
          </a:ln>
        </p:spPr>
      </p:pic>
      <p:sp>
        <p:nvSpPr>
          <p:cNvPr id="235" name=""/>
          <p:cNvSpPr/>
          <p:nvPr/>
        </p:nvSpPr>
        <p:spPr>
          <a:xfrm>
            <a:off x="8136000" y="1728000"/>
            <a:ext cx="1871280" cy="228420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Bef>
                <a:spcPts val="113"/>
              </a:spcBef>
              <a:spcAft>
                <a:spcPts val="850"/>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1915 Amerika'ya döndü. 1922 dolandırıcılık ve polis rolü-nü oymak suçlaması yapıldı.</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236" name="" descr=""/>
          <p:cNvPicPr/>
          <p:nvPr/>
        </p:nvPicPr>
        <p:blipFill>
          <a:blip r:embed="rId1"/>
          <a:stretch/>
        </p:blipFill>
        <p:spPr>
          <a:xfrm>
            <a:off x="7092000" y="2665440"/>
            <a:ext cx="2824920" cy="1905840"/>
          </a:xfrm>
          <a:prstGeom prst="rect">
            <a:avLst/>
          </a:prstGeom>
          <a:noFill/>
          <a:ln w="0">
            <a:noFill/>
          </a:ln>
        </p:spPr>
      </p:pic>
      <p:sp>
        <p:nvSpPr>
          <p:cNvPr id="237" name=""/>
          <p:cNvSpPr/>
          <p:nvPr/>
        </p:nvSpPr>
        <p:spPr>
          <a:xfrm>
            <a:off x="2808000" y="866520"/>
            <a:ext cx="4103280" cy="46407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tabLst>
                <a:tab algn="l" pos="0"/>
              </a:tabLst>
            </a:pPr>
            <a:r>
              <a:rPr b="1" lang="de-DE" sz="1800" strike="noStrike" u="none">
                <a:solidFill>
                  <a:srgbClr val="ffff00"/>
                </a:solidFill>
                <a:effectLst/>
                <a:uFillTx/>
                <a:latin typeface="Trebuchet MS"/>
                <a:ea typeface="Microsoft YaHei"/>
              </a:rPr>
              <a:t>William Branham (1909-1965)</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‘İkinci Yağmur’ hareketi (1946-1965) yeni bir uyanış beklentisi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1948 -  İsrail devleti kuruluyor. Karizmatik hareketi politakaya karışmaya başlıyor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Bosworth pentikost hareketinin önderi oldu ve tüm gücüyle Branham'i destekledi.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TV müjdelemenin başlangıcı</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Sık sık melekler görmüş, rable konuşmuş. En sonunda kendini 'beden almış Tanrı' olarak ilan etti.</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Birçok kişi onu kopya etti, Branham onları sahte diye suçladı.</a:t>
            </a:r>
            <a:endParaRPr b="0" lang="bg-BG" sz="1800" strike="noStrike" u="none">
              <a:solidFill>
                <a:srgbClr val="ffffff"/>
              </a:solidFill>
              <a:effectLst/>
              <a:uFillTx/>
              <a:latin typeface="Arial"/>
            </a:endParaRPr>
          </a:p>
        </p:txBody>
      </p:sp>
      <p:sp>
        <p:nvSpPr>
          <p:cNvPr id="238" name=""/>
          <p:cNvSpPr/>
          <p:nvPr/>
        </p:nvSpPr>
        <p:spPr>
          <a:xfrm>
            <a:off x="650160" y="4257000"/>
            <a:ext cx="1724040" cy="8172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2. DALGA</a:t>
            </a:r>
            <a:endParaRPr b="0" lang="bg-BG" sz="2000" strike="noStrike" u="none">
              <a:solidFill>
                <a:srgbClr val="ffffff"/>
              </a:solidFill>
              <a:effectLst/>
              <a:uFillTx/>
              <a:latin typeface="Arial"/>
            </a:endParaRPr>
          </a:p>
        </p:txBody>
      </p:sp>
      <p:pic>
        <p:nvPicPr>
          <p:cNvPr id="239" name="" descr=""/>
          <p:cNvPicPr/>
          <p:nvPr/>
        </p:nvPicPr>
        <p:blipFill>
          <a:blip r:embed="rId2"/>
          <a:stretch/>
        </p:blipFill>
        <p:spPr>
          <a:xfrm>
            <a:off x="324000" y="911160"/>
            <a:ext cx="2280600" cy="3083040"/>
          </a:xfrm>
          <a:prstGeom prst="rect">
            <a:avLst/>
          </a:prstGeom>
          <a:noFill/>
          <a:ln w="0">
            <a:noFill/>
          </a:ln>
        </p:spPr>
      </p:pic>
      <p:sp>
        <p:nvSpPr>
          <p:cNvPr id="240"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41" name="" descr=""/>
          <p:cNvPicPr/>
          <p:nvPr/>
        </p:nvPicPr>
        <p:blipFill>
          <a:blip r:embed="rId3"/>
          <a:stretch/>
        </p:blipFill>
        <p:spPr>
          <a:xfrm>
            <a:off x="7819920" y="1008000"/>
            <a:ext cx="1899360" cy="2015280"/>
          </a:xfrm>
          <a:prstGeom prst="rect">
            <a:avLst/>
          </a:prstGeom>
          <a:noFill/>
          <a:ln w="0">
            <a:noFill/>
          </a:ln>
        </p:spPr>
      </p:pic>
      <p:sp>
        <p:nvSpPr>
          <p:cNvPr id="242" name=""/>
          <p:cNvSpPr/>
          <p:nvPr/>
        </p:nvSpPr>
        <p:spPr>
          <a:xfrm>
            <a:off x="6948000" y="3756240"/>
            <a:ext cx="3023280" cy="46407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tabLst>
                <a:tab algn="l" pos="0"/>
              </a:tabLst>
            </a:pPr>
            <a:r>
              <a:rPr b="1" lang="de-DE" sz="1800" strike="noStrike" u="none">
                <a:solidFill>
                  <a:srgbClr val="ffff00"/>
                </a:solidFill>
                <a:effectLst/>
                <a:uFillTx/>
                <a:latin typeface="Trebuchet MS"/>
                <a:ea typeface="Microsoft YaHei"/>
              </a:rPr>
              <a:t>Jim Jones</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'Halkın Tapınağı' 1979 - Guyana / Güney Amerika - Toplu intihar ve katliam: 918 ölü</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Branham onu destekledi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43" name=""/>
          <p:cNvSpPr/>
          <p:nvPr/>
        </p:nvSpPr>
        <p:spPr>
          <a:xfrm>
            <a:off x="2844000" y="866520"/>
            <a:ext cx="3239280" cy="46407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tabLst>
                <a:tab algn="l" pos="0"/>
              </a:tabLst>
            </a:pPr>
            <a:r>
              <a:rPr b="1" lang="de-DE" sz="1800" strike="noStrike" u="none">
                <a:solidFill>
                  <a:srgbClr val="ffff00"/>
                </a:solidFill>
                <a:effectLst/>
                <a:uFillTx/>
                <a:latin typeface="Trebuchet MS"/>
                <a:ea typeface="Microsoft YaHei"/>
              </a:rPr>
              <a:t>Aimee Semple McPhearson (1890-1944)</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Birinci kocasının ölümünün arkasında gene evleniyor. 2 Çocuğu oluyor. Onları brakıp 'müjdeyi vaaz etmeye çıkıyor.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Büyük şovlar yaptı; her toplantı bir performans.</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1926 sözde kaçırıldı, 5 hafta yoktu.</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Bütün Amerika onu aradı. </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 Bir sevgilisiyle hafta sonunu geçirdi.</a:t>
            </a:r>
            <a:endParaRPr b="0" lang="bg-BG" sz="1800" strike="noStrike" u="none">
              <a:solidFill>
                <a:srgbClr val="ffffff"/>
              </a:solidFill>
              <a:effectLst/>
              <a:uFillTx/>
              <a:latin typeface="Arial"/>
            </a:endParaRPr>
          </a:p>
        </p:txBody>
      </p:sp>
      <p:sp>
        <p:nvSpPr>
          <p:cNvPr id="244"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45" name="" descr=""/>
          <p:cNvPicPr/>
          <p:nvPr/>
        </p:nvPicPr>
        <p:blipFill>
          <a:blip r:embed="rId1"/>
          <a:srcRect l="12659" t="0" r="15556" b="0"/>
          <a:stretch/>
        </p:blipFill>
        <p:spPr>
          <a:xfrm>
            <a:off x="432000" y="866520"/>
            <a:ext cx="1727280" cy="2406960"/>
          </a:xfrm>
          <a:prstGeom prst="rect">
            <a:avLst/>
          </a:prstGeom>
          <a:noFill/>
          <a:ln w="0">
            <a:noFill/>
          </a:ln>
        </p:spPr>
      </p:pic>
      <p:pic>
        <p:nvPicPr>
          <p:cNvPr id="246" name="" descr=""/>
          <p:cNvPicPr/>
          <p:nvPr/>
        </p:nvPicPr>
        <p:blipFill>
          <a:blip r:embed="rId2"/>
          <a:stretch/>
        </p:blipFill>
        <p:spPr>
          <a:xfrm>
            <a:off x="383400" y="3564000"/>
            <a:ext cx="2524680" cy="1727280"/>
          </a:xfrm>
          <a:prstGeom prst="rect">
            <a:avLst/>
          </a:prstGeom>
          <a:noFill/>
          <a:ln w="0">
            <a:noFill/>
          </a:ln>
        </p:spPr>
      </p:pic>
      <p:sp>
        <p:nvSpPr>
          <p:cNvPr id="247" name=""/>
          <p:cNvSpPr/>
          <p:nvPr/>
        </p:nvSpPr>
        <p:spPr>
          <a:xfrm>
            <a:off x="6444000" y="866880"/>
            <a:ext cx="3491280" cy="2480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tabLst>
                <a:tab algn="l" pos="0"/>
              </a:tabLst>
            </a:pPr>
            <a:r>
              <a:rPr b="1" lang="de-DE" sz="1800" strike="noStrike" u="none">
                <a:solidFill>
                  <a:srgbClr val="ffff00"/>
                </a:solidFill>
                <a:effectLst/>
                <a:uFillTx/>
                <a:latin typeface="Trebuchet MS"/>
                <a:ea typeface="Microsoft YaHei"/>
              </a:rPr>
              <a:t>Kathryn Kulman (1907-1976)</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Çok acayıp bir ses tonu ile konuşurdu, sanki trans halinde, sanki Rab direkt onun ağzından konuşuyor.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1938 evli bir adamı Allen Waltrip kandırıp evleniyor - 10 sene sonra boşanıyor.</a:t>
            </a:r>
            <a:endParaRPr b="0" lang="bg-BG" sz="1800" strike="noStrike" u="none">
              <a:solidFill>
                <a:srgbClr val="ffffff"/>
              </a:solidFill>
              <a:effectLst/>
              <a:uFillTx/>
              <a:latin typeface="Arial"/>
            </a:endParaRPr>
          </a:p>
        </p:txBody>
      </p:sp>
      <p:pic>
        <p:nvPicPr>
          <p:cNvPr id="248" name="" descr=""/>
          <p:cNvPicPr/>
          <p:nvPr/>
        </p:nvPicPr>
        <p:blipFill>
          <a:blip r:embed="rId3"/>
          <a:stretch/>
        </p:blipFill>
        <p:spPr>
          <a:xfrm>
            <a:off x="7579440" y="3348000"/>
            <a:ext cx="2139840" cy="2139840"/>
          </a:xfrm>
          <a:prstGeom prst="rect">
            <a:avLst/>
          </a:prstGeom>
          <a:noFill/>
          <a:ln w="0">
            <a:noFill/>
          </a:ln>
        </p:spPr>
      </p:pic>
      <p:sp>
        <p:nvSpPr>
          <p:cNvPr id="249" name=""/>
          <p:cNvSpPr/>
          <p:nvPr/>
        </p:nvSpPr>
        <p:spPr>
          <a:xfrm>
            <a:off x="6480000" y="3816000"/>
            <a:ext cx="1367280" cy="118692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Benny Hinn'e örnek oldu. </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50" name=""/>
          <p:cNvSpPr/>
          <p:nvPr/>
        </p:nvSpPr>
        <p:spPr>
          <a:xfrm>
            <a:off x="4428000" y="1404000"/>
            <a:ext cx="4751280" cy="34542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Denominasyonlara yayılma</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Eski kiliselerde de Pentikostçu öğretileri kabul edilmeye başlıyor.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1960: Episkopal, Lüteryen, Presviteryen kiliseleri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1970: Katolikler - 1980: Ortodokslar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Karizmatikler artık kendini protestan değil, ama başka karizmatiklere yakın hissederler.</a:t>
            </a:r>
            <a:endParaRPr b="0" lang="bg-BG" sz="1800" strike="noStrike" u="none">
              <a:solidFill>
                <a:srgbClr val="ffffff"/>
              </a:solidFill>
              <a:effectLst/>
              <a:uFillTx/>
              <a:latin typeface="Arial"/>
            </a:endParaRPr>
          </a:p>
        </p:txBody>
      </p:sp>
      <p:sp>
        <p:nvSpPr>
          <p:cNvPr id="251" name=""/>
          <p:cNvSpPr/>
          <p:nvPr/>
        </p:nvSpPr>
        <p:spPr>
          <a:xfrm>
            <a:off x="650160" y="4257000"/>
            <a:ext cx="1724040" cy="81720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2. DALGA</a:t>
            </a:r>
            <a:endParaRPr b="0" lang="bg-BG" sz="2000" strike="noStrike" u="none">
              <a:solidFill>
                <a:srgbClr val="ffffff"/>
              </a:solidFill>
              <a:effectLst/>
              <a:uFillTx/>
              <a:latin typeface="Arial"/>
            </a:endParaRPr>
          </a:p>
        </p:txBody>
      </p:sp>
      <p:pic>
        <p:nvPicPr>
          <p:cNvPr id="252" name="" descr=""/>
          <p:cNvPicPr/>
          <p:nvPr/>
        </p:nvPicPr>
        <p:blipFill>
          <a:blip r:embed="rId1"/>
          <a:srcRect l="0" t="0" r="23698" b="0"/>
          <a:stretch/>
        </p:blipFill>
        <p:spPr>
          <a:xfrm>
            <a:off x="288000" y="973080"/>
            <a:ext cx="3293280" cy="3022200"/>
          </a:xfrm>
          <a:prstGeom prst="rect">
            <a:avLst/>
          </a:prstGeom>
          <a:noFill/>
          <a:ln w="0">
            <a:noFill/>
          </a:ln>
        </p:spPr>
      </p:pic>
      <p:sp>
        <p:nvSpPr>
          <p:cNvPr id="253"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54" name=""/>
          <p:cNvSpPr/>
          <p:nvPr/>
        </p:nvSpPr>
        <p:spPr>
          <a:xfrm>
            <a:off x="180000" y="3384000"/>
            <a:ext cx="3490200" cy="214308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‘Toronto bereketi’ (1994)</a:t>
            </a:r>
            <a:r>
              <a:rPr b="0" lang="de-DE" sz="1800" strike="noStrike" u="none">
                <a:solidFill>
                  <a:srgbClr val="ffffff"/>
                </a:solidFill>
                <a:effectLst/>
                <a:uFillTx/>
                <a:latin typeface="Trebuchet MS"/>
                <a:ea typeface="Microsoft YaHei"/>
              </a:rPr>
              <a:t> </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John Wimber (1946-1965) - Vineyard kiliseleri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Ruh’ta vuruk</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kutsal kahkahalar</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hayvan sesleri</a:t>
            </a:r>
            <a:endParaRPr b="0" lang="bg-BG" sz="1800" strike="noStrike" u="none">
              <a:solidFill>
                <a:srgbClr val="ffffff"/>
              </a:solidFill>
              <a:effectLst/>
              <a:uFillTx/>
              <a:latin typeface="Arial"/>
            </a:endParaRPr>
          </a:p>
          <a:p>
            <a:pPr marL="216000" indent="-216000">
              <a:lnSpc>
                <a:spcPct val="100000"/>
              </a:lnSpc>
              <a:spcBef>
                <a:spcPts val="99"/>
              </a:spcBef>
              <a:spcAft>
                <a:spcPts val="9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‘Power müjdelemesi’</a:t>
            </a:r>
            <a:endParaRPr b="0" lang="bg-BG" sz="1800" strike="noStrike" u="none">
              <a:solidFill>
                <a:srgbClr val="ffffff"/>
              </a:solidFill>
              <a:effectLst/>
              <a:uFillTx/>
              <a:latin typeface="Arial"/>
            </a:endParaRPr>
          </a:p>
        </p:txBody>
      </p:sp>
      <p:sp>
        <p:nvSpPr>
          <p:cNvPr id="255" name=""/>
          <p:cNvSpPr/>
          <p:nvPr/>
        </p:nvSpPr>
        <p:spPr>
          <a:xfrm>
            <a:off x="4536000" y="3456000"/>
            <a:ext cx="5290200" cy="21906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99"/>
              </a:spcBef>
              <a:spcAft>
                <a:spcPts val="99"/>
              </a:spcAft>
              <a:tabLst>
                <a:tab algn="l" pos="0"/>
              </a:tabLst>
            </a:pPr>
            <a:r>
              <a:rPr b="1" lang="de-DE" sz="1800" strike="noStrike" u="none">
                <a:solidFill>
                  <a:srgbClr val="ffff00"/>
                </a:solidFill>
                <a:effectLst/>
                <a:uFillTx/>
                <a:latin typeface="Trebuchet MS"/>
                <a:ea typeface="Microsoft YaHei"/>
              </a:rPr>
              <a:t>Yeni Elçiler Reformasyonu </a:t>
            </a:r>
            <a:endParaRPr b="0" lang="bg-BG" sz="1800" strike="noStrike" u="none">
              <a:solidFill>
                <a:srgbClr val="ffffff"/>
              </a:solidFill>
              <a:effectLst/>
              <a:uFillTx/>
              <a:latin typeface="Arial"/>
            </a:endParaRPr>
          </a:p>
          <a:p>
            <a:pPr marL="216000" indent="-216000">
              <a:lnSpc>
                <a:spcPct val="100000"/>
              </a:lnSpc>
              <a:spcBef>
                <a:spcPts val="74"/>
              </a:spcBef>
              <a:spcAft>
                <a:spcPts val="10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C. Peter Wagner (1996-2016) + Bill Johnson (Redding, Kalifornia)</a:t>
            </a:r>
            <a:endParaRPr b="0" lang="bg-BG" sz="1800" strike="noStrike" u="none">
              <a:solidFill>
                <a:srgbClr val="ffffff"/>
              </a:solidFill>
              <a:effectLst/>
              <a:uFillTx/>
              <a:latin typeface="Arial"/>
            </a:endParaRPr>
          </a:p>
          <a:p>
            <a:pPr marL="216000" indent="-216000">
              <a:lnSpc>
                <a:spcPct val="100000"/>
              </a:lnSpc>
              <a:spcBef>
                <a:spcPts val="74"/>
              </a:spcBef>
              <a:spcAft>
                <a:spcPts val="1089"/>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Efes 4:11 ‘Beş yönlü hizmet’ – yüzyıllar boyunca apostollar ve peygamberler eksik imiş. Şimdi Rab onları yeniden kaldırırmış. Artık kilise eksik değilmiş, büyücekmiş...</a:t>
            </a:r>
            <a:endParaRPr b="0" lang="bg-BG" sz="1800" strike="noStrike" u="none">
              <a:solidFill>
                <a:srgbClr val="ffffff"/>
              </a:solidFill>
              <a:effectLst/>
              <a:uFillTx/>
              <a:latin typeface="Arial"/>
            </a:endParaRPr>
          </a:p>
        </p:txBody>
      </p:sp>
      <p:sp>
        <p:nvSpPr>
          <p:cNvPr id="256" name=""/>
          <p:cNvSpPr/>
          <p:nvPr/>
        </p:nvSpPr>
        <p:spPr>
          <a:xfrm>
            <a:off x="2808000" y="910080"/>
            <a:ext cx="1724040" cy="817560"/>
          </a:xfrm>
          <a:prstGeom prst="ellipse">
            <a:avLst/>
          </a:prstGeom>
          <a:solidFill>
            <a:srgbClr val="333333"/>
          </a:solidFill>
          <a:ln w="54720">
            <a:solidFill>
              <a:srgbClr val="bdb76b"/>
            </a:solidFill>
            <a:round/>
          </a:ln>
        </p:spPr>
        <p:style>
          <a:lnRef idx="0"/>
          <a:fillRef idx="0"/>
          <a:effectRef idx="0"/>
          <a:fontRef idx="minor"/>
        </p:style>
        <p:txBody>
          <a:bodyPr lIns="117360" rIns="117360" tIns="72360" bIns="72360" anchor="ctr">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bdb76b"/>
                </a:solidFill>
                <a:effectLst/>
                <a:uFillTx/>
                <a:latin typeface="Arial"/>
                <a:ea typeface="DejaVu Sans"/>
              </a:rPr>
              <a:t>3. DALGA</a:t>
            </a:r>
            <a:endParaRPr b="0" lang="bg-BG" sz="2000" strike="noStrike" u="none">
              <a:solidFill>
                <a:srgbClr val="ffffff"/>
              </a:solidFill>
              <a:effectLst/>
              <a:uFillTx/>
              <a:latin typeface="Arial"/>
            </a:endParaRPr>
          </a:p>
        </p:txBody>
      </p:sp>
      <p:pic>
        <p:nvPicPr>
          <p:cNvPr id="257" name="" descr=""/>
          <p:cNvPicPr/>
          <p:nvPr/>
        </p:nvPicPr>
        <p:blipFill>
          <a:blip r:embed="rId1"/>
          <a:stretch/>
        </p:blipFill>
        <p:spPr>
          <a:xfrm>
            <a:off x="360000" y="848880"/>
            <a:ext cx="2149200" cy="2425320"/>
          </a:xfrm>
          <a:prstGeom prst="rect">
            <a:avLst/>
          </a:prstGeom>
          <a:noFill/>
          <a:ln w="0">
            <a:noFill/>
          </a:ln>
        </p:spPr>
      </p:pic>
      <p:pic>
        <p:nvPicPr>
          <p:cNvPr id="258" name="" descr=""/>
          <p:cNvPicPr/>
          <p:nvPr/>
        </p:nvPicPr>
        <p:blipFill>
          <a:blip r:embed="rId2"/>
          <a:srcRect l="9247" t="0" r="0" b="0"/>
          <a:stretch/>
        </p:blipFill>
        <p:spPr>
          <a:xfrm>
            <a:off x="5223240" y="864000"/>
            <a:ext cx="2226960" cy="2460240"/>
          </a:xfrm>
          <a:prstGeom prst="rect">
            <a:avLst/>
          </a:prstGeom>
          <a:noFill/>
          <a:ln w="0">
            <a:noFill/>
          </a:ln>
        </p:spPr>
      </p:pic>
      <p:pic>
        <p:nvPicPr>
          <p:cNvPr id="259" name="" descr=""/>
          <p:cNvPicPr/>
          <p:nvPr/>
        </p:nvPicPr>
        <p:blipFill>
          <a:blip r:embed="rId3"/>
          <a:srcRect l="13190" t="11223" r="7592" b="0"/>
          <a:stretch/>
        </p:blipFill>
        <p:spPr>
          <a:xfrm>
            <a:off x="7648200" y="903240"/>
            <a:ext cx="1854000" cy="2442960"/>
          </a:xfrm>
          <a:prstGeom prst="rect">
            <a:avLst/>
          </a:prstGeom>
          <a:noFill/>
          <a:ln w="36720">
            <a:solidFill>
              <a:srgbClr val="db7093"/>
            </a:solidFill>
            <a:round/>
          </a:ln>
        </p:spPr>
      </p:pic>
      <p:sp>
        <p:nvSpPr>
          <p:cNvPr id="260"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hareketinin tarihçesi</a:t>
            </a:r>
            <a:endParaRPr b="0" lang="bg-BG" sz="2800" strike="noStrike" u="none">
              <a:solidFill>
                <a:srgbClr val="ffffff"/>
              </a:solidFill>
              <a:effectLst/>
              <a:uFillTx/>
              <a:latin typeface="Arial"/>
            </a:endParaRPr>
          </a:p>
        </p:txBody>
      </p:sp>
      <p:pic>
        <p:nvPicPr>
          <p:cNvPr id="261" name="" descr=""/>
          <p:cNvPicPr/>
          <p:nvPr/>
        </p:nvPicPr>
        <p:blipFill>
          <a:blip r:embed="rId4"/>
          <a:stretch/>
        </p:blipFill>
        <p:spPr>
          <a:xfrm>
            <a:off x="4320000" y="1812600"/>
            <a:ext cx="1476720" cy="1511640"/>
          </a:xfrm>
          <a:prstGeom prst="rect">
            <a:avLst/>
          </a:prstGeom>
          <a:noFill/>
          <a:ln w="0">
            <a:noFill/>
          </a:ln>
        </p:spPr>
      </p:pic>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childTnLst>
                  <p:par>
                    <p:cTn id="31" dur="indefinite" fill="hold">
                      <p:stCondLst>
                        <p:cond delay="indefinite"/>
                      </p:stCondLst>
                      <p:childTnLst>
                        <p:par>
                          <p:cTn id="32" dur="indefinite" fill="hold">
                            <p:stCondLst>
                              <p:cond delay="0"/>
                            </p:stCondLst>
                            <p:childTnLst>
                              <p:par>
                                <p:cTn id="33" dur="indefinite" nodeType="clickEffect" fill="hold" presetClass="entr" presetID="1">
                                  <p:stCondLst>
                                    <p:cond delay="0"/>
                                  </p:stCondLst>
                                  <p:childTnLst>
                                    <p:set>
                                      <p:cBhvr>
                                        <p:cTn id="34" dur="1" fill="hold">
                                          <p:stCondLst>
                                            <p:cond delay="0"/>
                                          </p:stCondLst>
                                        </p:cTn>
                                        <p:tgtEl>
                                          <p:spTgt spid="258"/>
                                        </p:tgtEl>
                                        <p:attrNameLst>
                                          <p:attrName>style.visibility</p:attrName>
                                        </p:attrNameLst>
                                      </p:cBhvr>
                                      <p:to>
                                        <p:strVal val="visible"/>
                                      </p:to>
                                    </p:set>
                                  </p:childTnLst>
                                </p:cTn>
                              </p:par>
                            </p:childTnLst>
                          </p:cTn>
                        </p:par>
                        <p:par>
                          <p:cTn id="35" dur="indefinite" fill="hold">
                            <p:stCondLst>
                              <p:cond delay="1"/>
                            </p:stCondLst>
                            <p:childTnLst>
                              <p:par>
                                <p:cTn id="36" dur="indefinite" nodeType="afterEffect" fill="hold" presetClass="entr" presetID="1">
                                  <p:stCondLst>
                                    <p:cond delay="1000"/>
                                  </p:stCondLst>
                                  <p:childTnLst>
                                    <p:set>
                                      <p:cBhvr>
                                        <p:cTn id="37" dur="1" fill="hold">
                                          <p:stCondLst>
                                            <p:cond delay="0"/>
                                          </p:stCondLst>
                                        </p:cTn>
                                        <p:tgtEl>
                                          <p:spTgt spid="259"/>
                                        </p:tgtEl>
                                        <p:attrNameLst>
                                          <p:attrName>style.visibility</p:attrName>
                                        </p:attrNameLst>
                                      </p:cBhvr>
                                      <p:to>
                                        <p:strVal val="visible"/>
                                      </p:to>
                                    </p:set>
                                  </p:childTnLst>
                                </p:cTn>
                              </p:par>
                            </p:childTnLst>
                          </p:cTn>
                        </p:par>
                        <p:par>
                          <p:cTn id="38" dur="indefinite" fill="hold">
                            <p:stCondLst>
                              <p:cond delay="1000"/>
                            </p:stCondLst>
                            <p:childTnLst>
                              <p:par>
                                <p:cTn id="39" dur="indefinite" nodeType="afterEffect" fill="hold" presetClass="entr" presetID="1">
                                  <p:stCondLst>
                                    <p:cond delay="500"/>
                                  </p:stCondLst>
                                  <p:childTnLst>
                                    <p:set>
                                      <p:cBhvr>
                                        <p:cTn id="40"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62" name=""/>
          <p:cNvSpPr/>
          <p:nvPr/>
        </p:nvSpPr>
        <p:spPr>
          <a:xfrm>
            <a:off x="290160" y="936000"/>
            <a:ext cx="3597480" cy="4247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Aft>
                <a:spcPts val="567"/>
              </a:spcAft>
              <a:tabLst>
                <a:tab algn="l" pos="0"/>
              </a:tabLst>
            </a:pPr>
            <a:r>
              <a:rPr b="1" lang="de-DE" sz="2200" strike="noStrike" u="none">
                <a:solidFill>
                  <a:srgbClr val="ffff00"/>
                </a:solidFill>
                <a:effectLst/>
                <a:uFillTx/>
                <a:latin typeface="Trebuchet MS"/>
                <a:ea typeface="Microsoft YaHei"/>
              </a:rPr>
              <a:t>(1) Yeni apostollar </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Efes 4:11 “beş yonlü hizmet“ – bugün kilisede müjdeciler, çobanlar, öğretmenler var … ama apostollar ve peygamberler yok. </a:t>
            </a:r>
            <a:endParaRPr b="0" lang="bg-BG" sz="18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 yüzden a.13 gerçekleşmiyor: imanın birliği, yetişmiş insanlar ve Mesihin doluluğunun tam ölçüsü. </a:t>
            </a:r>
            <a:endParaRPr b="0" lang="bg-BG" sz="18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i="1" lang="de-DE" sz="1800" strike="noStrike" u="none">
                <a:solidFill>
                  <a:srgbClr val="ffffff"/>
                </a:solidFill>
                <a:effectLst/>
                <a:uFillTx/>
                <a:latin typeface="Trebuchet MS"/>
                <a:ea typeface="Microsoft YaHei"/>
              </a:rPr>
              <a:t>“Rab şimdi yeniden apostollar ve peygamberler kaldırdı!“</a:t>
            </a:r>
            <a:endParaRPr b="0" lang="bg-BG" sz="1800" strike="noStrike" u="none">
              <a:solidFill>
                <a:srgbClr val="ffffff"/>
              </a:solidFill>
              <a:effectLst/>
              <a:uFillTx/>
              <a:latin typeface="Arial"/>
            </a:endParaRPr>
          </a:p>
        </p:txBody>
      </p:sp>
      <p:sp>
        <p:nvSpPr>
          <p:cNvPr id="263"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grpSp>
        <p:nvGrpSpPr>
          <p:cNvPr id="264" name=""/>
          <p:cNvGrpSpPr/>
          <p:nvPr/>
        </p:nvGrpSpPr>
        <p:grpSpPr>
          <a:xfrm>
            <a:off x="4392360" y="1080000"/>
            <a:ext cx="4319280" cy="3873960"/>
            <a:chOff x="4392360" y="1080000"/>
            <a:chExt cx="4319280" cy="3873960"/>
          </a:xfrm>
        </p:grpSpPr>
        <p:sp>
          <p:nvSpPr>
            <p:cNvPr id="265" name=""/>
            <p:cNvSpPr/>
            <p:nvPr/>
          </p:nvSpPr>
          <p:spPr>
            <a:xfrm>
              <a:off x="4392360" y="1080000"/>
              <a:ext cx="4319280" cy="3873960"/>
            </a:xfrm>
            <a:prstGeom prst="rect">
              <a:avLst/>
            </a:prstGeom>
            <a:solidFill>
              <a:srgbClr val="0b0b3b">
                <a:alpha val="90000"/>
              </a:srgbClr>
            </a:solidFill>
            <a:ln w="0">
              <a:noFill/>
            </a:ln>
          </p:spPr>
          <p:style>
            <a:lnRef idx="0"/>
            <a:fillRef idx="0"/>
            <a:effectRef idx="0"/>
            <a:fontRef idx="minor"/>
          </p:style>
          <p:txBody>
            <a:bodyPr lIns="90000" rIns="90000" tIns="45000" bIns="45000" anchor="t">
              <a:spAutoFit/>
            </a:bodyPr>
            <a:p>
              <a:pPr>
                <a:lnSpc>
                  <a:spcPct val="115000"/>
                </a:lnSpc>
              </a:pPr>
              <a:r>
                <a:rPr b="0" lang="bg-BG" sz="1800" strike="noStrike" u="none">
                  <a:solidFill>
                    <a:srgbClr val="ffffff"/>
                  </a:solidFill>
                  <a:effectLst/>
                  <a:uFillTx/>
                  <a:latin typeface="Arial"/>
                  <a:ea typeface="DejaVu Sans"/>
                </a:rPr>
                <a:t>Efes 4:11     Ve O, </a:t>
              </a:r>
              <a:endParaRPr b="0" lang="bg-BG" sz="1800" strike="noStrike" u="none">
                <a:solidFill>
                  <a:srgbClr val="ffffff"/>
                </a:solidFill>
                <a:effectLst/>
                <a:uFillTx/>
                <a:latin typeface="Arial"/>
              </a:endParaRPr>
            </a:p>
            <a:p>
              <a:pPr marL="216000" indent="-216000">
                <a:lnSpc>
                  <a:spcPct val="115000"/>
                </a:lnSpc>
                <a:buClr>
                  <a:srgbClr val="ffffff"/>
                </a:buClr>
                <a:buSzPct val="45000"/>
                <a:buFont typeface="Wingdings" charset="2"/>
                <a:buChar char=""/>
              </a:pPr>
              <a:r>
                <a:rPr b="0" lang="bg-BG" sz="1800" strike="noStrike" u="none">
                  <a:solidFill>
                    <a:srgbClr val="ffffff"/>
                  </a:solidFill>
                  <a:effectLst/>
                  <a:uFillTx/>
                  <a:latin typeface="Arial"/>
                  <a:ea typeface="DejaVu Sans"/>
                </a:rPr>
                <a:t>kimi kişileri </a:t>
              </a:r>
              <a:r>
                <a:rPr b="1" lang="bg-BG" sz="1800" strike="noStrike" u="none">
                  <a:solidFill>
                    <a:srgbClr val="ffd700"/>
                  </a:solidFill>
                  <a:effectLst/>
                  <a:uFillTx/>
                  <a:latin typeface="Arial"/>
                  <a:ea typeface="DejaVu Sans"/>
                </a:rPr>
                <a:t>apostol</a:t>
              </a:r>
              <a:r>
                <a:rPr b="0" lang="bg-BG" sz="1800" strike="noStrike" u="none">
                  <a:solidFill>
                    <a:srgbClr val="ffffff"/>
                  </a:solidFill>
                  <a:effectLst/>
                  <a:uFillTx/>
                  <a:latin typeface="Arial"/>
                  <a:ea typeface="DejaVu Sans"/>
                </a:rPr>
                <a:t> olarak verdi, </a:t>
              </a:r>
              <a:endParaRPr b="0" lang="bg-BG" sz="1800" strike="noStrike" u="none">
                <a:solidFill>
                  <a:srgbClr val="ffffff"/>
                </a:solidFill>
                <a:effectLst/>
                <a:uFillTx/>
                <a:latin typeface="Arial"/>
              </a:endParaRPr>
            </a:p>
            <a:p>
              <a:pPr marL="216000" indent="-216000">
                <a:lnSpc>
                  <a:spcPct val="115000"/>
                </a:lnSpc>
                <a:buClr>
                  <a:srgbClr val="ffffff"/>
                </a:buClr>
                <a:buSzPct val="45000"/>
                <a:buFont typeface="Wingdings" charset="2"/>
                <a:buChar char=""/>
              </a:pPr>
              <a:r>
                <a:rPr b="0" lang="bg-BG" sz="1800" strike="noStrike" u="none">
                  <a:solidFill>
                    <a:srgbClr val="ffffff"/>
                  </a:solidFill>
                  <a:effectLst/>
                  <a:uFillTx/>
                  <a:latin typeface="Arial"/>
                  <a:ea typeface="DejaVu Sans"/>
                </a:rPr>
                <a:t>kimi kişileri </a:t>
              </a:r>
              <a:r>
                <a:rPr b="1" lang="bg-BG" sz="1800" strike="noStrike" u="none">
                  <a:solidFill>
                    <a:srgbClr val="ffd700"/>
                  </a:solidFill>
                  <a:effectLst/>
                  <a:uFillTx/>
                  <a:latin typeface="Arial"/>
                  <a:ea typeface="DejaVu Sans"/>
                </a:rPr>
                <a:t>peygamber</a:t>
              </a:r>
              <a:r>
                <a:rPr b="0" lang="bg-BG" sz="1800" strike="noStrike" u="none">
                  <a:solidFill>
                    <a:srgbClr val="ffffff"/>
                  </a:solidFill>
                  <a:effectLst/>
                  <a:uFillTx/>
                  <a:latin typeface="Arial"/>
                  <a:ea typeface="DejaVu Sans"/>
                </a:rPr>
                <a:t> olarak verdi, </a:t>
              </a:r>
              <a:endParaRPr b="0" lang="bg-BG" sz="1800" strike="noStrike" u="none">
                <a:solidFill>
                  <a:srgbClr val="ffffff"/>
                </a:solidFill>
                <a:effectLst/>
                <a:uFillTx/>
                <a:latin typeface="Arial"/>
              </a:endParaRPr>
            </a:p>
            <a:p>
              <a:pPr marL="216000" indent="-216000">
                <a:lnSpc>
                  <a:spcPct val="115000"/>
                </a:lnSpc>
                <a:buClr>
                  <a:srgbClr val="ffffff"/>
                </a:buClr>
                <a:buSzPct val="45000"/>
                <a:buFont typeface="Wingdings" charset="2"/>
                <a:buChar char=""/>
              </a:pPr>
              <a:r>
                <a:rPr b="0" lang="bg-BG" sz="1800" strike="noStrike" u="none">
                  <a:solidFill>
                    <a:srgbClr val="ffffff"/>
                  </a:solidFill>
                  <a:effectLst/>
                  <a:uFillTx/>
                  <a:latin typeface="Arial"/>
                  <a:ea typeface="DejaVu Sans"/>
                </a:rPr>
                <a:t>kimi kişileri </a:t>
              </a:r>
              <a:r>
                <a:rPr b="1" lang="bg-BG" sz="1800" strike="noStrike" u="none">
                  <a:solidFill>
                    <a:srgbClr val="ff8c00"/>
                  </a:solidFill>
                  <a:effectLst/>
                  <a:uFillTx/>
                  <a:latin typeface="Arial"/>
                  <a:ea typeface="DejaVu Sans"/>
                </a:rPr>
                <a:t>müjdeci</a:t>
              </a:r>
              <a:r>
                <a:rPr b="0" lang="bg-BG" sz="1800" strike="noStrike" u="none">
                  <a:solidFill>
                    <a:srgbClr val="ffffff"/>
                  </a:solidFill>
                  <a:effectLst/>
                  <a:uFillTx/>
                  <a:latin typeface="Arial"/>
                  <a:ea typeface="DejaVu Sans"/>
                </a:rPr>
                <a:t> olarak verdi, ve </a:t>
              </a:r>
              <a:endParaRPr b="0" lang="bg-BG" sz="1800" strike="noStrike" u="none">
                <a:solidFill>
                  <a:srgbClr val="ffffff"/>
                </a:solidFill>
                <a:effectLst/>
                <a:uFillTx/>
                <a:latin typeface="Arial"/>
              </a:endParaRPr>
            </a:p>
            <a:p>
              <a:pPr marL="216000" indent="-216000">
                <a:lnSpc>
                  <a:spcPct val="115000"/>
                </a:lnSpc>
                <a:buClr>
                  <a:srgbClr val="ffffff"/>
                </a:buClr>
                <a:buSzPct val="45000"/>
                <a:buFont typeface="Wingdings" charset="2"/>
                <a:buChar char=""/>
              </a:pPr>
              <a:r>
                <a:rPr b="0" lang="bg-BG" sz="1800" strike="noStrike" u="none">
                  <a:solidFill>
                    <a:srgbClr val="ffffff"/>
                  </a:solidFill>
                  <a:effectLst/>
                  <a:uFillTx/>
                  <a:latin typeface="Arial"/>
                  <a:ea typeface="DejaVu Sans"/>
                </a:rPr>
                <a:t>kimi kişileri de </a:t>
              </a:r>
              <a:r>
                <a:rPr b="1" lang="bg-BG" sz="1800" strike="noStrike" u="none">
                  <a:solidFill>
                    <a:srgbClr val="ff8c00"/>
                  </a:solidFill>
                  <a:effectLst/>
                  <a:uFillTx/>
                  <a:latin typeface="Arial"/>
                  <a:ea typeface="DejaVu Sans"/>
                </a:rPr>
                <a:t>çoban</a:t>
              </a:r>
              <a:r>
                <a:rPr b="0" lang="bg-BG" sz="1800" strike="noStrike" u="none">
                  <a:solidFill>
                    <a:srgbClr val="ffffff"/>
                  </a:solidFill>
                  <a:effectLst/>
                  <a:uFillTx/>
                  <a:latin typeface="Arial"/>
                  <a:ea typeface="DejaVu Sans"/>
                </a:rPr>
                <a:t> ve </a:t>
              </a:r>
              <a:r>
                <a:rPr b="1" lang="bg-BG" sz="1800" strike="noStrike" u="none">
                  <a:solidFill>
                    <a:srgbClr val="ff8c00"/>
                  </a:solidFill>
                  <a:effectLst/>
                  <a:uFillTx/>
                  <a:latin typeface="Arial"/>
                  <a:ea typeface="DejaVu Sans"/>
                </a:rPr>
                <a:t>muallim</a:t>
              </a:r>
              <a:r>
                <a:rPr b="0" lang="bg-BG" sz="1800" strike="noStrike" u="none">
                  <a:solidFill>
                    <a:srgbClr val="ffffff"/>
                  </a:solidFill>
                  <a:effectLst/>
                  <a:uFillTx/>
                  <a:latin typeface="Arial"/>
                  <a:ea typeface="DejaVu Sans"/>
                </a:rPr>
                <a:t> olarak verdi.</a:t>
              </a:r>
              <a:endParaRPr b="0" lang="bg-BG" sz="1800" strike="noStrike" u="none">
                <a:solidFill>
                  <a:srgbClr val="ffffff"/>
                </a:solidFill>
                <a:effectLst/>
                <a:uFillTx/>
                <a:latin typeface="Arial"/>
              </a:endParaRPr>
            </a:p>
            <a:p>
              <a:pPr>
                <a:lnSpc>
                  <a:spcPct val="115000"/>
                </a:lnSpc>
              </a:pPr>
              <a:r>
                <a:rPr b="0" lang="bg-BG" sz="1400" strike="noStrike" u="none">
                  <a:solidFill>
                    <a:srgbClr val="ffffff"/>
                  </a:solidFill>
                  <a:effectLst/>
                  <a:uFillTx/>
                  <a:latin typeface="Arial"/>
                  <a:ea typeface="DejaVu Sans"/>
                </a:rPr>
                <a:t>13</a:t>
              </a:r>
              <a:r>
                <a:rPr b="0" lang="bg-BG" sz="1800" strike="noStrike" u="none">
                  <a:solidFill>
                    <a:srgbClr val="ffffff"/>
                  </a:solidFill>
                  <a:effectLst/>
                  <a:uFillTx/>
                  <a:latin typeface="Arial"/>
                  <a:ea typeface="DejaVu Sans"/>
                </a:rPr>
                <a:t> En sonunda </a:t>
              </a:r>
              <a:endParaRPr b="0" lang="bg-BG" sz="1800" strike="noStrike" u="none">
                <a:solidFill>
                  <a:srgbClr val="ffffff"/>
                </a:solidFill>
                <a:effectLst/>
                <a:uFillTx/>
                <a:latin typeface="Arial"/>
              </a:endParaRPr>
            </a:p>
            <a:p>
              <a:pPr>
                <a:lnSpc>
                  <a:spcPct val="115000"/>
                </a:lnSpc>
              </a:pPr>
              <a:r>
                <a:rPr b="0" lang="bg-BG" sz="1800" strike="noStrike" u="none">
                  <a:solidFill>
                    <a:srgbClr val="ffffff"/>
                  </a:solidFill>
                  <a:effectLst/>
                  <a:uFillTx/>
                  <a:latin typeface="Arial"/>
                  <a:ea typeface="DejaVu Sans"/>
                </a:rPr>
                <a:t>- hepimiz imanın birliğine erişecez, </a:t>
              </a:r>
              <a:endParaRPr b="0" lang="bg-BG" sz="1800" strike="noStrike" u="none">
                <a:solidFill>
                  <a:srgbClr val="ffffff"/>
                </a:solidFill>
                <a:effectLst/>
                <a:uFillTx/>
                <a:latin typeface="Arial"/>
              </a:endParaRPr>
            </a:p>
            <a:p>
              <a:pPr>
                <a:lnSpc>
                  <a:spcPct val="115000"/>
                </a:lnSpc>
              </a:pPr>
              <a:r>
                <a:rPr b="0" lang="bg-BG" sz="1800" strike="noStrike" u="none">
                  <a:solidFill>
                    <a:srgbClr val="ffffff"/>
                  </a:solidFill>
                  <a:effectLst/>
                  <a:uFillTx/>
                  <a:latin typeface="Arial"/>
                  <a:ea typeface="DejaVu Sans"/>
                </a:rPr>
                <a:t>- Allahın Oğlu'nu iyi gibi tanıyacaz, </a:t>
              </a:r>
              <a:endParaRPr b="0" lang="bg-BG" sz="1800" strike="noStrike" u="none">
                <a:solidFill>
                  <a:srgbClr val="ffffff"/>
                </a:solidFill>
                <a:effectLst/>
                <a:uFillTx/>
                <a:latin typeface="Arial"/>
              </a:endParaRPr>
            </a:p>
            <a:p>
              <a:pPr>
                <a:lnSpc>
                  <a:spcPct val="115000"/>
                </a:lnSpc>
              </a:pPr>
              <a:r>
                <a:rPr b="0" lang="bg-BG" sz="1800" strike="noStrike" u="none">
                  <a:solidFill>
                    <a:srgbClr val="ffffff"/>
                  </a:solidFill>
                  <a:effectLst/>
                  <a:uFillTx/>
                  <a:latin typeface="Arial"/>
                  <a:ea typeface="DejaVu Sans"/>
                </a:rPr>
                <a:t>- yetişmiş insanlar olacaz ve </a:t>
              </a:r>
              <a:endParaRPr b="0" lang="bg-BG" sz="1800" strike="noStrike" u="none">
                <a:solidFill>
                  <a:srgbClr val="ffffff"/>
                </a:solidFill>
                <a:effectLst/>
                <a:uFillTx/>
                <a:latin typeface="Arial"/>
              </a:endParaRPr>
            </a:p>
            <a:p>
              <a:pPr>
                <a:lnSpc>
                  <a:spcPct val="115000"/>
                </a:lnSpc>
              </a:pPr>
              <a:r>
                <a:rPr b="0" lang="bg-BG" sz="1800" strike="noStrike" u="none">
                  <a:solidFill>
                    <a:srgbClr val="ffffff"/>
                  </a:solidFill>
                  <a:effectLst/>
                  <a:uFillTx/>
                  <a:latin typeface="Arial"/>
                  <a:ea typeface="DejaVu Sans"/>
                </a:rPr>
                <a:t>- </a:t>
              </a:r>
              <a:r>
                <a:rPr b="1" lang="bg-BG" sz="1800" strike="noStrike" u="none">
                  <a:solidFill>
                    <a:srgbClr val="d2b48c"/>
                  </a:solidFill>
                  <a:effectLst/>
                  <a:uFillTx/>
                  <a:latin typeface="Arial"/>
                  <a:ea typeface="DejaVu Sans"/>
                </a:rPr>
                <a:t>Mesihin doluluğunun tam ölçüsüne varacaz.</a:t>
              </a:r>
              <a:endParaRPr b="0" lang="bg-BG" sz="1800" strike="noStrike" u="none">
                <a:solidFill>
                  <a:srgbClr val="ffffff"/>
                </a:solidFill>
                <a:effectLst/>
                <a:uFillTx/>
                <a:latin typeface="Arial"/>
              </a:endParaRPr>
            </a:p>
          </p:txBody>
        </p:sp>
        <p:sp>
          <p:nvSpPr>
            <p:cNvPr id="266" name=""/>
            <p:cNvSpPr/>
            <p:nvPr/>
          </p:nvSpPr>
          <p:spPr>
            <a:xfrm>
              <a:off x="6084000" y="2376000"/>
              <a:ext cx="2159640" cy="431640"/>
            </a:xfrm>
            <a:prstGeom prst="ellipse">
              <a:avLst/>
            </a:prstGeom>
            <a:noFill/>
            <a:ln w="29160">
              <a:solidFill>
                <a:srgbClr val="ffe4b5"/>
              </a:solidFill>
              <a:round/>
            </a:ln>
          </p:spPr>
          <p:style>
            <a:lnRef idx="0"/>
            <a:fillRef idx="0"/>
            <a:effectRef idx="0"/>
            <a:fontRef idx="minor"/>
          </p:style>
          <p:txBody>
            <a:bodyPr lIns="104400" rIns="104400" tIns="59400" bIns="59400" anchor="ctr">
              <a:noAutofit/>
            </a:bodyPr>
            <a:p>
              <a:pPr>
                <a:lnSpc>
                  <a:spcPct val="100000"/>
                </a:lnSpc>
              </a:pPr>
              <a:endParaRPr b="0" lang="bg-BG" sz="1800" strike="noStrike" u="none">
                <a:solidFill>
                  <a:srgbClr val="ffffff"/>
                </a:solidFill>
                <a:effectLst/>
                <a:uFillTx/>
                <a:latin typeface="Arial"/>
                <a:ea typeface="DejaVu Sans"/>
              </a:endParaRPr>
            </a:p>
          </p:txBody>
        </p:sp>
      </p:grpSp>
      <p:sp>
        <p:nvSpPr>
          <p:cNvPr id="267" name=""/>
          <p:cNvSpPr/>
          <p:nvPr/>
        </p:nvSpPr>
        <p:spPr>
          <a:xfrm>
            <a:off x="8532000" y="2520000"/>
            <a:ext cx="1079640" cy="647640"/>
          </a:xfrm>
          <a:prstGeom prst="rect">
            <a:avLst/>
          </a:prstGeom>
          <a:solidFill>
            <a:srgbClr val="8b0000"/>
          </a:solidFill>
          <a:ln w="0">
            <a:solidFill>
              <a:srgbClr val="ffffff"/>
            </a:solid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d700"/>
                </a:solidFill>
                <a:effectLst/>
                <a:uFillTx/>
                <a:latin typeface="Arial"/>
              </a:rPr>
              <a:t>4 görev</a:t>
            </a:r>
            <a:endParaRPr b="0" lang="bg-BG" sz="1800" strike="noStrike" u="none">
              <a:solidFill>
                <a:srgbClr val="ffffff"/>
              </a:solidFill>
              <a:effectLst/>
              <a:uFillTx/>
              <a:latin typeface="Arial"/>
            </a:endParaRPr>
          </a:p>
          <a:p>
            <a:pPr>
              <a:lnSpc>
                <a:spcPct val="100000"/>
              </a:lnSpc>
            </a:pPr>
            <a:r>
              <a:rPr b="1" lang="bg-BG" sz="1800" strike="noStrike" u="none">
                <a:solidFill>
                  <a:srgbClr val="ffffff"/>
                </a:solidFill>
                <a:effectLst/>
                <a:uFillTx/>
                <a:latin typeface="Arial"/>
              </a:rPr>
              <a:t>- değil 5</a:t>
            </a:r>
            <a:endParaRPr b="0" lang="bg-BG" sz="1800" strike="noStrike" u="none">
              <a:solidFill>
                <a:srgbClr val="ffffff"/>
              </a:solidFill>
              <a:effectLst/>
              <a:uFillTx/>
              <a:latin typeface="Arial"/>
            </a:endParaRPr>
          </a:p>
        </p:txBody>
      </p:sp>
      <p:sp>
        <p:nvSpPr>
          <p:cNvPr id="268" name=""/>
          <p:cNvSpPr/>
          <p:nvPr/>
        </p:nvSpPr>
        <p:spPr>
          <a:xfrm>
            <a:off x="8532000" y="1710720"/>
            <a:ext cx="1332360" cy="664920"/>
          </a:xfrm>
          <a:prstGeom prst="rect">
            <a:avLst/>
          </a:prstGeom>
          <a:solidFill>
            <a:srgbClr val="8b0000"/>
          </a:solidFill>
          <a:ln w="0">
            <a:solidFill>
              <a:srgbClr val="ffffff"/>
            </a:solid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d700"/>
                </a:solidFill>
                <a:effectLst/>
                <a:uFillTx/>
                <a:latin typeface="Arial"/>
              </a:rPr>
              <a:t>2 evrensel</a:t>
            </a:r>
            <a:endParaRPr b="0" lang="bg-BG" sz="1800" strike="noStrike" u="none">
              <a:solidFill>
                <a:srgbClr val="ffffff"/>
              </a:solidFill>
              <a:effectLst/>
              <a:uFillTx/>
              <a:latin typeface="Arial"/>
            </a:endParaRPr>
          </a:p>
          <a:p>
            <a:pPr>
              <a:lnSpc>
                <a:spcPct val="100000"/>
              </a:lnSpc>
            </a:pPr>
            <a:r>
              <a:rPr b="1" lang="bg-BG" sz="1800" strike="noStrike" u="none">
                <a:solidFill>
                  <a:srgbClr val="ffffff"/>
                </a:solidFill>
                <a:effectLst/>
                <a:uFillTx/>
                <a:latin typeface="Arial"/>
              </a:rPr>
              <a:t>2 yerel</a:t>
            </a:r>
            <a:endParaRPr b="0" lang="bg-BG" sz="1800" strike="noStrike" u="none">
              <a:solidFill>
                <a:srgbClr val="ffffff"/>
              </a:solidFill>
              <a:effectLst/>
              <a:uFillTx/>
              <a:latin typeface="Arial"/>
            </a:endParaRPr>
          </a:p>
        </p:txBody>
      </p:sp>
      <p:sp>
        <p:nvSpPr>
          <p:cNvPr id="269" name=""/>
          <p:cNvSpPr/>
          <p:nvPr/>
        </p:nvSpPr>
        <p:spPr>
          <a:xfrm>
            <a:off x="6083280" y="4734720"/>
            <a:ext cx="2844360" cy="664920"/>
          </a:xfrm>
          <a:prstGeom prst="rect">
            <a:avLst/>
          </a:prstGeom>
          <a:solidFill>
            <a:srgbClr val="8b0000"/>
          </a:solidFill>
          <a:ln w="0">
            <a:solidFill>
              <a:srgbClr val="ffffff"/>
            </a:solidFill>
          </a:ln>
        </p:spPr>
        <p:style>
          <a:lnRef idx="0"/>
          <a:fillRef idx="0"/>
          <a:effectRef idx="0"/>
          <a:fontRef idx="minor"/>
        </p:style>
        <p:txBody>
          <a:bodyPr lIns="90000" rIns="90000" tIns="45000" bIns="45000" anchor="ctr" anchorCtr="1">
            <a:spAutoFit/>
          </a:bodyPr>
          <a:p>
            <a:pPr algn="ctr">
              <a:lnSpc>
                <a:spcPct val="100000"/>
              </a:lnSpc>
            </a:pPr>
            <a:r>
              <a:rPr b="1" i="1" lang="bg-BG" sz="1800" strike="noStrike" u="none">
                <a:solidFill>
                  <a:srgbClr val="ffd700"/>
                </a:solidFill>
                <a:effectLst/>
                <a:uFillTx/>
                <a:latin typeface="Arial"/>
              </a:rPr>
              <a:t>"YER olmadan o doluluğa varamazsınız!"</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childTnLst>
                  <p:par>
                    <p:cTn id="43" fill="hold">
                      <p:stCondLst>
                        <p:cond delay="indefinite"/>
                      </p:stCondLst>
                      <p:childTnLst>
                        <p:par>
                          <p:cTn id="44" fill="hold">
                            <p:stCondLst>
                              <p:cond delay="0"/>
                            </p:stCondLst>
                            <p:childTnLst>
                              <p:par>
                                <p:cTn id="45" nodeType="clickEffect" fill="hold" presetClass="entr" presetID="17" presetSubtype="1">
                                  <p:stCondLst>
                                    <p:cond delay="0"/>
                                  </p:stCondLst>
                                  <p:childTnLst>
                                    <p:set>
                                      <p:cBhvr>
                                        <p:cTn id="46" dur="1" fill="hold">
                                          <p:stCondLst>
                                            <p:cond delay="0"/>
                                          </p:stCondLst>
                                        </p:cTn>
                                        <p:tgtEl>
                                          <p:spTgt spid="267"/>
                                        </p:tgtEl>
                                        <p:attrNameLst>
                                          <p:attrName>style.visibility</p:attrName>
                                        </p:attrNameLst>
                                      </p:cBhvr>
                                      <p:to>
                                        <p:strVal val="visible"/>
                                      </p:to>
                                    </p:set>
                                    <p:anim calcmode="lin" valueType="num">
                                      <p:cBhvr additive="repl">
                                        <p:cTn id="47" dur="500" fill="hold"/>
                                        <p:tgtEl>
                                          <p:spTgt spid="267"/>
                                        </p:tgtEl>
                                        <p:attrNameLst>
                                          <p:attrName>ppt_x</p:attrName>
                                        </p:attrNameLst>
                                      </p:cBhvr>
                                      <p:tavLst>
                                        <p:tav tm="0">
                                          <p:val>
                                            <p:strVal val="#ppt_x"/>
                                          </p:val>
                                        </p:tav>
                                        <p:tav tm="100000">
                                          <p:val>
                                            <p:strVal val="#ppt_x"/>
                                          </p:val>
                                        </p:tav>
                                      </p:tavLst>
                                    </p:anim>
                                    <p:anim calcmode="lin" valueType="num">
                                      <p:cBhvr additive="repl">
                                        <p:cTn id="48" dur="500" fill="hold"/>
                                        <p:tgtEl>
                                          <p:spTgt spid="267"/>
                                        </p:tgtEl>
                                        <p:attrNameLst>
                                          <p:attrName>ppt_y</p:attrName>
                                        </p:attrNameLst>
                                      </p:cBhvr>
                                      <p:tavLst>
                                        <p:tav tm="0">
                                          <p:val>
                                            <p:strVal val="#ppt_y-#ppt_h/2"/>
                                          </p:val>
                                        </p:tav>
                                        <p:tav tm="100000">
                                          <p:val>
                                            <p:strVal val="#ppt_y"/>
                                          </p:val>
                                        </p:tav>
                                      </p:tavLst>
                                    </p:anim>
                                    <p:anim calcmode="lin" valueType="num">
                                      <p:cBhvr additive="repl">
                                        <p:cTn id="49" dur="500" fill="hold"/>
                                        <p:tgtEl>
                                          <p:spTgt spid="267"/>
                                        </p:tgtEl>
                                        <p:attrNameLst>
                                          <p:attrName>ppt_w</p:attrName>
                                        </p:attrNameLst>
                                      </p:cBhvr>
                                      <p:tavLst>
                                        <p:tav tm="0">
                                          <p:val>
                                            <p:strVal val="#ppt_w"/>
                                          </p:val>
                                        </p:tav>
                                        <p:tav tm="100000">
                                          <p:val>
                                            <p:strVal val="#ppt_w"/>
                                          </p:val>
                                        </p:tav>
                                      </p:tavLst>
                                    </p:anim>
                                    <p:anim calcmode="lin" valueType="num">
                                      <p:cBhvr additive="repl">
                                        <p:cTn id="50" dur="500" fill="hold"/>
                                        <p:tgtEl>
                                          <p:spTgt spid="267"/>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17" presetSubtype="1">
                                  <p:stCondLst>
                                    <p:cond delay="0"/>
                                  </p:stCondLst>
                                  <p:childTnLst>
                                    <p:set>
                                      <p:cBhvr>
                                        <p:cTn id="54" dur="1" fill="hold">
                                          <p:stCondLst>
                                            <p:cond delay="0"/>
                                          </p:stCondLst>
                                        </p:cTn>
                                        <p:tgtEl>
                                          <p:spTgt spid="268"/>
                                        </p:tgtEl>
                                        <p:attrNameLst>
                                          <p:attrName>style.visibility</p:attrName>
                                        </p:attrNameLst>
                                      </p:cBhvr>
                                      <p:to>
                                        <p:strVal val="visible"/>
                                      </p:to>
                                    </p:set>
                                    <p:anim calcmode="lin" valueType="num">
                                      <p:cBhvr additive="repl">
                                        <p:cTn id="55" dur="500" fill="hold"/>
                                        <p:tgtEl>
                                          <p:spTgt spid="268"/>
                                        </p:tgtEl>
                                        <p:attrNameLst>
                                          <p:attrName>ppt_x</p:attrName>
                                        </p:attrNameLst>
                                      </p:cBhvr>
                                      <p:tavLst>
                                        <p:tav tm="0">
                                          <p:val>
                                            <p:strVal val="#ppt_x"/>
                                          </p:val>
                                        </p:tav>
                                        <p:tav tm="100000">
                                          <p:val>
                                            <p:strVal val="#ppt_x"/>
                                          </p:val>
                                        </p:tav>
                                      </p:tavLst>
                                    </p:anim>
                                    <p:anim calcmode="lin" valueType="num">
                                      <p:cBhvr additive="repl">
                                        <p:cTn id="56" dur="500" fill="hold"/>
                                        <p:tgtEl>
                                          <p:spTgt spid="268"/>
                                        </p:tgtEl>
                                        <p:attrNameLst>
                                          <p:attrName>ppt_y</p:attrName>
                                        </p:attrNameLst>
                                      </p:cBhvr>
                                      <p:tavLst>
                                        <p:tav tm="0">
                                          <p:val>
                                            <p:strVal val="#ppt_y-#ppt_h/2"/>
                                          </p:val>
                                        </p:tav>
                                        <p:tav tm="100000">
                                          <p:val>
                                            <p:strVal val="#ppt_y"/>
                                          </p:val>
                                        </p:tav>
                                      </p:tavLst>
                                    </p:anim>
                                    <p:anim calcmode="lin" valueType="num">
                                      <p:cBhvr additive="repl">
                                        <p:cTn id="57" dur="500" fill="hold"/>
                                        <p:tgtEl>
                                          <p:spTgt spid="268"/>
                                        </p:tgtEl>
                                        <p:attrNameLst>
                                          <p:attrName>ppt_w</p:attrName>
                                        </p:attrNameLst>
                                      </p:cBhvr>
                                      <p:tavLst>
                                        <p:tav tm="0">
                                          <p:val>
                                            <p:strVal val="#ppt_w"/>
                                          </p:val>
                                        </p:tav>
                                        <p:tav tm="100000">
                                          <p:val>
                                            <p:strVal val="#ppt_w"/>
                                          </p:val>
                                        </p:tav>
                                      </p:tavLst>
                                    </p:anim>
                                    <p:anim calcmode="lin" valueType="num">
                                      <p:cBhvr additive="repl">
                                        <p:cTn id="58" dur="500" fill="hold"/>
                                        <p:tgtEl>
                                          <p:spTgt spid="268"/>
                                        </p:tgtEl>
                                        <p:attrNameLst>
                                          <p:attrName>ppt_h</p:attrName>
                                        </p:attrNameLst>
                                      </p:cBhvr>
                                      <p:tavLst>
                                        <p:tav tm="0">
                                          <p:val>
                                            <p:str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nodeType="clickEffect" fill="hold" presetClass="entr" presetID="17" presetSubtype="1">
                                  <p:stCondLst>
                                    <p:cond delay="0"/>
                                  </p:stCondLst>
                                  <p:childTnLst>
                                    <p:set>
                                      <p:cBhvr>
                                        <p:cTn id="62" dur="1" fill="hold">
                                          <p:stCondLst>
                                            <p:cond delay="0"/>
                                          </p:stCondLst>
                                        </p:cTn>
                                        <p:tgtEl>
                                          <p:spTgt spid="269"/>
                                        </p:tgtEl>
                                        <p:attrNameLst>
                                          <p:attrName>style.visibility</p:attrName>
                                        </p:attrNameLst>
                                      </p:cBhvr>
                                      <p:to>
                                        <p:strVal val="visible"/>
                                      </p:to>
                                    </p:set>
                                    <p:anim calcmode="lin" valueType="num">
                                      <p:cBhvr additive="repl">
                                        <p:cTn id="63" dur="500" fill="hold"/>
                                        <p:tgtEl>
                                          <p:spTgt spid="269"/>
                                        </p:tgtEl>
                                        <p:attrNameLst>
                                          <p:attrName>ppt_x</p:attrName>
                                        </p:attrNameLst>
                                      </p:cBhvr>
                                      <p:tavLst>
                                        <p:tav tm="0">
                                          <p:val>
                                            <p:strVal val="#ppt_x"/>
                                          </p:val>
                                        </p:tav>
                                        <p:tav tm="100000">
                                          <p:val>
                                            <p:strVal val="#ppt_x"/>
                                          </p:val>
                                        </p:tav>
                                      </p:tavLst>
                                    </p:anim>
                                    <p:anim calcmode="lin" valueType="num">
                                      <p:cBhvr additive="repl">
                                        <p:cTn id="64" dur="500" fill="hold"/>
                                        <p:tgtEl>
                                          <p:spTgt spid="269"/>
                                        </p:tgtEl>
                                        <p:attrNameLst>
                                          <p:attrName>ppt_y</p:attrName>
                                        </p:attrNameLst>
                                      </p:cBhvr>
                                      <p:tavLst>
                                        <p:tav tm="0">
                                          <p:val>
                                            <p:strVal val="#ppt_y-#ppt_h/2"/>
                                          </p:val>
                                        </p:tav>
                                        <p:tav tm="100000">
                                          <p:val>
                                            <p:strVal val="#ppt_y"/>
                                          </p:val>
                                        </p:tav>
                                      </p:tavLst>
                                    </p:anim>
                                    <p:anim calcmode="lin" valueType="num">
                                      <p:cBhvr additive="repl">
                                        <p:cTn id="65" dur="500" fill="hold"/>
                                        <p:tgtEl>
                                          <p:spTgt spid="269"/>
                                        </p:tgtEl>
                                        <p:attrNameLst>
                                          <p:attrName>ppt_w</p:attrName>
                                        </p:attrNameLst>
                                      </p:cBhvr>
                                      <p:tavLst>
                                        <p:tav tm="0">
                                          <p:val>
                                            <p:strVal val="#ppt_w"/>
                                          </p:val>
                                        </p:tav>
                                        <p:tav tm="100000">
                                          <p:val>
                                            <p:strVal val="#ppt_w"/>
                                          </p:val>
                                        </p:tav>
                                      </p:tavLst>
                                    </p:anim>
                                    <p:anim calcmode="lin" valueType="num">
                                      <p:cBhvr additive="repl">
                                        <p:cTn id="66" dur="500" fill="hold"/>
                                        <p:tgtEl>
                                          <p:spTgt spid="26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70" name=""/>
          <p:cNvSpPr/>
          <p:nvPr/>
        </p:nvSpPr>
        <p:spPr>
          <a:xfrm>
            <a:off x="470160" y="1116000"/>
            <a:ext cx="2697480" cy="2339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99"/>
              </a:spcAft>
              <a:tabLst>
                <a:tab algn="l" pos="0"/>
              </a:tabLst>
            </a:pPr>
            <a:r>
              <a:rPr b="1" lang="de-DE" sz="2200" strike="noStrike" u="none">
                <a:solidFill>
                  <a:srgbClr val="ffff00"/>
                </a:solidFill>
                <a:effectLst/>
                <a:uFillTx/>
                <a:latin typeface="Trebuchet MS"/>
                <a:ea typeface="Microsoft YaHei"/>
              </a:rPr>
              <a:t>(1) Yeni apostollar </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gramer sahtekarlığı: </a:t>
            </a:r>
            <a:r>
              <a:rPr b="0" i="1" lang="de-DE" sz="1800" strike="noStrike" u="none">
                <a:solidFill>
                  <a:srgbClr val="ffffff"/>
                </a:solidFill>
                <a:effectLst/>
                <a:uFillTx/>
                <a:latin typeface="Trebuchet MS"/>
                <a:ea typeface="Microsoft YaHei"/>
              </a:rPr>
              <a:t>‘apostol’</a:t>
            </a:r>
            <a:r>
              <a:rPr b="0" lang="de-DE" sz="1800" strike="noStrike" u="none">
                <a:solidFill>
                  <a:srgbClr val="ffffff"/>
                </a:solidFill>
                <a:effectLst/>
                <a:uFillTx/>
                <a:latin typeface="Trebuchet MS"/>
                <a:ea typeface="Microsoft YaHei"/>
              </a:rPr>
              <a:t> sözü </a:t>
            </a:r>
            <a:r>
              <a:rPr b="0" i="1" lang="de-DE" sz="1800" strike="noStrike" u="none">
                <a:solidFill>
                  <a:srgbClr val="ffffff"/>
                </a:solidFill>
                <a:effectLst/>
                <a:uFillTx/>
                <a:latin typeface="Trebuchet MS"/>
                <a:ea typeface="Microsoft YaHei"/>
              </a:rPr>
              <a:t>‘gönderilen’</a:t>
            </a:r>
            <a:r>
              <a:rPr b="0" lang="de-DE" sz="1800" strike="noStrike" u="none">
                <a:solidFill>
                  <a:srgbClr val="ffffff"/>
                </a:solidFill>
                <a:effectLst/>
                <a:uFillTx/>
                <a:latin typeface="Trebuchet MS"/>
                <a:ea typeface="Microsoft YaHei"/>
              </a:rPr>
              <a:t> anlamındadır</a:t>
            </a:r>
            <a:endParaRPr b="0" lang="bg-BG" sz="1800" strike="noStrike" u="none">
              <a:solidFill>
                <a:srgbClr val="ffffff"/>
              </a:solidFill>
              <a:effectLst/>
              <a:uFillTx/>
              <a:latin typeface="Arial"/>
            </a:endParaRPr>
          </a:p>
          <a:p>
            <a:pPr marL="216000" indent="-216000">
              <a:lnSpc>
                <a:spcPct val="100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bunun iki farklı anlamı olabilir</a:t>
            </a:r>
            <a:endParaRPr b="0" lang="bg-BG" sz="1800" strike="noStrike" u="none">
              <a:solidFill>
                <a:srgbClr val="ffffff"/>
              </a:solidFill>
              <a:effectLst/>
              <a:uFillTx/>
              <a:latin typeface="Arial"/>
            </a:endParaRPr>
          </a:p>
        </p:txBody>
      </p:sp>
      <p:sp>
        <p:nvSpPr>
          <p:cNvPr id="271"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272" name="" descr=""/>
          <p:cNvPicPr/>
          <p:nvPr/>
        </p:nvPicPr>
        <p:blipFill>
          <a:blip r:embed="rId1"/>
          <a:srcRect l="1852" t="12525" r="0" b="0"/>
          <a:stretch/>
        </p:blipFill>
        <p:spPr>
          <a:xfrm>
            <a:off x="3312000" y="2283480"/>
            <a:ext cx="2915280" cy="1835280"/>
          </a:xfrm>
          <a:prstGeom prst="rect">
            <a:avLst/>
          </a:prstGeom>
          <a:noFill/>
          <a:ln w="0">
            <a:noFill/>
          </a:ln>
        </p:spPr>
      </p:pic>
      <p:pic>
        <p:nvPicPr>
          <p:cNvPr id="273" name="" descr=""/>
          <p:cNvPicPr/>
          <p:nvPr/>
        </p:nvPicPr>
        <p:blipFill>
          <a:blip r:embed="rId2"/>
          <a:srcRect l="3377" t="0" r="5340" b="9492"/>
          <a:stretch/>
        </p:blipFill>
        <p:spPr>
          <a:xfrm>
            <a:off x="6660000" y="2247480"/>
            <a:ext cx="2914920" cy="1908000"/>
          </a:xfrm>
          <a:prstGeom prst="rect">
            <a:avLst/>
          </a:prstGeom>
          <a:noFill/>
          <a:ln w="0">
            <a:noFill/>
          </a:ln>
        </p:spPr>
      </p:pic>
      <p:sp>
        <p:nvSpPr>
          <p:cNvPr id="274" name=""/>
          <p:cNvSpPr/>
          <p:nvPr/>
        </p:nvSpPr>
        <p:spPr>
          <a:xfrm>
            <a:off x="5004000" y="1296000"/>
            <a:ext cx="2807280" cy="638280"/>
          </a:xfrm>
          <a:prstGeom prst="rect">
            <a:avLst/>
          </a:prstGeom>
          <a:solidFill>
            <a:srgbClr val="000080"/>
          </a:solidFill>
          <a:ln w="0">
            <a:solidFill>
              <a:srgbClr val="00bfff"/>
            </a:solid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d2b48c"/>
                </a:solidFill>
                <a:effectLst/>
                <a:uFillTx/>
                <a:latin typeface="Trebuchet MS"/>
                <a:ea typeface="DejaVu Sans"/>
              </a:rPr>
              <a:t>Αποστολο</a:t>
            </a:r>
            <a:r>
              <a:rPr b="1" lang="bg-BG" sz="1800" strike="noStrike" u="none">
                <a:solidFill>
                  <a:srgbClr val="d2b48c"/>
                </a:solidFill>
                <a:effectLst/>
                <a:uFillTx/>
                <a:latin typeface="Trebuchet MS"/>
                <a:ea typeface="Trebuchet MS"/>
              </a:rPr>
              <a:t>ς</a:t>
            </a:r>
            <a:endParaRPr b="0" lang="bg-BG" sz="1800" strike="noStrike" u="none">
              <a:solidFill>
                <a:srgbClr val="ffffff"/>
              </a:solidFill>
              <a:effectLst/>
              <a:uFillTx/>
              <a:latin typeface="Arial"/>
            </a:endParaRPr>
          </a:p>
          <a:p>
            <a:pPr algn="ctr">
              <a:lnSpc>
                <a:spcPct val="100000"/>
              </a:lnSpc>
            </a:pPr>
            <a:r>
              <a:rPr b="0" lang="bg-BG" sz="1800" strike="noStrike" u="none">
                <a:solidFill>
                  <a:srgbClr val="ffffff"/>
                </a:solidFill>
                <a:effectLst/>
                <a:uFillTx/>
                <a:latin typeface="Trebuchet MS"/>
                <a:ea typeface="DejaVu Sans"/>
              </a:rPr>
              <a:t>apostolos = "gönderilmiş"</a:t>
            </a:r>
            <a:endParaRPr b="0" lang="bg-BG" sz="1800" strike="noStrike" u="none">
              <a:solidFill>
                <a:srgbClr val="ffffff"/>
              </a:solidFill>
              <a:effectLst/>
              <a:uFillTx/>
              <a:latin typeface="Arial"/>
            </a:endParaRPr>
          </a:p>
        </p:txBody>
      </p:sp>
      <p:grpSp>
        <p:nvGrpSpPr>
          <p:cNvPr id="275" name=""/>
          <p:cNvGrpSpPr/>
          <p:nvPr/>
        </p:nvGrpSpPr>
        <p:grpSpPr>
          <a:xfrm>
            <a:off x="3420000" y="2412000"/>
            <a:ext cx="484920" cy="431280"/>
            <a:chOff x="3420000" y="2412000"/>
            <a:chExt cx="484920" cy="431280"/>
          </a:xfrm>
        </p:grpSpPr>
        <p:sp>
          <p:nvSpPr>
            <p:cNvPr id="276" name=""/>
            <p:cNvSpPr/>
            <p:nvPr/>
          </p:nvSpPr>
          <p:spPr>
            <a:xfrm>
              <a:off x="3420000" y="2412000"/>
              <a:ext cx="484920" cy="431280"/>
            </a:xfrm>
            <a:prstGeom prst="hexagon">
              <a:avLst>
                <a:gd name="adj" fmla="val 28104"/>
                <a:gd name="vf" fmla="val 115470"/>
              </a:avLst>
            </a:prstGeom>
            <a:solidFill>
              <a:srgbClr val="1e90ff"/>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277" name=""/>
            <p:cNvSpPr/>
            <p:nvPr/>
          </p:nvSpPr>
          <p:spPr>
            <a:xfrm>
              <a:off x="3492000" y="2448000"/>
              <a:ext cx="32328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Arial"/>
                  <a:ea typeface="DejaVu Sans"/>
                </a:rPr>
                <a:t>1</a:t>
              </a:r>
              <a:endParaRPr b="0" lang="bg-BG" sz="1800" strike="noStrike" u="none">
                <a:solidFill>
                  <a:srgbClr val="ffffff"/>
                </a:solidFill>
                <a:effectLst/>
                <a:uFillTx/>
                <a:latin typeface="Arial"/>
              </a:endParaRPr>
            </a:p>
          </p:txBody>
        </p:sp>
      </p:grpSp>
      <p:grpSp>
        <p:nvGrpSpPr>
          <p:cNvPr id="278" name=""/>
          <p:cNvGrpSpPr/>
          <p:nvPr/>
        </p:nvGrpSpPr>
        <p:grpSpPr>
          <a:xfrm>
            <a:off x="6768360" y="2412000"/>
            <a:ext cx="484920" cy="431280"/>
            <a:chOff x="6768360" y="2412000"/>
            <a:chExt cx="484920" cy="431280"/>
          </a:xfrm>
        </p:grpSpPr>
        <p:sp>
          <p:nvSpPr>
            <p:cNvPr id="279" name=""/>
            <p:cNvSpPr/>
            <p:nvPr/>
          </p:nvSpPr>
          <p:spPr>
            <a:xfrm>
              <a:off x="6768360" y="2412000"/>
              <a:ext cx="484920" cy="431280"/>
            </a:xfrm>
            <a:prstGeom prst="hexagon">
              <a:avLst>
                <a:gd name="adj" fmla="val 28104"/>
                <a:gd name="vf" fmla="val 115470"/>
              </a:avLst>
            </a:prstGeom>
            <a:solidFill>
              <a:srgbClr val="1e90ff"/>
            </a:solidFill>
            <a:ln w="0">
              <a:solidFill>
                <a:srgbClr val="3465a4"/>
              </a:solidFill>
            </a:ln>
          </p:spPr>
          <p:style>
            <a:lnRef idx="0"/>
            <a:fillRef idx="0"/>
            <a:effectRef idx="0"/>
            <a:fontRef idx="minor"/>
          </p:style>
          <p:txBody>
            <a:bodyPr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280" name=""/>
            <p:cNvSpPr/>
            <p:nvPr/>
          </p:nvSpPr>
          <p:spPr>
            <a:xfrm>
              <a:off x="6840360" y="2448000"/>
              <a:ext cx="323280" cy="34560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Arial"/>
                  <a:ea typeface="DejaVu Sans"/>
                </a:rPr>
                <a:t>2</a:t>
              </a:r>
              <a:endParaRPr b="0" lang="bg-BG" sz="1800" strike="noStrike" u="none">
                <a:solidFill>
                  <a:srgbClr val="ffffff"/>
                </a:solidFill>
                <a:effectLst/>
                <a:uFillTx/>
                <a:latin typeface="Arial"/>
              </a:endParaRPr>
            </a:p>
          </p:txBody>
        </p:sp>
      </p:grpSp>
      <p:sp>
        <p:nvSpPr>
          <p:cNvPr id="281" name=""/>
          <p:cNvSpPr/>
          <p:nvPr/>
        </p:nvSpPr>
        <p:spPr>
          <a:xfrm>
            <a:off x="3240000" y="4191480"/>
            <a:ext cx="2987280" cy="638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0" lang="bg-BG" sz="1800" strike="noStrike" u="none">
                <a:solidFill>
                  <a:srgbClr val="87cefa"/>
                </a:solidFill>
                <a:effectLst/>
                <a:uFillTx/>
                <a:latin typeface="Bahnschrift"/>
                <a:ea typeface="DejaVu Sans"/>
              </a:rPr>
              <a:t>Yeni topluluklar kuran kişi, misyoner</a:t>
            </a:r>
            <a:r>
              <a:rPr b="0" lang="bg-BG" sz="1800" strike="noStrike" u="none">
                <a:solidFill>
                  <a:srgbClr val="ffffff"/>
                </a:solidFill>
                <a:effectLst/>
                <a:uFillTx/>
                <a:latin typeface="Bahnschrift"/>
                <a:ea typeface="DejaVu Sans"/>
              </a:rPr>
              <a:t> = sıradan imanlı</a:t>
            </a:r>
            <a:endParaRPr b="0" lang="bg-BG" sz="1800" strike="noStrike" u="none">
              <a:solidFill>
                <a:srgbClr val="ffffff"/>
              </a:solidFill>
              <a:effectLst/>
              <a:uFillTx/>
              <a:latin typeface="Arial"/>
            </a:endParaRPr>
          </a:p>
        </p:txBody>
      </p:sp>
      <p:sp>
        <p:nvSpPr>
          <p:cNvPr id="282" name=""/>
          <p:cNvSpPr/>
          <p:nvPr/>
        </p:nvSpPr>
        <p:spPr>
          <a:xfrm>
            <a:off x="6624000" y="4191840"/>
            <a:ext cx="3203280" cy="638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0" lang="bg-BG" sz="1800" strike="noStrike" u="none">
                <a:solidFill>
                  <a:srgbClr val="87cefa"/>
                </a:solidFill>
                <a:effectLst/>
                <a:uFillTx/>
                <a:latin typeface="Bahnschrift"/>
                <a:ea typeface="DejaVu Sans"/>
              </a:rPr>
              <a:t>Bütün kiliseleri kontrol eden</a:t>
            </a:r>
            <a:r>
              <a:rPr b="0" lang="bg-BG" sz="1800" strike="noStrike" u="none">
                <a:solidFill>
                  <a:srgbClr val="ffffff"/>
                </a:solidFill>
                <a:effectLst/>
                <a:uFillTx/>
                <a:latin typeface="Bahnschrift"/>
                <a:ea typeface="DejaVu Sans"/>
              </a:rPr>
              <a:t> = büyük yetkiye sahip</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83" name=""/>
          <p:cNvSpPr/>
          <p:nvPr/>
        </p:nvSpPr>
        <p:spPr>
          <a:xfrm>
            <a:off x="434160" y="972000"/>
            <a:ext cx="4353480" cy="4247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15000"/>
              </a:lnSpc>
              <a:spcBef>
                <a:spcPts val="675"/>
              </a:spcBef>
              <a:spcAft>
                <a:spcPts val="99"/>
              </a:spcAft>
              <a:tabLst>
                <a:tab algn="l" pos="0"/>
              </a:tabLst>
            </a:pPr>
            <a:r>
              <a:rPr b="1" lang="de-DE" sz="2200" strike="noStrike" u="none">
                <a:solidFill>
                  <a:srgbClr val="ffff00"/>
                </a:solidFill>
                <a:effectLst/>
                <a:uFillTx/>
                <a:latin typeface="Trebuchet MS"/>
                <a:ea typeface="Microsoft YaHei"/>
              </a:rPr>
              <a:t>(1) Yeni apostollar </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Büyük ve küçük ‘A‘ apostolları: İncile göre bir apostol İsa’nın dirilişine şahit olmalı (Elçi 1:22, 1.Kor 9:1). Tabii ki, o anlamda bugün apostol yok. </a:t>
            </a:r>
            <a:endParaRPr b="0" lang="bg-BG" sz="18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Ama YER apostolları kendilerine ‘küçük A apostolları‘ dedirtiyorlar. “OK, İsa’yı görmedik, ama gene de aynı yetkiye sahibiz.“ </a:t>
            </a:r>
            <a:endParaRPr b="0" lang="bg-BG" sz="1800" strike="noStrike" u="none">
              <a:solidFill>
                <a:srgbClr val="ffffff"/>
              </a:solidFill>
              <a:effectLst/>
              <a:uFillTx/>
              <a:latin typeface="Arial"/>
            </a:endParaRPr>
          </a:p>
          <a:p>
            <a:pPr marL="216000" indent="-216000">
              <a:lnSpc>
                <a:spcPct val="115000"/>
              </a:lnSpc>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Dünya çapında her kilise onlara boyun eğmeli. Bütün denominasyonları yıkmak onların amacıdır.</a:t>
            </a:r>
            <a:endParaRPr b="0" lang="bg-BG" sz="1800" strike="noStrike" u="none">
              <a:solidFill>
                <a:srgbClr val="ffffff"/>
              </a:solidFill>
              <a:effectLst/>
              <a:uFillTx/>
              <a:latin typeface="Arial"/>
            </a:endParaRPr>
          </a:p>
        </p:txBody>
      </p:sp>
      <p:pic>
        <p:nvPicPr>
          <p:cNvPr id="284" name="" descr=""/>
          <p:cNvPicPr/>
          <p:nvPr/>
        </p:nvPicPr>
        <p:blipFill>
          <a:blip r:embed="rId1"/>
          <a:stretch/>
        </p:blipFill>
        <p:spPr>
          <a:xfrm>
            <a:off x="5170320" y="838800"/>
            <a:ext cx="3181320" cy="1788840"/>
          </a:xfrm>
          <a:prstGeom prst="rect">
            <a:avLst/>
          </a:prstGeom>
          <a:noFill/>
          <a:ln w="0">
            <a:noFill/>
          </a:ln>
        </p:spPr>
      </p:pic>
      <p:pic>
        <p:nvPicPr>
          <p:cNvPr id="285" name="" descr=""/>
          <p:cNvPicPr/>
          <p:nvPr/>
        </p:nvPicPr>
        <p:blipFill>
          <a:blip r:embed="rId2"/>
          <a:stretch/>
        </p:blipFill>
        <p:spPr>
          <a:xfrm>
            <a:off x="5184000" y="2772000"/>
            <a:ext cx="4103640" cy="2737800"/>
          </a:xfrm>
          <a:prstGeom prst="rect">
            <a:avLst/>
          </a:prstGeom>
          <a:noFill/>
          <a:ln w="0">
            <a:noFill/>
          </a:ln>
        </p:spPr>
      </p:pic>
      <p:sp>
        <p:nvSpPr>
          <p:cNvPr id="286" name=""/>
          <p:cNvSpPr/>
          <p:nvPr/>
        </p:nvSpPr>
        <p:spPr>
          <a:xfrm>
            <a:off x="8568000" y="1001160"/>
            <a:ext cx="1403640" cy="1986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0e68c"/>
                </a:solidFill>
                <a:effectLst/>
                <a:uFillTx/>
                <a:latin typeface="Arial"/>
                <a:ea typeface="DejaVu Sans"/>
              </a:rPr>
              <a:t>Birbirlerini apostol olarak mesh-ediyorlar</a:t>
            </a:r>
            <a:endParaRPr b="0" lang="bg-BG" sz="1800" strike="noStrike" u="none">
              <a:solidFill>
                <a:srgbClr val="ffffff"/>
              </a:solidFill>
              <a:effectLst/>
              <a:uFillTx/>
              <a:latin typeface="Arial"/>
            </a:endParaRPr>
          </a:p>
        </p:txBody>
      </p:sp>
      <p:sp>
        <p:nvSpPr>
          <p:cNvPr id="287"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288" name=""/>
          <p:cNvSpPr/>
          <p:nvPr/>
        </p:nvSpPr>
        <p:spPr>
          <a:xfrm>
            <a:off x="224280" y="854280"/>
            <a:ext cx="5173920" cy="4687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tabLst>
                <a:tab algn="l" pos="0"/>
              </a:tabLst>
            </a:pPr>
            <a:r>
              <a:rPr b="1" lang="de-DE" sz="2200" strike="noStrike" u="none">
                <a:solidFill>
                  <a:srgbClr val="ffff00"/>
                </a:solidFill>
                <a:effectLst/>
                <a:uFillTx/>
                <a:latin typeface="Trebuchet MS"/>
                <a:ea typeface="Microsoft YaHei"/>
              </a:rPr>
              <a:t>(2) Herkes peygamberlik yapabilir</a:t>
            </a:r>
            <a:r>
              <a:rPr b="0" lang="de-DE" sz="2200" strike="noStrike" u="none">
                <a:solidFill>
                  <a:srgbClr val="ffffff"/>
                </a:solidFill>
                <a:effectLst/>
                <a:uFillTx/>
                <a:latin typeface="Trebuchet MS"/>
                <a:ea typeface="Microsoft YaHei"/>
              </a:rPr>
              <a:t> </a:t>
            </a:r>
            <a:endParaRPr b="0" lang="bg-BG" sz="22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Peygamberlik okulları: sözde Rabbin sesini ayırt etmeyi, görümleri görmeyi ve rüyaları yorumlamayı öğrenebilirsin.</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Maksim Asenov: son 5 yıl içinde 500 peygamber yetiştirdi, onları da bütün kiliselere yolluyor, onları içeriden değiştirsin.</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Bill Johnson kişileri eşleştiriyor, birbirlerine peygamberlerlik yaparak bu zanaatı öğrensinler.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Yanlış peygamberlik problem değilmiş. EA’da ölüm cezası vardı (Yasa 13:5), ama YA’da bu yokmuş. Hatta Bill Johnson kişilere destek veriyor yanlış peygamberlikler yapsınlar.</a:t>
            </a:r>
            <a:endParaRPr b="0" lang="bg-BG" sz="1800" strike="noStrike" u="none">
              <a:solidFill>
                <a:srgbClr val="ffffff"/>
              </a:solidFill>
              <a:effectLst/>
              <a:uFillTx/>
              <a:latin typeface="Arial"/>
            </a:endParaRPr>
          </a:p>
        </p:txBody>
      </p:sp>
      <p:pic>
        <p:nvPicPr>
          <p:cNvPr id="289" name="" descr=""/>
          <p:cNvPicPr/>
          <p:nvPr/>
        </p:nvPicPr>
        <p:blipFill>
          <a:blip r:embed="rId1"/>
          <a:stretch/>
        </p:blipFill>
        <p:spPr>
          <a:xfrm>
            <a:off x="5806440" y="864000"/>
            <a:ext cx="3695760" cy="2077920"/>
          </a:xfrm>
          <a:prstGeom prst="rect">
            <a:avLst/>
          </a:prstGeom>
          <a:noFill/>
          <a:ln w="0">
            <a:noFill/>
          </a:ln>
        </p:spPr>
      </p:pic>
      <p:pic>
        <p:nvPicPr>
          <p:cNvPr id="290" name="" descr=""/>
          <p:cNvPicPr/>
          <p:nvPr/>
        </p:nvPicPr>
        <p:blipFill>
          <a:blip r:embed="rId2"/>
          <a:stretch/>
        </p:blipFill>
        <p:spPr>
          <a:xfrm>
            <a:off x="6696000" y="2700000"/>
            <a:ext cx="2892240" cy="1863360"/>
          </a:xfrm>
          <a:prstGeom prst="rect">
            <a:avLst/>
          </a:prstGeom>
          <a:noFill/>
          <a:ln w="0">
            <a:noFill/>
          </a:ln>
        </p:spPr>
      </p:pic>
      <p:sp>
        <p:nvSpPr>
          <p:cNvPr id="291" name=""/>
          <p:cNvSpPr/>
          <p:nvPr/>
        </p:nvSpPr>
        <p:spPr>
          <a:xfrm>
            <a:off x="5623920" y="3644640"/>
            <a:ext cx="3770280" cy="44280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Arial"/>
                <a:ea typeface="DejaVu Sans"/>
              </a:rPr>
              <a:t>peygamberlik okulu kayıt formu</a:t>
            </a:r>
            <a:endParaRPr b="0" lang="bg-BG" sz="1800" strike="noStrike" u="none">
              <a:solidFill>
                <a:srgbClr val="ffffff"/>
              </a:solidFill>
              <a:effectLst/>
              <a:uFillTx/>
              <a:latin typeface="Arial"/>
            </a:endParaRPr>
          </a:p>
        </p:txBody>
      </p:sp>
      <p:sp>
        <p:nvSpPr>
          <p:cNvPr id="292" name=""/>
          <p:cNvSpPr/>
          <p:nvPr/>
        </p:nvSpPr>
        <p:spPr>
          <a:xfrm>
            <a:off x="6327720" y="6637320"/>
            <a:ext cx="2570040" cy="59832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eee8aa"/>
                </a:solidFill>
                <a:effectLst/>
                <a:uFillTx/>
                <a:latin typeface="Arial"/>
                <a:ea typeface="DejaVu Sans"/>
              </a:rPr>
              <a:t>şimdi müslümanları mı kopya edeceğiz?</a:t>
            </a:r>
            <a:endParaRPr b="0" lang="bg-BG" sz="1800" strike="noStrike" u="none">
              <a:solidFill>
                <a:srgbClr val="ffffff"/>
              </a:solidFill>
              <a:effectLst/>
              <a:uFillTx/>
              <a:latin typeface="Arial"/>
            </a:endParaRPr>
          </a:p>
        </p:txBody>
      </p:sp>
      <p:sp>
        <p:nvSpPr>
          <p:cNvPr id="293"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294" name="" descr=""/>
          <p:cNvPicPr/>
          <p:nvPr/>
        </p:nvPicPr>
        <p:blipFill>
          <a:blip r:embed="rId3"/>
          <a:srcRect l="0" t="0" r="0" b="15016"/>
          <a:stretch/>
        </p:blipFill>
        <p:spPr>
          <a:xfrm>
            <a:off x="5940000" y="4159440"/>
            <a:ext cx="3712680" cy="1509480"/>
          </a:xfrm>
          <a:prstGeom prst="rect">
            <a:avLst/>
          </a:prstGeom>
          <a:noFill/>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000000"/>
            </a:gs>
            <a:gs pos="100000">
              <a:srgbClr val="2a6099"/>
            </a:gs>
          </a:gsLst>
          <a:lin ang="5400000"/>
        </a:gradFill>
      </p:bgPr>
    </p:bg>
    <p:spTree>
      <p:nvGrpSpPr>
        <p:cNvPr id="1" name=""/>
        <p:cNvGrpSpPr/>
        <p:nvPr/>
      </p:nvGrpSpPr>
      <p:grpSpPr>
        <a:xfrm>
          <a:off x="0" y="0"/>
          <a:ext cx="0" cy="0"/>
          <a:chOff x="0" y="0"/>
          <a:chExt cx="0" cy="0"/>
        </a:xfrm>
      </p:grpSpPr>
      <p:sp>
        <p:nvSpPr>
          <p:cNvPr id="295" name=""/>
          <p:cNvSpPr/>
          <p:nvPr/>
        </p:nvSpPr>
        <p:spPr>
          <a:xfrm>
            <a:off x="2160000" y="108000"/>
            <a:ext cx="5724000" cy="863640"/>
          </a:xfrm>
          <a:prstGeom prst="horizontalScroll">
            <a:avLst>
              <a:gd name="adj" fmla="val 12500"/>
            </a:avLst>
          </a:prstGeom>
          <a:solidFill>
            <a:srgbClr val="006400"/>
          </a:solidFill>
          <a:ln w="0">
            <a:solidFill>
              <a:srgbClr val="ffd700"/>
            </a:solidFill>
          </a:ln>
        </p:spPr>
        <p:style>
          <a:lnRef idx="0"/>
          <a:fillRef idx="0"/>
          <a:effectRef idx="0"/>
          <a:fontRef idx="minor"/>
        </p:style>
        <p:txBody>
          <a:bodyPr wrap="none"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296" name=""/>
          <p:cNvSpPr/>
          <p:nvPr/>
        </p:nvSpPr>
        <p:spPr>
          <a:xfrm>
            <a:off x="2340000" y="396360"/>
            <a:ext cx="5400000" cy="3733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2200" strike="noStrike" u="none">
                <a:solidFill>
                  <a:srgbClr val="98fb98"/>
                </a:solidFill>
                <a:effectLst/>
                <a:uFillTx/>
                <a:latin typeface="Palatino Linotype"/>
              </a:rPr>
              <a:t>Gerçek peygamber olmanın şartları ...</a:t>
            </a:r>
            <a:endParaRPr b="0" lang="bg-BG" sz="2200" strike="noStrike" u="none">
              <a:solidFill>
                <a:srgbClr val="ffffff"/>
              </a:solidFill>
              <a:effectLst/>
              <a:uFillTx/>
              <a:latin typeface="Arial"/>
            </a:endParaRPr>
          </a:p>
        </p:txBody>
      </p:sp>
      <p:sp>
        <p:nvSpPr>
          <p:cNvPr id="297" name=""/>
          <p:cNvSpPr/>
          <p:nvPr/>
        </p:nvSpPr>
        <p:spPr>
          <a:xfrm>
            <a:off x="216000" y="1296000"/>
            <a:ext cx="1943640" cy="2428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6347"/>
                </a:solidFill>
                <a:effectLst/>
                <a:uFillTx/>
                <a:latin typeface="Trebuchet MS"/>
                <a:ea typeface="DejaVu Sans"/>
              </a:rPr>
              <a:t>1. şart: </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Gerçek tanrının adına konuşmalı</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Yasa 18:20  "başka ilahlar adına konuşan peygamber öldürülecektir."</a:t>
            </a:r>
            <a:endParaRPr b="0" lang="bg-BG" sz="1800" strike="noStrike" u="none">
              <a:solidFill>
                <a:srgbClr val="ffffff"/>
              </a:solidFill>
              <a:effectLst/>
              <a:uFillTx/>
              <a:latin typeface="Arial"/>
            </a:endParaRPr>
          </a:p>
        </p:txBody>
      </p:sp>
      <p:sp>
        <p:nvSpPr>
          <p:cNvPr id="298" name=""/>
          <p:cNvSpPr/>
          <p:nvPr/>
        </p:nvSpPr>
        <p:spPr>
          <a:xfrm>
            <a:off x="2304000" y="1275120"/>
            <a:ext cx="2015640" cy="34182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6347"/>
                </a:solidFill>
                <a:effectLst/>
                <a:uFillTx/>
                <a:latin typeface="Trebuchet MS"/>
                <a:ea typeface="DejaVu Sans"/>
              </a:rPr>
              <a:t>2. şart: </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Ancak Rabbin konuştuğunu söyler</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Yasa 18:20  An- cak, kendisine buyurmadığım  bir sözü benim adıma söyleme-ye kalkışan peygamber öldürülecektir.</a:t>
            </a:r>
            <a:endParaRPr b="0" lang="bg-BG" sz="1800" strike="noStrike" u="none">
              <a:solidFill>
                <a:srgbClr val="ffffff"/>
              </a:solidFill>
              <a:effectLst/>
              <a:uFillTx/>
              <a:latin typeface="Arial"/>
            </a:endParaRPr>
          </a:p>
        </p:txBody>
      </p:sp>
      <p:sp>
        <p:nvSpPr>
          <p:cNvPr id="299" name=""/>
          <p:cNvSpPr/>
          <p:nvPr/>
        </p:nvSpPr>
        <p:spPr>
          <a:xfrm>
            <a:off x="4464000" y="1287360"/>
            <a:ext cx="2195640" cy="321264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6347"/>
                </a:solidFill>
                <a:effectLst/>
                <a:uFillTx/>
                <a:latin typeface="Trebuchet MS"/>
                <a:ea typeface="DejaVu Sans"/>
              </a:rPr>
              <a:t>3. şart:</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Sözleri daha önceki peygamberlerin sözlerine uymalı</a:t>
            </a:r>
            <a:endParaRPr b="0" lang="bg-BG" sz="1800" strike="noStrike" u="none">
              <a:solidFill>
                <a:srgbClr val="ffffff"/>
              </a:solidFill>
              <a:effectLst/>
              <a:uFillTx/>
              <a:latin typeface="Arial"/>
            </a:endParaRPr>
          </a:p>
          <a:p>
            <a:pPr>
              <a:lnSpc>
                <a:spcPct val="100000"/>
              </a:lnSpc>
              <a:spcAft>
                <a:spcPts val="1134"/>
              </a:spcAft>
            </a:pPr>
            <a:r>
              <a:rPr b="0" lang="bg-BG" sz="1800" strike="noStrike" u="none">
                <a:solidFill>
                  <a:srgbClr val="ffffff"/>
                </a:solidFill>
                <a:effectLst/>
                <a:uFillTx/>
                <a:latin typeface="Trebuchet MS"/>
                <a:ea typeface="DejaVu Sans"/>
              </a:rPr>
              <a:t>1.Kor 12:28 Allah da ... şu vazifeleri verdi: - en başta apostollar, - ikinci olarak peygamberler, </a:t>
            </a:r>
            <a:endParaRPr b="0" lang="bg-BG" sz="1800" strike="noStrike" u="none">
              <a:solidFill>
                <a:srgbClr val="ffffff"/>
              </a:solidFill>
              <a:effectLst/>
              <a:uFillTx/>
              <a:latin typeface="Arial"/>
            </a:endParaRPr>
          </a:p>
        </p:txBody>
      </p:sp>
      <p:sp>
        <p:nvSpPr>
          <p:cNvPr id="300" name=""/>
          <p:cNvSpPr/>
          <p:nvPr/>
        </p:nvSpPr>
        <p:spPr>
          <a:xfrm>
            <a:off x="6696360" y="1296000"/>
            <a:ext cx="1727640" cy="30808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6347"/>
                </a:solidFill>
                <a:effectLst/>
                <a:uFillTx/>
                <a:latin typeface="Trebuchet MS"/>
                <a:ea typeface="DejaVu Sans"/>
              </a:rPr>
              <a:t>4. şart:</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Kendini gösteren ispatlar getirmeli</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Ya mucize, yada geleceğini bilmek</a:t>
            </a:r>
            <a:endParaRPr b="0" lang="bg-BG" sz="1800" strike="noStrike" u="none">
              <a:solidFill>
                <a:srgbClr val="ffffff"/>
              </a:solidFill>
              <a:effectLst/>
              <a:uFillTx/>
              <a:latin typeface="Arial"/>
            </a:endParaRPr>
          </a:p>
        </p:txBody>
      </p:sp>
      <p:sp>
        <p:nvSpPr>
          <p:cNvPr id="301" name=""/>
          <p:cNvSpPr/>
          <p:nvPr/>
        </p:nvSpPr>
        <p:spPr>
          <a:xfrm>
            <a:off x="8244360" y="1296000"/>
            <a:ext cx="1835640" cy="37800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6347"/>
                </a:solidFill>
                <a:effectLst/>
                <a:uFillTx/>
                <a:latin typeface="Trebuchet MS"/>
                <a:ea typeface="DejaVu Sans"/>
              </a:rPr>
              <a:t>5. şart: </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Karakteri ve yaşamı Allahın standartlarına uymalı</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Matta 7:16 Onları yemişlerinden tanıyacanız.</a:t>
            </a:r>
            <a:endParaRPr b="0" lang="bg-BG" sz="1800" strike="noStrike" u="none">
              <a:solidFill>
                <a:srgbClr val="ffffff"/>
              </a:solidFill>
              <a:effectLst/>
              <a:uFillTx/>
              <a:latin typeface="Arial"/>
            </a:endParaRPr>
          </a:p>
        </p:txBody>
      </p:sp>
      <p:sp>
        <p:nvSpPr>
          <p:cNvPr id="302" name=""/>
          <p:cNvSpPr/>
          <p:nvPr/>
        </p:nvSpPr>
        <p:spPr>
          <a:xfrm>
            <a:off x="5292360" y="4968720"/>
            <a:ext cx="4176000" cy="5392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2800" strike="noStrike" u="none">
                <a:solidFill>
                  <a:srgbClr val="98fb98"/>
                </a:solidFill>
                <a:effectLst/>
                <a:uFillTx/>
                <a:latin typeface="Palatino Linotype"/>
              </a:rPr>
              <a:t>Ve altıncı şart geliyor ...</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67" dur="indefinite" restart="never" nodeType="tmRoot">
          <p:childTnLst>
            <p:seq>
              <p:cTn id="68" dur="indefinite" nodeType="mainSeq">
                <p:childTnLst>
                  <p:par>
                    <p:cTn id="69" fill="hold">
                      <p:stCondLst>
                        <p:cond delay="indefinite"/>
                      </p:stCondLst>
                      <p:childTnLst>
                        <p:par>
                          <p:cTn id="70" fill="hold">
                            <p:stCondLst>
                              <p:cond delay="0"/>
                            </p:stCondLst>
                            <p:childTnLst>
                              <p:par>
                                <p:cTn id="71" nodeType="clickEffect" fill="hold" presetClass="entr" presetID="1">
                                  <p:stCondLst>
                                    <p:cond delay="0"/>
                                  </p:stCondLst>
                                  <p:childTnLst>
                                    <p:set>
                                      <p:cBhvr>
                                        <p:cTn id="72" dur="1" fill="hold">
                                          <p:stCondLst>
                                            <p:cond delay="0"/>
                                          </p:stCondLst>
                                        </p:cTn>
                                        <p:tgtEl>
                                          <p:spTgt spid="29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nodeType="clickEffect" fill="hold" presetClass="entr" presetID="1">
                                  <p:stCondLst>
                                    <p:cond delay="0"/>
                                  </p:stCondLst>
                                  <p:childTnLst>
                                    <p:set>
                                      <p:cBhvr>
                                        <p:cTn id="76" dur="1" fill="hold">
                                          <p:stCondLst>
                                            <p:cond delay="0"/>
                                          </p:stCondLst>
                                        </p:cTn>
                                        <p:tgtEl>
                                          <p:spTgt spid="29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nodeType="clickEffect" fill="hold" presetClass="entr" presetID="1">
                                  <p:stCondLst>
                                    <p:cond delay="0"/>
                                  </p:stCondLst>
                                  <p:childTnLst>
                                    <p:set>
                                      <p:cBhvr>
                                        <p:cTn id="80" dur="1" fill="hold">
                                          <p:stCondLst>
                                            <p:cond delay="0"/>
                                          </p:stCondLst>
                                        </p:cTn>
                                        <p:tgtEl>
                                          <p:spTgt spid="29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30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nodeType="clickEffect" fill="hold" presetClass="entr" presetID="1">
                                  <p:stCondLst>
                                    <p:cond delay="0"/>
                                  </p:stCondLst>
                                  <p:childTnLst>
                                    <p:set>
                                      <p:cBhvr>
                                        <p:cTn id="88" dur="1" fill="hold">
                                          <p:stCondLst>
                                            <p:cond delay="0"/>
                                          </p:stCondLst>
                                        </p:cTn>
                                        <p:tgtEl>
                                          <p:spTgt spid="301"/>
                                        </p:tgtEl>
                                        <p:attrNameLst>
                                          <p:attrName>style.visibility</p:attrName>
                                        </p:attrNameLst>
                                      </p:cBhvr>
                                      <p:to>
                                        <p:strVal val="visible"/>
                                      </p:to>
                                    </p:set>
                                  </p:childTnLst>
                                </p:cTn>
                              </p:par>
                              <p:par>
                                <p:cTn id="89" nodeType="withEffect" fill="hold" presetClass="entr" presetID="1">
                                  <p:stCondLst>
                                    <p:cond delay="0"/>
                                  </p:stCondLst>
                                  <p:childTnLst>
                                    <p:set>
                                      <p:cBhvr>
                                        <p:cTn id="90" dur="1" fill="hold">
                                          <p:stCondLst>
                                            <p:cond delay="0"/>
                                          </p:stCondLst>
                                        </p:cTn>
                                        <p:tgtEl>
                                          <p:spTgt spid="30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nodeType="clickEffect" fill="hold" presetClass="entr" presetID="2" presetSubtype="8">
                                  <p:stCondLst>
                                    <p:cond delay="0"/>
                                  </p:stCondLst>
                                  <p:childTnLst>
                                    <p:set>
                                      <p:cBhvr>
                                        <p:cTn id="94" dur="1" fill="hold">
                                          <p:stCondLst>
                                            <p:cond delay="0"/>
                                          </p:stCondLst>
                                        </p:cTn>
                                        <p:tgtEl>
                                          <p:spTgt spid="302">
                                            <p:txEl>
                                              <p:pRg st="0" end="0"/>
                                            </p:txEl>
                                          </p:spTgt>
                                        </p:tgtEl>
                                        <p:attrNameLst>
                                          <p:attrName>style.visibility</p:attrName>
                                        </p:attrNameLst>
                                      </p:cBhvr>
                                      <p:to>
                                        <p:strVal val="visible"/>
                                      </p:to>
                                    </p:set>
                                    <p:anim calcmode="lin" valueType="num">
                                      <p:cBhvr additive="repl">
                                        <p:cTn id="95" dur="500" fill="hold"/>
                                        <p:tgtEl>
                                          <p:spTgt spid="302">
                                            <p:txEl>
                                              <p:pRg st="0" end="0"/>
                                            </p:txEl>
                                          </p:spTgt>
                                        </p:tgtEl>
                                        <p:attrNameLst>
                                          <p:attrName>ppt_x</p:attrName>
                                        </p:attrNameLst>
                                      </p:cBhvr>
                                      <p:tavLst>
                                        <p:tav tm="0">
                                          <p:val>
                                            <p:strVal val="0-#ppt_w/2"/>
                                          </p:val>
                                        </p:tav>
                                        <p:tav tm="100000">
                                          <p:val>
                                            <p:strVal val="#ppt_x"/>
                                          </p:val>
                                        </p:tav>
                                      </p:tavLst>
                                    </p:anim>
                                    <p:anim calcmode="lin" valueType="num">
                                      <p:cBhvr additive="repl">
                                        <p:cTn id="96" dur="500" fill="hold"/>
                                        <p:tgtEl>
                                          <p:spTgt spid="30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000000"/>
            </a:gs>
            <a:gs pos="100000">
              <a:srgbClr val="2a6099"/>
            </a:gs>
          </a:gsLst>
          <a:lin ang="5400000"/>
        </a:gradFill>
      </p:bgPr>
    </p:bg>
    <p:spTree>
      <p:nvGrpSpPr>
        <p:cNvPr id="1" name=""/>
        <p:cNvGrpSpPr/>
        <p:nvPr/>
      </p:nvGrpSpPr>
      <p:grpSpPr>
        <a:xfrm>
          <a:off x="0" y="0"/>
          <a:ext cx="0" cy="0"/>
          <a:chOff x="0" y="0"/>
          <a:chExt cx="0" cy="0"/>
        </a:xfrm>
      </p:grpSpPr>
      <p:sp>
        <p:nvSpPr>
          <p:cNvPr id="303" name=""/>
          <p:cNvSpPr/>
          <p:nvPr/>
        </p:nvSpPr>
        <p:spPr>
          <a:xfrm>
            <a:off x="2160000" y="108000"/>
            <a:ext cx="5724000" cy="863640"/>
          </a:xfrm>
          <a:prstGeom prst="horizontalScroll">
            <a:avLst>
              <a:gd name="adj" fmla="val 12500"/>
            </a:avLst>
          </a:prstGeom>
          <a:solidFill>
            <a:srgbClr val="006400"/>
          </a:solidFill>
          <a:ln w="0">
            <a:solidFill>
              <a:srgbClr val="ffd700"/>
            </a:solidFill>
          </a:ln>
        </p:spPr>
        <p:style>
          <a:lnRef idx="0"/>
          <a:fillRef idx="0"/>
          <a:effectRef idx="0"/>
          <a:fontRef idx="minor"/>
        </p:style>
        <p:txBody>
          <a:bodyPr wrap="none" lIns="90000" rIns="90000" tIns="45000" bIns="450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304" name=""/>
          <p:cNvSpPr/>
          <p:nvPr/>
        </p:nvSpPr>
        <p:spPr>
          <a:xfrm>
            <a:off x="2340000" y="396360"/>
            <a:ext cx="5400000" cy="37332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2200" strike="noStrike" u="none">
                <a:solidFill>
                  <a:srgbClr val="98fb98"/>
                </a:solidFill>
                <a:effectLst/>
                <a:uFillTx/>
                <a:latin typeface="Palatino Linotype"/>
              </a:rPr>
              <a:t>Gerçek peygamber olmanın şartları ...</a:t>
            </a:r>
            <a:endParaRPr b="0" lang="bg-BG" sz="2200" strike="noStrike" u="none">
              <a:solidFill>
                <a:srgbClr val="ffffff"/>
              </a:solidFill>
              <a:effectLst/>
              <a:uFillTx/>
              <a:latin typeface="Arial"/>
            </a:endParaRPr>
          </a:p>
        </p:txBody>
      </p:sp>
      <p:sp>
        <p:nvSpPr>
          <p:cNvPr id="305" name=""/>
          <p:cNvSpPr/>
          <p:nvPr/>
        </p:nvSpPr>
        <p:spPr>
          <a:xfrm>
            <a:off x="900000" y="1224360"/>
            <a:ext cx="8316360" cy="381348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567"/>
              </a:spcAft>
            </a:pPr>
            <a:r>
              <a:rPr b="1" lang="bg-BG" sz="1800" strike="noStrike" u="none">
                <a:solidFill>
                  <a:srgbClr val="ffd700"/>
                </a:solidFill>
                <a:effectLst/>
                <a:uFillTx/>
                <a:latin typeface="Trebuchet MS"/>
                <a:ea typeface="DejaVu Sans"/>
              </a:rPr>
              <a:t>6. şart: </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d700"/>
                </a:solidFill>
                <a:effectLst/>
                <a:uFillTx/>
                <a:latin typeface="Trebuchet MS"/>
                <a:ea typeface="DejaVu Sans"/>
              </a:rPr>
              <a:t>FAKİR OLMAK </a:t>
            </a:r>
            <a:endParaRPr b="0" lang="bg-BG" sz="1800" strike="noStrike" u="none">
              <a:solidFill>
                <a:srgbClr val="ffffff"/>
              </a:solidFill>
              <a:effectLst/>
              <a:uFillTx/>
              <a:latin typeface="Arial"/>
            </a:endParaRPr>
          </a:p>
          <a:p>
            <a:pPr>
              <a:lnSpc>
                <a:spcPct val="100000"/>
              </a:lnSpc>
              <a:spcAft>
                <a:spcPts val="567"/>
              </a:spcAft>
            </a:pPr>
            <a:r>
              <a:rPr b="1" lang="bg-BG" sz="1800" strike="noStrike" u="none">
                <a:solidFill>
                  <a:srgbClr val="ffffff"/>
                </a:solidFill>
                <a:effectLst/>
                <a:uFillTx/>
                <a:latin typeface="Trebuchet MS"/>
                <a:ea typeface="DejaVu Sans"/>
              </a:rPr>
              <a:t>1.Kor 14:10-12</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Sanıyorum, Allah bizi, hani apostolları, ölümüne gidenler gibi, en sonuncu kişiler olarak ortaya koydu. Bütün dünyaya, hem insanlara hem de meleklere, seyirlik için olduk.</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10 Biz Mesih için sersem olduk; siz gene Mesihte bilgili oldunuz. Biz zayıf olduk, siz gene kuvvetli oldunuz. Siz saygılı oldunuz, biz gene saygısız olduk.</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11 Bu dakkaya kadar açlık ve susuzluk çekiyoruz. Çıplakız, lobut yiyoruz, evimiz bargımız yok, avare geziyoruz.</a:t>
            </a:r>
            <a:endParaRPr b="0" lang="bg-BG" sz="1800" strike="noStrike" u="none">
              <a:solidFill>
                <a:srgbClr val="ffffff"/>
              </a:solidFill>
              <a:effectLst/>
              <a:uFillTx/>
              <a:latin typeface="Arial"/>
            </a:endParaRPr>
          </a:p>
          <a:p>
            <a:pPr>
              <a:lnSpc>
                <a:spcPct val="100000"/>
              </a:lnSpc>
              <a:spcAft>
                <a:spcPts val="567"/>
              </a:spcAft>
            </a:pPr>
            <a:r>
              <a:rPr b="0" lang="bg-BG" sz="1800" strike="noStrike" u="none">
                <a:solidFill>
                  <a:srgbClr val="ffffff"/>
                </a:solidFill>
                <a:effectLst/>
                <a:uFillTx/>
                <a:latin typeface="Trebuchet MS"/>
                <a:ea typeface="DejaVu Sans"/>
              </a:rPr>
              <a:t>12 Kendi ellerimizle çalışıp ırgatlık yapıyoruz. Bize küfür ettiler mi, iyilik hoşluk diliyoruz. Bize eziyet ettiler mi, dayanıyoruz."</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97" dur="indefinite" restart="never" nodeType="tmRoot">
          <p:childTnLst>
            <p:seq>
              <p:cTn id="98" dur="indefinite" nodeType="mainSeq">
                <p:childTnLst>
                  <p:par>
                    <p:cTn id="99" fill="hold">
                      <p:stCondLst>
                        <p:cond delay="indefinite"/>
                      </p:stCondLst>
                      <p:childTnLst>
                        <p:par>
                          <p:cTn id="100" fill="hold">
                            <p:stCondLst>
                              <p:cond delay="0"/>
                            </p:stCondLst>
                            <p:childTnLst>
                              <p:par>
                                <p:cTn id="101" nodeType="clickEffect" fill="hold" presetClass="entr" presetID="1">
                                  <p:stCondLst>
                                    <p:cond delay="0"/>
                                  </p:stCondLst>
                                  <p:childTnLst>
                                    <p:set>
                                      <p:cBhvr>
                                        <p:cTn id="102" dur="1" fill="hold">
                                          <p:stCondLst>
                                            <p:cond delay="0"/>
                                          </p:stCondLst>
                                        </p:cTn>
                                        <p:tgtEl>
                                          <p:spTgt spid="305"/>
                                        </p:tgtEl>
                                        <p:attrNameLst>
                                          <p:attrName>style.visibility</p:attrName>
                                        </p:attrNameLst>
                                      </p:cBhvr>
                                      <p:to>
                                        <p:strVal val="visible"/>
                                      </p:to>
                                    </p:set>
                                  </p:childTnLst>
                                </p:cTn>
                              </p:par>
                              <p:par>
                                <p:cTn id="103" nodeType="withEffect" fill="hold" presetClass="entr" presetID="1">
                                  <p:stCondLst>
                                    <p:cond delay="0"/>
                                  </p:stCondLst>
                                  <p:childTnLst>
                                    <p:set>
                                      <p:cBhvr>
                                        <p:cTn id="104" dur="1" fill="hold">
                                          <p:stCondLst>
                                            <p:cond delay="0"/>
                                          </p:stCondLst>
                                        </p:cTn>
                                        <p:tgtEl>
                                          <p:spTgt spid="305">
                                            <p:txEl>
                                              <p:pRg st="0" end="0"/>
                                            </p:txEl>
                                          </p:spTgt>
                                        </p:tgtEl>
                                        <p:attrNameLst>
                                          <p:attrName>style.visibility</p:attrName>
                                        </p:attrNameLst>
                                      </p:cBhvr>
                                      <p:to>
                                        <p:strVal val="visible"/>
                                      </p:to>
                                    </p:set>
                                  </p:childTnLst>
                                </p:cTn>
                              </p:par>
                              <p:par>
                                <p:cTn id="105" nodeType="withEffect" fill="hold" presetClass="entr" presetID="1">
                                  <p:stCondLst>
                                    <p:cond delay="0"/>
                                  </p:stCondLst>
                                  <p:childTnLst>
                                    <p:set>
                                      <p:cBhvr>
                                        <p:cTn id="106" dur="1" fill="hold">
                                          <p:stCondLst>
                                            <p:cond delay="0"/>
                                          </p:stCondLst>
                                        </p:cTn>
                                        <p:tgtEl>
                                          <p:spTgt spid="305">
                                            <p:txEl>
                                              <p:pRg st="1" end="1"/>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nodeType="clickEffect" fill="hold" presetClass="entr" presetID="1">
                                  <p:stCondLst>
                                    <p:cond delay="0"/>
                                  </p:stCondLst>
                                  <p:childTnLst>
                                    <p:set>
                                      <p:cBhvr>
                                        <p:cTn id="110" dur="1" fill="hold">
                                          <p:stCondLst>
                                            <p:cond delay="0"/>
                                          </p:stCondLst>
                                        </p:cTn>
                                        <p:tgtEl>
                                          <p:spTgt spid="305">
                                            <p:txEl>
                                              <p:pRg st="2" end="2"/>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nodeType="clickEffect" fill="hold" presetClass="entr" presetID="1">
                                  <p:stCondLst>
                                    <p:cond delay="0"/>
                                  </p:stCondLst>
                                  <p:childTnLst>
                                    <p:set>
                                      <p:cBhvr>
                                        <p:cTn id="114" dur="1" fill="hold">
                                          <p:stCondLst>
                                            <p:cond delay="0"/>
                                          </p:stCondLst>
                                        </p:cTn>
                                        <p:tgtEl>
                                          <p:spTgt spid="305">
                                            <p:txEl>
                                              <p:pRg st="3" end="3"/>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nodeType="clickEffect" fill="hold" presetClass="entr" presetID="1">
                                  <p:stCondLst>
                                    <p:cond delay="0"/>
                                  </p:stCondLst>
                                  <p:childTnLst>
                                    <p:set>
                                      <p:cBhvr>
                                        <p:cTn id="118" dur="1" fill="hold">
                                          <p:stCondLst>
                                            <p:cond delay="0"/>
                                          </p:stCondLst>
                                        </p:cTn>
                                        <p:tgtEl>
                                          <p:spTgt spid="305">
                                            <p:txEl>
                                              <p:pRg st="4" end="4"/>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nodeType="clickEffect" fill="hold" presetClass="entr" presetID="1">
                                  <p:stCondLst>
                                    <p:cond delay="0"/>
                                  </p:stCondLst>
                                  <p:childTnLst>
                                    <p:set>
                                      <p:cBhvr>
                                        <p:cTn id="122" dur="1" fill="hold">
                                          <p:stCondLst>
                                            <p:cond delay="0"/>
                                          </p:stCondLst>
                                        </p:cTn>
                                        <p:tgtEl>
                                          <p:spTgt spid="305">
                                            <p:txEl>
                                              <p:pRg st="5" end="5"/>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nodeType="clickEffect" fill="hold" presetClass="entr" presetID="1">
                                  <p:stCondLst>
                                    <p:cond delay="0"/>
                                  </p:stCondLst>
                                  <p:childTnLst>
                                    <p:set>
                                      <p:cBhvr>
                                        <p:cTn id="126" dur="1" fill="hold">
                                          <p:stCondLst>
                                            <p:cond delay="0"/>
                                          </p:stCondLst>
                                        </p:cTn>
                                        <p:tgtEl>
                                          <p:spTgt spid="305">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06" name="" descr=""/>
          <p:cNvPicPr/>
          <p:nvPr/>
        </p:nvPicPr>
        <p:blipFill>
          <a:blip r:embed="rId1"/>
          <a:stretch/>
        </p:blipFill>
        <p:spPr>
          <a:xfrm>
            <a:off x="6264360" y="456120"/>
            <a:ext cx="3657240" cy="1919880"/>
          </a:xfrm>
          <a:prstGeom prst="rect">
            <a:avLst/>
          </a:prstGeom>
          <a:noFill/>
          <a:ln w="0">
            <a:noFill/>
          </a:ln>
        </p:spPr>
      </p:pic>
      <p:pic>
        <p:nvPicPr>
          <p:cNvPr id="307" name="" descr=""/>
          <p:cNvPicPr/>
          <p:nvPr/>
        </p:nvPicPr>
        <p:blipFill>
          <a:blip r:embed="rId2"/>
          <a:stretch/>
        </p:blipFill>
        <p:spPr>
          <a:xfrm>
            <a:off x="3024000" y="648000"/>
            <a:ext cx="3433320" cy="1944000"/>
          </a:xfrm>
          <a:prstGeom prst="rect">
            <a:avLst/>
          </a:prstGeom>
          <a:noFill/>
          <a:ln w="0">
            <a:noFill/>
          </a:ln>
        </p:spPr>
      </p:pic>
      <p:pic>
        <p:nvPicPr>
          <p:cNvPr id="308" name="" descr=""/>
          <p:cNvPicPr/>
          <p:nvPr/>
        </p:nvPicPr>
        <p:blipFill>
          <a:blip r:embed="rId3"/>
          <a:srcRect l="0" t="0" r="10468" b="0"/>
          <a:stretch/>
        </p:blipFill>
        <p:spPr>
          <a:xfrm>
            <a:off x="7593840" y="2628000"/>
            <a:ext cx="2269800" cy="2888640"/>
          </a:xfrm>
          <a:prstGeom prst="rect">
            <a:avLst/>
          </a:prstGeom>
          <a:noFill/>
          <a:ln w="0">
            <a:noFill/>
          </a:ln>
        </p:spPr>
      </p:pic>
      <p:pic>
        <p:nvPicPr>
          <p:cNvPr id="309" name="" descr=""/>
          <p:cNvPicPr/>
          <p:nvPr/>
        </p:nvPicPr>
        <p:blipFill>
          <a:blip r:embed="rId4"/>
          <a:stretch/>
        </p:blipFill>
        <p:spPr>
          <a:xfrm>
            <a:off x="108000" y="2556000"/>
            <a:ext cx="3726360" cy="2484000"/>
          </a:xfrm>
          <a:prstGeom prst="rect">
            <a:avLst/>
          </a:prstGeom>
          <a:noFill/>
          <a:ln w="0">
            <a:noFill/>
          </a:ln>
        </p:spPr>
      </p:pic>
      <p:pic>
        <p:nvPicPr>
          <p:cNvPr id="310" name="" descr=""/>
          <p:cNvPicPr/>
          <p:nvPr/>
        </p:nvPicPr>
        <p:blipFill>
          <a:blip r:embed="rId5"/>
          <a:stretch/>
        </p:blipFill>
        <p:spPr>
          <a:xfrm>
            <a:off x="3132000" y="3132360"/>
            <a:ext cx="4221720" cy="2376000"/>
          </a:xfrm>
          <a:prstGeom prst="rect">
            <a:avLst/>
          </a:prstGeom>
          <a:noFill/>
          <a:ln w="0">
            <a:noFill/>
          </a:ln>
        </p:spPr>
      </p:pic>
      <p:pic>
        <p:nvPicPr>
          <p:cNvPr id="311" name="" descr=""/>
          <p:cNvPicPr/>
          <p:nvPr/>
        </p:nvPicPr>
        <p:blipFill>
          <a:blip r:embed="rId6"/>
          <a:stretch/>
        </p:blipFill>
        <p:spPr>
          <a:xfrm>
            <a:off x="84240" y="363240"/>
            <a:ext cx="3047760" cy="2012760"/>
          </a:xfrm>
          <a:prstGeom prst="rect">
            <a:avLst/>
          </a:prstGeom>
          <a:noFill/>
          <a:ln w="0">
            <a:noFill/>
          </a:ln>
        </p:spPr>
      </p:pic>
      <p:pic>
        <p:nvPicPr>
          <p:cNvPr id="312" name="" descr=""/>
          <p:cNvPicPr/>
          <p:nvPr/>
        </p:nvPicPr>
        <p:blipFill>
          <a:blip r:embed="rId7"/>
          <a:stretch/>
        </p:blipFill>
        <p:spPr>
          <a:xfrm>
            <a:off x="5400360" y="2808000"/>
            <a:ext cx="1732680" cy="1241640"/>
          </a:xfrm>
          <a:prstGeom prst="rect">
            <a:avLst/>
          </a:prstGeom>
          <a:noFill/>
          <a:ln w="0">
            <a:noFill/>
          </a:ln>
        </p:spPr>
      </p:pic>
      <p:sp>
        <p:nvSpPr>
          <p:cNvPr id="313" name=""/>
          <p:cNvSpPr/>
          <p:nvPr/>
        </p:nvSpPr>
        <p:spPr>
          <a:xfrm>
            <a:off x="7128360" y="1872000"/>
            <a:ext cx="1619640" cy="43164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Joyce Meyer</a:t>
            </a:r>
            <a:endParaRPr b="0" lang="bg-BG" sz="1800" strike="noStrike" u="none">
              <a:solidFill>
                <a:srgbClr val="ffffff"/>
              </a:solidFill>
              <a:effectLst/>
              <a:uFillTx/>
              <a:latin typeface="Arial"/>
            </a:endParaRPr>
          </a:p>
        </p:txBody>
      </p:sp>
      <p:sp>
        <p:nvSpPr>
          <p:cNvPr id="314" name=""/>
          <p:cNvSpPr/>
          <p:nvPr/>
        </p:nvSpPr>
        <p:spPr>
          <a:xfrm>
            <a:off x="3168000" y="828000"/>
            <a:ext cx="2159640" cy="35532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Kenneth Copeland</a:t>
            </a:r>
            <a:endParaRPr b="0" lang="bg-BG" sz="1800" strike="noStrike" u="none">
              <a:solidFill>
                <a:srgbClr val="ffffff"/>
              </a:solidFill>
              <a:effectLst/>
              <a:uFillTx/>
              <a:latin typeface="Arial"/>
            </a:endParaRPr>
          </a:p>
        </p:txBody>
      </p:sp>
      <p:sp>
        <p:nvSpPr>
          <p:cNvPr id="315" name=""/>
          <p:cNvSpPr/>
          <p:nvPr/>
        </p:nvSpPr>
        <p:spPr>
          <a:xfrm>
            <a:off x="432000" y="4936680"/>
            <a:ext cx="1835640" cy="35532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Jesse Duplantis</a:t>
            </a:r>
            <a:endParaRPr b="0" lang="bg-BG" sz="1800" strike="noStrike" u="none">
              <a:solidFill>
                <a:srgbClr val="ffffff"/>
              </a:solidFill>
              <a:effectLst/>
              <a:uFillTx/>
              <a:latin typeface="Arial"/>
            </a:endParaRPr>
          </a:p>
        </p:txBody>
      </p:sp>
      <p:sp>
        <p:nvSpPr>
          <p:cNvPr id="316" name=""/>
          <p:cNvSpPr/>
          <p:nvPr/>
        </p:nvSpPr>
        <p:spPr>
          <a:xfrm>
            <a:off x="3276000" y="5080680"/>
            <a:ext cx="1511640" cy="35532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Joel Osteen</a:t>
            </a:r>
            <a:endParaRPr b="0" lang="bg-BG" sz="1800" strike="noStrike" u="none">
              <a:solidFill>
                <a:srgbClr val="ffffff"/>
              </a:solidFill>
              <a:effectLst/>
              <a:uFillTx/>
              <a:latin typeface="Arial"/>
            </a:endParaRPr>
          </a:p>
        </p:txBody>
      </p:sp>
      <p:sp>
        <p:nvSpPr>
          <p:cNvPr id="317" name=""/>
          <p:cNvSpPr/>
          <p:nvPr/>
        </p:nvSpPr>
        <p:spPr>
          <a:xfrm>
            <a:off x="7848360" y="5188680"/>
            <a:ext cx="1727640" cy="35532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Chris Valotton</a:t>
            </a:r>
            <a:endParaRPr b="0" lang="bg-BG" sz="1800" strike="noStrike" u="none">
              <a:solidFill>
                <a:srgbClr val="ffffff"/>
              </a:solidFill>
              <a:effectLst/>
              <a:uFillTx/>
              <a:latin typeface="Arial"/>
            </a:endParaRPr>
          </a:p>
        </p:txBody>
      </p:sp>
      <p:sp>
        <p:nvSpPr>
          <p:cNvPr id="318" name=""/>
          <p:cNvSpPr/>
          <p:nvPr/>
        </p:nvSpPr>
        <p:spPr>
          <a:xfrm>
            <a:off x="612000" y="2272320"/>
            <a:ext cx="1619640" cy="355320"/>
          </a:xfrm>
          <a:prstGeom prst="rect">
            <a:avLst/>
          </a:prstGeom>
          <a:solidFill>
            <a:srgbClr val="b22222"/>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ffffff"/>
                </a:solidFill>
                <a:effectLst/>
                <a:uFillTx/>
                <a:latin typeface="Trebuchet MS"/>
              </a:rPr>
              <a:t>Creflo Dollar</a:t>
            </a:r>
            <a:endParaRPr b="0" lang="bg-BG" sz="1800" strike="noStrike" u="none">
              <a:solidFill>
                <a:srgbClr val="ffffff"/>
              </a:solidFill>
              <a:effectLst/>
              <a:uFillTx/>
              <a:latin typeface="Arial"/>
            </a:endParaRPr>
          </a:p>
        </p:txBody>
      </p:sp>
      <p:sp>
        <p:nvSpPr>
          <p:cNvPr id="319" name=""/>
          <p:cNvSpPr/>
          <p:nvPr/>
        </p:nvSpPr>
        <p:spPr>
          <a:xfrm>
            <a:off x="3240000" y="72000"/>
            <a:ext cx="5184000" cy="1035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3200" strike="noStrike" u="none">
                <a:solidFill>
                  <a:srgbClr val="ffff00"/>
                </a:solidFill>
                <a:effectLst/>
                <a:uFillTx/>
                <a:latin typeface="Trebuchet MS"/>
              </a:rPr>
              <a:t>ÇAĞDAŞ  PEYGAMBERLER</a:t>
            </a:r>
            <a:endParaRPr b="0" lang="bg-BG" sz="3200" strike="noStrike" u="none">
              <a:solidFill>
                <a:srgbClr val="ffffff"/>
              </a:solidFill>
              <a:effectLst/>
              <a:uFillTx/>
              <a:latin typeface="Arial"/>
            </a:endParaRPr>
          </a:p>
        </p:txBody>
      </p:sp>
      <p:sp>
        <p:nvSpPr>
          <p:cNvPr id="320" name=""/>
          <p:cNvSpPr/>
          <p:nvPr/>
        </p:nvSpPr>
        <p:spPr>
          <a:xfrm>
            <a:off x="8820360" y="4428360"/>
            <a:ext cx="539640" cy="431640"/>
          </a:xfrm>
          <a:prstGeom prst="ellipse">
            <a:avLst/>
          </a:prstGeom>
          <a:noFill/>
          <a:ln w="76320">
            <a:solidFill>
              <a:srgbClr val="ffff00"/>
            </a:solidFill>
            <a:round/>
          </a:ln>
        </p:spPr>
        <p:style>
          <a:lnRef idx="0"/>
          <a:fillRef idx="0"/>
          <a:effectRef idx="0"/>
          <a:fontRef idx="minor"/>
        </p:style>
        <p:txBody>
          <a:bodyPr wrap="none" lIns="128160" rIns="128160" tIns="83160" bIns="83160" anchor="ctr">
            <a:noAutofit/>
          </a:bodyPr>
          <a:p>
            <a:pPr>
              <a:lnSpc>
                <a:spcPct val="100000"/>
              </a:lnSpc>
            </a:pPr>
            <a:endParaRPr b="0" lang="bg-BG" sz="1800" strike="noStrike" u="none">
              <a:solidFill>
                <a:srgbClr val="ffffff"/>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
          <p:cNvSpPr/>
          <p:nvPr/>
        </p:nvSpPr>
        <p:spPr>
          <a:xfrm>
            <a:off x="324000" y="540000"/>
            <a:ext cx="9288360" cy="50763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Biri gelip de size şimdiye dek </a:t>
            </a:r>
            <a:r>
              <a:rPr b="0" lang="bg-BG" sz="1800" strike="noStrike" u="sng">
                <a:solidFill>
                  <a:srgbClr val="000000"/>
                </a:solidFill>
                <a:effectLst/>
                <a:uFillTx/>
                <a:latin typeface="Trebuchet MS"/>
              </a:rPr>
              <a:t>söylediklerimize uygun</a:t>
            </a:r>
            <a:r>
              <a:rPr b="0" lang="bg-BG" sz="1800" strike="noStrike" u="none">
                <a:solidFill>
                  <a:srgbClr val="000000"/>
                </a:solidFill>
                <a:effectLst/>
                <a:uFillTx/>
                <a:latin typeface="Trebuchet MS"/>
              </a:rPr>
              <a:t> bir biçimde öğretirse onu aranızda kabul edin. Fakat öğretmen bu öğretiden sapıp mahvoluşa sürükleyen başka bir öğreti sunuyorsa onu dinlemeyin.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Elçi sizde bir veya iki günden fazla, </a:t>
            </a:r>
            <a:r>
              <a:rPr b="0" lang="bg-BG" sz="1800" strike="noStrike" u="sng">
                <a:solidFill>
                  <a:srgbClr val="000000"/>
                </a:solidFill>
                <a:effectLst/>
                <a:uFillTx/>
                <a:latin typeface="Trebuchet MS"/>
              </a:rPr>
              <a:t>üçüncü bir gün kalırsa</a:t>
            </a:r>
            <a:r>
              <a:rPr b="0" lang="bg-BG" sz="1800" strike="noStrike" u="none">
                <a:solidFill>
                  <a:srgbClr val="000000"/>
                </a:solidFill>
                <a:effectLst/>
                <a:uFillTx/>
                <a:latin typeface="Trebuchet MS"/>
              </a:rPr>
              <a:t>; bilin ki bu kişi sahte bir peygamberdir.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Sizden ayrıldığında Elçi yolculuğuna </a:t>
            </a:r>
            <a:r>
              <a:rPr b="0" lang="bg-BG" sz="1800" strike="noStrike" u="sng">
                <a:solidFill>
                  <a:srgbClr val="000000"/>
                </a:solidFill>
                <a:effectLst/>
                <a:uFillTx/>
                <a:latin typeface="Trebuchet MS"/>
              </a:rPr>
              <a:t>yetecek kadar ekmek dışında</a:t>
            </a:r>
            <a:r>
              <a:rPr b="0" lang="bg-BG" sz="1800" strike="noStrike" u="none">
                <a:solidFill>
                  <a:srgbClr val="000000"/>
                </a:solidFill>
                <a:effectLst/>
                <a:uFillTx/>
                <a:latin typeface="Trebuchet MS"/>
              </a:rPr>
              <a:t> bir şey almaz. Sizden para istiyorsa, bilin ki o sahte bir peygamberdir.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Ruh esiniyle konuşan her insan peygamber değildir; eğer ki </a:t>
            </a:r>
            <a:r>
              <a:rPr b="0" lang="bg-BG" sz="1800" strike="noStrike" u="sng">
                <a:solidFill>
                  <a:srgbClr val="000000"/>
                </a:solidFill>
                <a:effectLst/>
                <a:uFillTx/>
                <a:latin typeface="Trebuchet MS"/>
              </a:rPr>
              <a:t>Rabb’in erdemlerini</a:t>
            </a:r>
            <a:r>
              <a:rPr b="0" lang="bg-BG" sz="1800" strike="noStrike" u="none">
                <a:solidFill>
                  <a:srgbClr val="000000"/>
                </a:solidFill>
                <a:effectLst/>
                <a:uFillTx/>
                <a:latin typeface="Trebuchet MS"/>
              </a:rPr>
              <a:t> sergiliyorsa o kişi peygamberdir. Böylelikle sahte peygamberleri gerçek peygamberlerden eylemleriyle ayırt edeceksiniz.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Ruhun yönlendirişiyle bir </a:t>
            </a:r>
            <a:r>
              <a:rPr b="0" lang="bg-BG" sz="1800" strike="noStrike" u="sng">
                <a:solidFill>
                  <a:srgbClr val="000000"/>
                </a:solidFill>
                <a:effectLst/>
                <a:uFillTx/>
                <a:latin typeface="Trebuchet MS"/>
              </a:rPr>
              <a:t>ziyafet kurulmasını buyuran</a:t>
            </a:r>
            <a:r>
              <a:rPr b="0" lang="bg-BG" sz="1800" strike="noStrike" u="none">
                <a:solidFill>
                  <a:srgbClr val="000000"/>
                </a:solidFill>
                <a:effectLst/>
                <a:uFillTx/>
                <a:latin typeface="Trebuchet MS"/>
              </a:rPr>
              <a:t> peygamber o sofradan yemek yemez, aksini yapan sahte bir peygamberdir.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Gerçeği öğreten herhangi bir peygamber, </a:t>
            </a:r>
            <a:r>
              <a:rPr b="0" lang="bg-BG" sz="1800" strike="noStrike" u="sng">
                <a:solidFill>
                  <a:srgbClr val="000000"/>
                </a:solidFill>
                <a:effectLst/>
                <a:uFillTx/>
                <a:latin typeface="Trebuchet MS"/>
              </a:rPr>
              <a:t>öğrettiklerini uygulamıyorsa</a:t>
            </a:r>
            <a:r>
              <a:rPr b="0" lang="bg-BG" sz="1800" strike="noStrike" u="none">
                <a:solidFill>
                  <a:srgbClr val="000000"/>
                </a:solidFill>
                <a:effectLst/>
                <a:uFillTx/>
                <a:latin typeface="Trebuchet MS"/>
              </a:rPr>
              <a:t>, kendisi sahte bir peygamberdir.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Size ruh esiniyle “</a:t>
            </a:r>
            <a:r>
              <a:rPr b="0" lang="bg-BG" sz="1800" strike="noStrike" u="sng">
                <a:solidFill>
                  <a:srgbClr val="000000"/>
                </a:solidFill>
                <a:effectLst/>
                <a:uFillTx/>
                <a:latin typeface="Trebuchet MS"/>
              </a:rPr>
              <a:t>Bana para ya da başka bir şey ver</a:t>
            </a:r>
            <a:r>
              <a:rPr b="0" lang="bg-BG" sz="1800" strike="noStrike" u="none">
                <a:solidFill>
                  <a:srgbClr val="000000"/>
                </a:solidFill>
                <a:effectLst/>
                <a:uFillTx/>
                <a:latin typeface="Trebuchet MS"/>
              </a:rPr>
              <a:t>” diyeni dinlemeyeceksiniz. Fakat  ihtiyacı olan başka insanlar için sizden bir şey dilerse, onu hiç kimse yargılamasın.</a:t>
            </a:r>
            <a:endParaRPr b="0" lang="bg-BG" sz="1800" strike="noStrike" u="none">
              <a:solidFill>
                <a:srgbClr val="000000"/>
              </a:solidFill>
              <a:effectLst/>
              <a:uFillTx/>
              <a:latin typeface="Arial"/>
            </a:endParaRPr>
          </a:p>
        </p:txBody>
      </p:sp>
      <p:sp>
        <p:nvSpPr>
          <p:cNvPr id="322"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b22222"/>
                </a:solidFill>
                <a:effectLst/>
                <a:uFillTx/>
                <a:latin typeface="Arial"/>
              </a:rPr>
              <a:t>Didake</a:t>
            </a:r>
            <a:r>
              <a:rPr b="1" lang="bg-BG" sz="1800" strike="noStrike" u="none">
                <a:solidFill>
                  <a:srgbClr val="0000cd"/>
                </a:solidFill>
                <a:effectLst/>
                <a:uFillTx/>
                <a:latin typeface="Arial"/>
              </a:rPr>
              <a:t>   (yaklaşık 100 yılında) - bölüm 11 - öğretmenler, apostollar, peygamberler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
          <p:cNvSpPr/>
          <p:nvPr/>
        </p:nvSpPr>
        <p:spPr>
          <a:xfrm>
            <a:off x="324000" y="540000"/>
            <a:ext cx="9288360" cy="5076360"/>
          </a:xfrm>
          <a:prstGeom prst="rect">
            <a:avLst/>
          </a:prstGeom>
          <a:noFill/>
          <a:ln w="0">
            <a:noFill/>
          </a:ln>
        </p:spPr>
        <p:style>
          <a:lnRef idx="0"/>
          <a:fillRef idx="0"/>
          <a:effectRef idx="0"/>
          <a:fontRef idx="minor"/>
        </p:style>
        <p:txBody>
          <a:bodyPr lIns="90000" rIns="90000" tIns="45000" bIns="45000" anchor="t">
            <a:spAutoFit/>
          </a:bodyPr>
          <a:p>
            <a:pPr marL="216000" indent="-216000">
              <a:lnSpc>
                <a:spcPct val="100000"/>
              </a:lnSpc>
              <a:spcAft>
                <a:spcPts val="850"/>
              </a:spcAft>
              <a:buClr>
                <a:srgbClr val="000000"/>
              </a:buClr>
              <a:buSzPct val="45000"/>
              <a:buFont typeface="Wingdings" charset="2"/>
              <a:buChar char=""/>
            </a:pPr>
            <a:r>
              <a:rPr b="1" lang="bg-BG" sz="1800" strike="noStrike" u="none">
                <a:solidFill>
                  <a:srgbClr val="000000"/>
                </a:solidFill>
                <a:effectLst/>
                <a:uFillTx/>
                <a:latin typeface="Trebuchet MS"/>
              </a:rPr>
              <a:t>Yeremya 6:13</a:t>
            </a:r>
            <a:r>
              <a:rPr b="0" lang="bg-BG" sz="1800" strike="noStrike" u="none">
                <a:solidFill>
                  <a:srgbClr val="000000"/>
                </a:solidFill>
                <a:effectLst/>
                <a:uFillTx/>
                <a:latin typeface="Trebuchet MS"/>
              </a:rPr>
              <a:t>  "Küçük büyük herkes kazanç peşinde, Peygamberler, kâhinler, hepsi halkı aldatıyor. 14  Esenlik yokken, 'Esenlik, esenlik diyerek Halkımın yarasını sözde iyileştirdiler.</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1" lang="bg-BG" sz="1800" strike="noStrike" u="none">
                <a:solidFill>
                  <a:srgbClr val="000000"/>
                </a:solidFill>
                <a:effectLst/>
                <a:uFillTx/>
                <a:latin typeface="Trebuchet MS"/>
              </a:rPr>
              <a:t>Yer 14:14</a:t>
            </a:r>
            <a:r>
              <a:rPr b="0" lang="bg-BG" sz="1800" strike="noStrike" u="none">
                <a:solidFill>
                  <a:srgbClr val="000000"/>
                </a:solidFill>
                <a:effectLst/>
                <a:uFillTx/>
                <a:latin typeface="Trebuchet MS"/>
              </a:rPr>
              <a:t>  RAB, "Peygamberler benim adımla yalan peygamberlik ediyorlar" dedi, "Onları ne gönderdim, ne onlara buyruk verdim, ne de seslendim. Size uydurma görümlerden, falcılıktan, boş şeylerden, akıllarından geçen hayallerden söz ediyorlar. 15  Adımla konuşan peygamberler için ben RAB diyorum ki, onları göndermediğim halde, 'Bu ülkede kılıç da kıtlık da olmayacak diyorlar. Ama kendileri de kılıçla, kıtlıkla yok olacaklar. 16  Peygamberlik ettikleri halk da kıtlık ve kılıç yüzünden Yeruşalim sokaklarına atılacak. Onları da karılarını, oğullarını, kızlarını da gömecek kimse olmayacak. Yaptıkları kötülüğü kendi başlarına getireceğim.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1" lang="bg-BG" sz="1800" strike="noStrike" u="none">
                <a:solidFill>
                  <a:srgbClr val="000000"/>
                </a:solidFill>
                <a:effectLst/>
                <a:uFillTx/>
                <a:latin typeface="Trebuchet MS"/>
              </a:rPr>
              <a:t>Yer 23:14 </a:t>
            </a:r>
            <a:r>
              <a:rPr b="0" lang="bg-BG" sz="1800" strike="noStrike" u="none">
                <a:solidFill>
                  <a:srgbClr val="000000"/>
                </a:solidFill>
                <a:effectLst/>
                <a:uFillTx/>
                <a:latin typeface="Trebuchet MS"/>
              </a:rPr>
              <a:t> Yeruşalim peygamberleri arasında Şu korkunç şeyi gördüm: Zina ediyorlar, yalan peşindeler. Kötülük edenleri güçlendirdiklerinden, Kimse kötülüğünden dönmüyor. Benim için hepsi Sodom gibi, Yeruşalim halkı Gomora gibi oldu." </a:t>
            </a:r>
            <a:endParaRPr b="0" lang="bg-BG" sz="1800" strike="noStrike" u="none">
              <a:solidFill>
                <a:srgbClr val="000000"/>
              </a:solidFill>
              <a:effectLst/>
              <a:uFillTx/>
              <a:latin typeface="Arial"/>
            </a:endParaRPr>
          </a:p>
          <a:p>
            <a:pPr marL="216000" indent="-216000">
              <a:lnSpc>
                <a:spcPct val="100000"/>
              </a:lnSpc>
              <a:spcAft>
                <a:spcPts val="850"/>
              </a:spcAft>
              <a:buClr>
                <a:srgbClr val="000000"/>
              </a:buClr>
              <a:buSzPct val="45000"/>
              <a:buFont typeface="Wingdings" charset="2"/>
              <a:buChar char=""/>
            </a:pPr>
            <a:r>
              <a:rPr b="1" lang="bg-BG" sz="1800" strike="noStrike" u="none">
                <a:solidFill>
                  <a:srgbClr val="000000"/>
                </a:solidFill>
                <a:effectLst/>
                <a:uFillTx/>
                <a:latin typeface="Trebuchet MS"/>
              </a:rPr>
              <a:t>Yeşaya 30:9</a:t>
            </a:r>
            <a:r>
              <a:rPr b="0" lang="bg-BG" sz="1800" strike="noStrike" u="none">
                <a:solidFill>
                  <a:srgbClr val="000000"/>
                </a:solidFill>
                <a:effectLst/>
                <a:uFillTx/>
                <a:latin typeface="Trebuchet MS"/>
              </a:rPr>
              <a:t>  Çünkü o asi bir halk, yalancı bir soy, RAB'bin yasasını duymak istemeyen bir soydur. 10  Bilicilere*, 'Artık görüm görmeyin, Görenlere, 'Bizim için doğru şeyler görmeyin, Bize güzel şeyler söyleyin, asılsız şeyler açıklayın diyorlar, </a:t>
            </a:r>
            <a:endParaRPr b="0" lang="bg-BG" sz="1800" strike="noStrike" u="none">
              <a:solidFill>
                <a:srgbClr val="000000"/>
              </a:solidFill>
              <a:effectLst/>
              <a:uFillTx/>
              <a:latin typeface="Arial"/>
            </a:endParaRPr>
          </a:p>
        </p:txBody>
      </p:sp>
      <p:sp>
        <p:nvSpPr>
          <p:cNvPr id="324"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cd"/>
                </a:solidFill>
                <a:effectLst/>
                <a:uFillTx/>
                <a:latin typeface="Arial"/>
              </a:rPr>
              <a:t>EA'ta SAHTE  PEYGAMBERLER</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5" name="" descr=""/>
          <p:cNvPicPr/>
          <p:nvPr/>
        </p:nvPicPr>
        <p:blipFill>
          <a:blip r:embed="rId1"/>
          <a:srcRect l="0" t="577" r="4630" b="46392"/>
          <a:stretch/>
        </p:blipFill>
        <p:spPr>
          <a:xfrm>
            <a:off x="2556000" y="431640"/>
            <a:ext cx="7415640" cy="5040720"/>
          </a:xfrm>
          <a:prstGeom prst="rect">
            <a:avLst/>
          </a:prstGeom>
          <a:noFill/>
          <a:ln w="0">
            <a:noFill/>
          </a:ln>
        </p:spPr>
      </p:pic>
      <p:pic>
        <p:nvPicPr>
          <p:cNvPr id="326" name="" descr=""/>
          <p:cNvPicPr/>
          <p:nvPr/>
        </p:nvPicPr>
        <p:blipFill>
          <a:blip r:embed="rId2"/>
          <a:srcRect l="0" t="0" r="0" b="785488"/>
          <a:stretch/>
        </p:blipFill>
        <p:spPr>
          <a:xfrm>
            <a:off x="1152000" y="412200"/>
            <a:ext cx="7776360" cy="5096160"/>
          </a:xfrm>
          <a:prstGeom prst="rect">
            <a:avLst/>
          </a:prstGeom>
          <a:noFill/>
          <a:ln w="0">
            <a:noFill/>
          </a:ln>
        </p:spPr>
      </p:pic>
      <p:sp>
        <p:nvSpPr>
          <p:cNvPr id="327"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cd"/>
                </a:solidFill>
                <a:effectLst/>
                <a:uFillTx/>
                <a:latin typeface="Arial"/>
              </a:rPr>
              <a:t>OLUMSUZ KİŞİSEL PEYGAMBERLİKLER</a:t>
            </a:r>
            <a:endParaRPr b="0" lang="bg-BG" sz="1800" strike="noStrike" u="none">
              <a:solidFill>
                <a:srgbClr val="000000"/>
              </a:solidFill>
              <a:effectLst/>
              <a:uFillTx/>
              <a:latin typeface="Arial"/>
            </a:endParaRPr>
          </a:p>
        </p:txBody>
      </p:sp>
      <p:sp>
        <p:nvSpPr>
          <p:cNvPr id="328" name=""/>
          <p:cNvSpPr txBox="1"/>
          <p:nvPr/>
        </p:nvSpPr>
        <p:spPr>
          <a:xfrm>
            <a:off x="252000" y="1332000"/>
            <a:ext cx="2520000" cy="3492000"/>
          </a:xfrm>
          <a:prstGeom prst="rect">
            <a:avLst/>
          </a:prstGeom>
          <a:solidFill>
            <a:srgbClr val="ffd700"/>
          </a:solidFill>
          <a:ln w="0">
            <a:noFill/>
          </a:ln>
        </p:spPr>
        <p:txBody>
          <a:bodyPr lIns="90000" rIns="144000" tIns="45000" bIns="45000" anchor="t">
            <a:spAutoFit/>
          </a:bodyPr>
          <a:p>
            <a:pPr marL="216000" indent="-216000">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Peygamberler büyük çoğunlukla bütün halka hitap ettiler.</a:t>
            </a:r>
            <a:endParaRPr b="0" lang="bg-BG" sz="1800" strike="noStrike" u="none">
              <a:solidFill>
                <a:srgbClr val="000000"/>
              </a:solidFill>
              <a:effectLst/>
              <a:uFillTx/>
              <a:latin typeface="Trebuchet MS"/>
            </a:endParaRPr>
          </a:p>
          <a:p>
            <a:pPr marL="216000" indent="-216000">
              <a:spcAft>
                <a:spcPts val="850"/>
              </a:spcAft>
              <a:buClr>
                <a:srgbClr val="000000"/>
              </a:buClr>
              <a:buSzPct val="45000"/>
              <a:buFont typeface="Wingdings" charset="2"/>
              <a:buChar char=""/>
            </a:pPr>
            <a:r>
              <a:rPr b="0" lang="bg-BG" sz="1800" strike="noStrike" u="none">
                <a:solidFill>
                  <a:srgbClr val="000000"/>
                </a:solidFill>
                <a:effectLst/>
                <a:uFillTx/>
                <a:latin typeface="Trebuchet MS"/>
              </a:rPr>
              <a:t>Ve tek kişiye söy-lenen peygamberlik sözlerinin sayısı sadece 42'dir.</a:t>
            </a:r>
            <a:endParaRPr b="0" lang="bg-BG" sz="1800" strike="noStrike" u="none">
              <a:solidFill>
                <a:srgbClr val="000000"/>
              </a:solidFill>
              <a:effectLst/>
              <a:uFillTx/>
              <a:latin typeface="Trebuchet MS"/>
            </a:endParaRPr>
          </a:p>
          <a:p>
            <a:pPr marL="216000" indent="-216000">
              <a:spcAft>
                <a:spcPts val="850"/>
              </a:spcAft>
              <a:buClr>
                <a:srgbClr val="000000"/>
              </a:buClr>
              <a:buSzPct val="45000"/>
              <a:buFont typeface="OpenSymbol"/>
              <a:buChar char="-"/>
            </a:pPr>
            <a:r>
              <a:rPr b="0" lang="bg-BG" sz="1800" strike="noStrike" u="none">
                <a:solidFill>
                  <a:srgbClr val="000000"/>
                </a:solidFill>
                <a:effectLst/>
                <a:uFillTx/>
                <a:latin typeface="Trebuchet MS"/>
              </a:rPr>
              <a:t>bunların </a:t>
            </a:r>
            <a:r>
              <a:rPr b="1" lang="bg-BG" sz="1800" strike="noStrike" u="none">
                <a:solidFill>
                  <a:srgbClr val="000000"/>
                </a:solidFill>
                <a:effectLst/>
                <a:uFillTx/>
                <a:latin typeface="Trebuchet MS"/>
              </a:rPr>
              <a:t>34 tanesi olumsuz</a:t>
            </a:r>
            <a:endParaRPr b="0" lang="bg-BG" sz="1800" strike="noStrike" u="none">
              <a:solidFill>
                <a:srgbClr val="000000"/>
              </a:solidFill>
              <a:effectLst/>
              <a:uFillTx/>
              <a:latin typeface="Trebuchet MS"/>
            </a:endParaRPr>
          </a:p>
          <a:p>
            <a:pPr marL="216000" indent="-216000">
              <a:spcAft>
                <a:spcPts val="850"/>
              </a:spcAft>
              <a:buClr>
                <a:srgbClr val="000000"/>
              </a:buClr>
              <a:buSzPct val="45000"/>
              <a:buFont typeface="OpenSymbol"/>
              <a:buChar char="-"/>
            </a:pPr>
            <a:r>
              <a:rPr b="1" lang="bg-BG" sz="1800" strike="noStrike" u="none">
                <a:solidFill>
                  <a:srgbClr val="000000"/>
                </a:solidFill>
                <a:effectLst/>
                <a:uFillTx/>
                <a:latin typeface="Trebuchet MS"/>
              </a:rPr>
              <a:t>8 tanesi olumludur</a:t>
            </a:r>
            <a:endParaRPr b="0" lang="bg-BG" sz="1800" strike="noStrike" u="none">
              <a:solidFill>
                <a:srgbClr val="000000"/>
              </a:solidFill>
              <a:effectLst/>
              <a:uFillTx/>
              <a:latin typeface="Trebuchet MS"/>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9" name="" descr=""/>
          <p:cNvPicPr/>
          <p:nvPr/>
        </p:nvPicPr>
        <p:blipFill>
          <a:blip r:embed="rId1"/>
          <a:srcRect l="0" t="907652" r="0" b="-18996"/>
          <a:stretch/>
        </p:blipFill>
        <p:spPr>
          <a:xfrm>
            <a:off x="792000" y="708840"/>
            <a:ext cx="8424360" cy="4893480"/>
          </a:xfrm>
          <a:prstGeom prst="rect">
            <a:avLst/>
          </a:prstGeom>
          <a:noFill/>
          <a:ln w="0">
            <a:noFill/>
          </a:ln>
        </p:spPr>
      </p:pic>
      <p:sp>
        <p:nvSpPr>
          <p:cNvPr id="330"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cd"/>
                </a:solidFill>
                <a:effectLst/>
                <a:uFillTx/>
                <a:latin typeface="Arial"/>
              </a:rPr>
              <a:t>OLUMSUZ KİŞİSEL PEYGAMBERLİKLER</a:t>
            </a:r>
            <a:endParaRPr b="0" lang="bg-BG" sz="1800" strike="noStrike" u="none">
              <a:solidFill>
                <a:srgbClr val="000000"/>
              </a:solidFill>
              <a:effectLst/>
              <a:uFillTx/>
              <a:latin typeface="Arial"/>
            </a:endParaRPr>
          </a:p>
        </p:txBody>
      </p:sp>
      <p:pic>
        <p:nvPicPr>
          <p:cNvPr id="331" name="" descr=""/>
          <p:cNvPicPr/>
          <p:nvPr/>
        </p:nvPicPr>
        <p:blipFill>
          <a:blip r:embed="rId2"/>
          <a:srcRect l="0" t="53608" r="0" b="1788"/>
          <a:stretch/>
        </p:blipFill>
        <p:spPr>
          <a:xfrm>
            <a:off x="792000" y="684000"/>
            <a:ext cx="8714520" cy="4751640"/>
          </a:xfrm>
          <a:prstGeom prst="rect">
            <a:avLst/>
          </a:prstGeom>
          <a:noFill/>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cd"/>
                </a:solidFill>
                <a:effectLst/>
                <a:uFillTx/>
                <a:latin typeface="Arial"/>
              </a:rPr>
              <a:t>OLUMLU KİŞİSEL PEYGAMBERLİKLER</a:t>
            </a:r>
            <a:endParaRPr b="0" lang="bg-BG" sz="1800" strike="noStrike" u="none">
              <a:solidFill>
                <a:srgbClr val="000000"/>
              </a:solidFill>
              <a:effectLst/>
              <a:uFillTx/>
              <a:latin typeface="Arial"/>
            </a:endParaRPr>
          </a:p>
        </p:txBody>
      </p:sp>
      <p:pic>
        <p:nvPicPr>
          <p:cNvPr id="333" name="" descr=""/>
          <p:cNvPicPr/>
          <p:nvPr/>
        </p:nvPicPr>
        <p:blipFill>
          <a:blip r:embed="rId1"/>
          <a:srcRect l="0" t="7206" r="0" b="64220"/>
          <a:stretch/>
        </p:blipFill>
        <p:spPr>
          <a:xfrm>
            <a:off x="436320" y="936000"/>
            <a:ext cx="9175680" cy="3708000"/>
          </a:xfrm>
          <a:prstGeom prst="rect">
            <a:avLst/>
          </a:prstGeom>
          <a:noFill/>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
          <p:cNvSpPr/>
          <p:nvPr/>
        </p:nvSpPr>
        <p:spPr>
          <a:xfrm>
            <a:off x="0" y="0"/>
            <a:ext cx="10080360" cy="431640"/>
          </a:xfrm>
          <a:prstGeom prst="rect">
            <a:avLst/>
          </a:prstGeom>
          <a:solidFill>
            <a:srgbClr val="eee8aa"/>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1800" strike="noStrike" u="none">
                <a:solidFill>
                  <a:srgbClr val="0000cd"/>
                </a:solidFill>
                <a:effectLst/>
                <a:uFillTx/>
                <a:latin typeface="Arial"/>
              </a:rPr>
              <a:t>ÇAĞDAŞ  PEYGAMBERLER</a:t>
            </a:r>
            <a:endParaRPr b="0" lang="bg-BG" sz="1800" strike="noStrike" u="none">
              <a:solidFill>
                <a:srgbClr val="000000"/>
              </a:solidFill>
              <a:effectLst/>
              <a:uFillTx/>
              <a:latin typeface="Arial"/>
            </a:endParaRPr>
          </a:p>
        </p:txBody>
      </p:sp>
      <p:pic>
        <p:nvPicPr>
          <p:cNvPr id="335" name="" descr=""/>
          <p:cNvPicPr/>
          <p:nvPr/>
        </p:nvPicPr>
        <p:blipFill>
          <a:blip r:embed="rId1"/>
          <a:srcRect l="0" t="0" r="9970" b="0"/>
          <a:stretch/>
        </p:blipFill>
        <p:spPr>
          <a:xfrm flipH="1">
            <a:off x="360" y="423360"/>
            <a:ext cx="7776360" cy="5247000"/>
          </a:xfrm>
          <a:prstGeom prst="rect">
            <a:avLst/>
          </a:prstGeom>
          <a:noFill/>
          <a:ln w="0">
            <a:noFill/>
          </a:ln>
        </p:spPr>
      </p:pic>
      <p:pic>
        <p:nvPicPr>
          <p:cNvPr id="336" name="" descr=""/>
          <p:cNvPicPr/>
          <p:nvPr/>
        </p:nvPicPr>
        <p:blipFill>
          <a:blip r:embed="rId2"/>
          <a:stretch/>
        </p:blipFill>
        <p:spPr>
          <a:xfrm>
            <a:off x="5508360" y="2190960"/>
            <a:ext cx="4422960" cy="3317040"/>
          </a:xfrm>
          <a:prstGeom prst="rect">
            <a:avLst/>
          </a:prstGeom>
          <a:noFill/>
          <a:ln w="0">
            <a:noFill/>
          </a:ln>
        </p:spPr>
      </p:pic>
      <p:sp>
        <p:nvSpPr>
          <p:cNvPr id="337" name=""/>
          <p:cNvSpPr/>
          <p:nvPr/>
        </p:nvSpPr>
        <p:spPr>
          <a:xfrm>
            <a:off x="216000" y="4392360"/>
            <a:ext cx="1551960" cy="345960"/>
          </a:xfrm>
          <a:prstGeom prst="rect">
            <a:avLst/>
          </a:prstGeom>
          <a:solidFill>
            <a:srgbClr val="f0e68c"/>
          </a:solid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Arial"/>
              </a:rPr>
              <a:t>Bill Johnson</a:t>
            </a:r>
            <a:endParaRPr b="0" lang="bg-BG" sz="1800" strike="noStrike" u="none">
              <a:solidFill>
                <a:srgbClr val="000000"/>
              </a:solidFill>
              <a:effectLst/>
              <a:uFillTx/>
              <a:latin typeface="Arial"/>
            </a:endParaRPr>
          </a:p>
        </p:txBody>
      </p:sp>
      <p:sp>
        <p:nvSpPr>
          <p:cNvPr id="338" name=""/>
          <p:cNvSpPr/>
          <p:nvPr/>
        </p:nvSpPr>
        <p:spPr>
          <a:xfrm>
            <a:off x="5652360" y="5040360"/>
            <a:ext cx="1463040" cy="345960"/>
          </a:xfrm>
          <a:prstGeom prst="rect">
            <a:avLst/>
          </a:prstGeom>
          <a:solidFill>
            <a:srgbClr val="f0e68c"/>
          </a:solid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rPr>
              <a:t>Shawn Bolz</a:t>
            </a:r>
            <a:endParaRPr b="0" lang="bg-BG" sz="1800" strike="noStrike" u="none">
              <a:solidFill>
                <a:srgbClr val="000000"/>
              </a:solidFill>
              <a:effectLst/>
              <a:uFillTx/>
              <a:latin typeface="Arial"/>
            </a:endParaRPr>
          </a:p>
        </p:txBody>
      </p:sp>
      <p:sp>
        <p:nvSpPr>
          <p:cNvPr id="339" name=""/>
          <p:cNvSpPr/>
          <p:nvPr/>
        </p:nvSpPr>
        <p:spPr>
          <a:xfrm>
            <a:off x="7736040" y="2353680"/>
            <a:ext cx="1767960" cy="345960"/>
          </a:xfrm>
          <a:prstGeom prst="rect">
            <a:avLst/>
          </a:prstGeom>
          <a:solidFill>
            <a:srgbClr val="f0e68c"/>
          </a:solid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000000"/>
                </a:solidFill>
                <a:effectLst/>
                <a:uFillTx/>
                <a:latin typeface="Arial"/>
              </a:rPr>
              <a:t>Jubilee Dawn</a:t>
            </a:r>
            <a:endParaRPr b="0" lang="bg-BG" sz="1800" strike="noStrike" u="none">
              <a:solidFill>
                <a:srgbClr val="000000"/>
              </a:solidFill>
              <a:effectLst/>
              <a:uFillTx/>
              <a:latin typeface="Arial"/>
            </a:endParaRPr>
          </a:p>
        </p:txBody>
      </p:sp>
      <p:sp>
        <p:nvSpPr>
          <p:cNvPr id="340" name=""/>
          <p:cNvSpPr/>
          <p:nvPr/>
        </p:nvSpPr>
        <p:spPr>
          <a:xfrm>
            <a:off x="4747680" y="553680"/>
            <a:ext cx="5202360" cy="957960"/>
          </a:xfrm>
          <a:prstGeom prst="rect">
            <a:avLst/>
          </a:prstGeom>
          <a:solidFill>
            <a:srgbClr val="ffffff"/>
          </a:solidFill>
          <a:ln w="0">
            <a:noFill/>
          </a:ln>
        </p:spPr>
        <p:style>
          <a:lnRef idx="0"/>
          <a:fillRef idx="0"/>
          <a:effectRef idx="0"/>
          <a:fontRef idx="minor"/>
        </p:style>
        <p:txBody>
          <a:bodyPr lIns="90000" rIns="90000" tIns="45000" bIns="45000" anchor="ctr">
            <a:spAutoFit/>
          </a:bodyPr>
          <a:p>
            <a:pPr marL="216000" indent="-216000">
              <a:lnSpc>
                <a:spcPct val="100000"/>
              </a:lnSpc>
              <a:buClr>
                <a:srgbClr val="000000"/>
              </a:buClr>
              <a:buSzPct val="45000"/>
              <a:buFont typeface="Wingdings" charset="2"/>
              <a:buChar char=""/>
            </a:pPr>
            <a:r>
              <a:rPr b="1" lang="bg-BG" sz="1800" strike="noStrike" u="none">
                <a:solidFill>
                  <a:srgbClr val="000000"/>
                </a:solidFill>
                <a:effectLst/>
                <a:uFillTx/>
                <a:latin typeface="Trebuchet MS"/>
              </a:rPr>
              <a:t>Facebook'tan bilgi alıyor</a:t>
            </a:r>
            <a:endParaRPr b="0" lang="bg-BG" sz="1800" strike="noStrike" u="none">
              <a:solidFill>
                <a:srgbClr val="000000"/>
              </a:solidFill>
              <a:effectLst/>
              <a:uFillTx/>
              <a:latin typeface="Arial"/>
            </a:endParaRPr>
          </a:p>
          <a:p>
            <a:pPr marL="216000" indent="-216000">
              <a:lnSpc>
                <a:spcPct val="100000"/>
              </a:lnSpc>
              <a:buClr>
                <a:srgbClr val="000000"/>
              </a:buClr>
              <a:buSzPct val="45000"/>
              <a:buFont typeface="Wingdings" charset="2"/>
              <a:buChar char=""/>
            </a:pPr>
            <a:r>
              <a:rPr b="1" lang="bg-BG" sz="1800" strike="noStrike" u="none">
                <a:solidFill>
                  <a:srgbClr val="000000"/>
                </a:solidFill>
                <a:effectLst/>
                <a:uFillTx/>
                <a:latin typeface="Trebuchet MS"/>
              </a:rPr>
              <a:t>"Rab bu adamla evlenmeni istiyor"</a:t>
            </a:r>
            <a:endParaRPr b="0" lang="bg-BG" sz="1800" strike="noStrike" u="none">
              <a:solidFill>
                <a:srgbClr val="000000"/>
              </a:solidFill>
              <a:effectLst/>
              <a:uFillTx/>
              <a:latin typeface="Arial"/>
            </a:endParaRPr>
          </a:p>
          <a:p>
            <a:pPr marL="216000" indent="-216000">
              <a:lnSpc>
                <a:spcPct val="100000"/>
              </a:lnSpc>
              <a:buClr>
                <a:srgbClr val="000000"/>
              </a:buClr>
              <a:buSzPct val="45000"/>
              <a:buFont typeface="Wingdings" charset="2"/>
              <a:buChar char=""/>
            </a:pPr>
            <a:r>
              <a:rPr b="1" lang="bg-BG" sz="1800" strike="noStrike" u="none">
                <a:solidFill>
                  <a:srgbClr val="000000"/>
                </a:solidFill>
                <a:effectLst/>
                <a:uFillTx/>
                <a:latin typeface="Trebuchet MS"/>
              </a:rPr>
              <a:t>Adam da katil çıkıp karısını boğmaya kalkıyor</a:t>
            </a:r>
            <a:endParaRPr b="0" lang="bg-BG" sz="1800" strike="noStrike" u="none">
              <a:solidFill>
                <a:srgbClr val="000000"/>
              </a:solidFill>
              <a:effectLst/>
              <a:uFillTx/>
              <a:latin typeface="Arial"/>
            </a:endParaRPr>
          </a:p>
        </p:txBody>
      </p:sp>
      <p:sp>
        <p:nvSpPr>
          <p:cNvPr id="341" name=""/>
          <p:cNvSpPr/>
          <p:nvPr/>
        </p:nvSpPr>
        <p:spPr>
          <a:xfrm>
            <a:off x="72000" y="4752360"/>
            <a:ext cx="2979000" cy="34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fffff"/>
                </a:solidFill>
                <a:effectLst/>
                <a:uFillTx/>
                <a:latin typeface="Arial"/>
              </a:rPr>
              <a:t>Bile bile Bolz'u destekledi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42" name=""/>
          <p:cNvSpPr/>
          <p:nvPr/>
        </p:nvSpPr>
        <p:spPr>
          <a:xfrm>
            <a:off x="2448000" y="2268000"/>
            <a:ext cx="5079240" cy="3390120"/>
          </a:xfrm>
          <a:prstGeom prst="rect">
            <a:avLst/>
          </a:prstGeom>
          <a:blipFill rotWithShape="0">
            <a:blip r:embed="rId1"/>
            <a:srcRect/>
            <a:stretch/>
          </a:blipFill>
          <a:ln w="0">
            <a:noFill/>
          </a:ln>
        </p:spPr>
        <p:style>
          <a:lnRef idx="0"/>
          <a:fillRef idx="0"/>
          <a:effectRef idx="0"/>
          <a:fontRef idx="minor"/>
        </p:style>
        <p:txBody>
          <a:bodyPr lIns="90000" rIns="90000" tIns="45000" bIns="45000" anchor="ctr" anchorCtr="1">
            <a:noAutofit/>
          </a:bodyPr>
          <a:p>
            <a:pPr algn="ctr">
              <a:lnSpc>
                <a:spcPct val="100000"/>
              </a:lnSpc>
            </a:pPr>
            <a:r>
              <a:rPr b="0" lang="bg-BG" sz="1800" strike="noStrike" u="none">
                <a:solidFill>
                  <a:srgbClr val="ffffff"/>
                </a:solidFill>
                <a:effectLst/>
                <a:uFillTx/>
                <a:latin typeface="Arial"/>
              </a:rPr>
              <a:t>  </a:t>
            </a:r>
            <a:endParaRPr b="0" lang="bg-BG" sz="1800" strike="noStrike" u="none">
              <a:solidFill>
                <a:srgbClr val="000000"/>
              </a:solidFill>
              <a:effectLst/>
              <a:uFillTx/>
              <a:latin typeface="Arial"/>
            </a:endParaRPr>
          </a:p>
        </p:txBody>
      </p:sp>
      <p:grpSp>
        <p:nvGrpSpPr>
          <p:cNvPr id="343" name=""/>
          <p:cNvGrpSpPr/>
          <p:nvPr/>
        </p:nvGrpSpPr>
        <p:grpSpPr>
          <a:xfrm>
            <a:off x="1188000" y="195480"/>
            <a:ext cx="7667640" cy="2036160"/>
            <a:chOff x="1188000" y="195480"/>
            <a:chExt cx="7667640" cy="2036160"/>
          </a:xfrm>
        </p:grpSpPr>
        <p:sp>
          <p:nvSpPr>
            <p:cNvPr id="344" name=""/>
            <p:cNvSpPr/>
            <p:nvPr/>
          </p:nvSpPr>
          <p:spPr>
            <a:xfrm>
              <a:off x="1188000" y="605880"/>
              <a:ext cx="7667640" cy="1625760"/>
            </a:xfrm>
            <a:prstGeom prst="rect">
              <a:avLst/>
            </a:prstGeom>
            <a:solidFill>
              <a:srgbClr val="afeeee"/>
            </a:solid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Arial"/>
                </a:rPr>
                <a:t>"Çünkü İsa için şahitlik yapmak, asıl peygamberlik budur." - BgTr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"Çünkü İsa'ya tanıklık, peygamberlik ruhunun özüdür." - Müjde</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"Çünkü İsa’ya şahitlik etmek, peygamberlik ruhunun özüdür.” - HaDi</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"Çünkü İsa hakkında şahitlik etmek, peygamberlik ruhunun özüdür" - TTT</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"Çünkü İsa şehadeti peygamberlik ruhudur."  - KitMuk</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Arial"/>
                </a:rPr>
                <a:t>"Zira Hazret-i ʿİsanın şehadeti nübüvvetin ruhudur " - Ali Bey 1666</a:t>
              </a:r>
              <a:endParaRPr b="0" lang="bg-BG" sz="1800" strike="noStrike" u="none">
                <a:solidFill>
                  <a:srgbClr val="000000"/>
                </a:solidFill>
                <a:effectLst/>
                <a:uFillTx/>
                <a:latin typeface="Arial"/>
              </a:endParaRPr>
            </a:p>
          </p:txBody>
        </p:sp>
        <p:sp>
          <p:nvSpPr>
            <p:cNvPr id="345" name=""/>
            <p:cNvSpPr/>
            <p:nvPr/>
          </p:nvSpPr>
          <p:spPr>
            <a:xfrm>
              <a:off x="1188000" y="195480"/>
              <a:ext cx="7667640" cy="402480"/>
            </a:xfrm>
            <a:prstGeom prst="rect">
              <a:avLst/>
            </a:prstGeom>
            <a:solidFill>
              <a:srgbClr val="ff7f50"/>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2200" strike="noStrike" u="none">
                  <a:solidFill>
                    <a:srgbClr val="0000cd"/>
                  </a:solidFill>
                  <a:effectLst/>
                  <a:uFillTx/>
                  <a:latin typeface="Arial"/>
                </a:rPr>
                <a:t>Vahiy 19:10</a:t>
              </a:r>
              <a:endParaRPr b="0" lang="bg-BG" sz="2200" strike="noStrike" u="none">
                <a:solidFill>
                  <a:srgbClr val="000000"/>
                </a:solidFill>
                <a:effectLst/>
                <a:uFillTx/>
                <a:latin typeface="Arial"/>
              </a:endParaRPr>
            </a:p>
          </p:txBody>
        </p:sp>
      </p:grpSp>
      <p:grpSp>
        <p:nvGrpSpPr>
          <p:cNvPr id="346" name=""/>
          <p:cNvGrpSpPr/>
          <p:nvPr/>
        </p:nvGrpSpPr>
        <p:grpSpPr>
          <a:xfrm>
            <a:off x="1188000" y="2808000"/>
            <a:ext cx="3347640" cy="1015560"/>
            <a:chOff x="1188000" y="2808000"/>
            <a:chExt cx="3347640" cy="1015560"/>
          </a:xfrm>
        </p:grpSpPr>
        <p:sp>
          <p:nvSpPr>
            <p:cNvPr id="347" name=""/>
            <p:cNvSpPr/>
            <p:nvPr/>
          </p:nvSpPr>
          <p:spPr>
            <a:xfrm>
              <a:off x="1188000" y="2808000"/>
              <a:ext cx="3347640" cy="402480"/>
            </a:xfrm>
            <a:prstGeom prst="rect">
              <a:avLst/>
            </a:prstGeom>
            <a:solidFill>
              <a:srgbClr val="00ff00"/>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2100" strike="noStrike" u="none">
                  <a:solidFill>
                    <a:srgbClr val="0000cd"/>
                  </a:solidFill>
                  <a:effectLst/>
                  <a:uFillTx/>
                  <a:latin typeface="Palatino Linotype"/>
                </a:rPr>
                <a:t>Dışarıda peygamberlik</a:t>
              </a:r>
              <a:endParaRPr b="0" lang="bg-BG" sz="2100" strike="noStrike" u="none">
                <a:solidFill>
                  <a:srgbClr val="000000"/>
                </a:solidFill>
                <a:effectLst/>
                <a:uFillTx/>
                <a:latin typeface="Arial"/>
              </a:endParaRPr>
            </a:p>
          </p:txBody>
        </p:sp>
        <p:sp>
          <p:nvSpPr>
            <p:cNvPr id="348" name=""/>
            <p:cNvSpPr/>
            <p:nvPr/>
          </p:nvSpPr>
          <p:spPr>
            <a:xfrm>
              <a:off x="1188000" y="3202920"/>
              <a:ext cx="3347640" cy="620640"/>
            </a:xfrm>
            <a:prstGeom prst="rect">
              <a:avLst/>
            </a:prstGeom>
            <a:solidFill>
              <a:srgbClr val="f0e68c"/>
            </a:solidFill>
            <a:ln w="0">
              <a:noFill/>
            </a:ln>
          </p:spPr>
          <p:style>
            <a:lnRef idx="0"/>
            <a:fillRef idx="0"/>
            <a:effectRef idx="0"/>
            <a:fontRef idx="minor"/>
          </p:style>
          <p:txBody>
            <a:bodyPr lIns="90000" rIns="90000" tIns="45000" bIns="45000" anchor="ctr" anchorCtr="1">
              <a:spAutoFit/>
            </a:bodyPr>
            <a:p>
              <a:pPr algn="ctr">
                <a:lnSpc>
                  <a:spcPct val="100000"/>
                </a:lnSpc>
              </a:pPr>
              <a:r>
                <a:rPr b="0" lang="bg-BG" sz="1800" strike="noStrike" u="none">
                  <a:solidFill>
                    <a:srgbClr val="000000"/>
                  </a:solidFill>
                  <a:effectLst/>
                  <a:uFillTx/>
                  <a:latin typeface="Trebuchet MS"/>
                </a:rPr>
                <a:t>Her imanlı bir peygamberdir - müjdelemek peygamberliktir</a:t>
              </a:r>
              <a:endParaRPr b="0" lang="bg-BG" sz="1800" strike="noStrike" u="none">
                <a:solidFill>
                  <a:srgbClr val="000000"/>
                </a:solidFill>
                <a:effectLst/>
                <a:uFillTx/>
                <a:latin typeface="Arial"/>
              </a:endParaRPr>
            </a:p>
          </p:txBody>
        </p:sp>
      </p:grpSp>
      <p:grpSp>
        <p:nvGrpSpPr>
          <p:cNvPr id="349" name=""/>
          <p:cNvGrpSpPr/>
          <p:nvPr/>
        </p:nvGrpSpPr>
        <p:grpSpPr>
          <a:xfrm>
            <a:off x="5760000" y="2808000"/>
            <a:ext cx="3347640" cy="1015560"/>
            <a:chOff x="5760000" y="2808000"/>
            <a:chExt cx="3347640" cy="1015560"/>
          </a:xfrm>
        </p:grpSpPr>
        <p:sp>
          <p:nvSpPr>
            <p:cNvPr id="350" name=""/>
            <p:cNvSpPr/>
            <p:nvPr/>
          </p:nvSpPr>
          <p:spPr>
            <a:xfrm>
              <a:off x="5760000" y="2808000"/>
              <a:ext cx="3347640" cy="402480"/>
            </a:xfrm>
            <a:prstGeom prst="rect">
              <a:avLst/>
            </a:prstGeom>
            <a:solidFill>
              <a:srgbClr val="ffd700"/>
            </a:solidFill>
            <a:ln w="0">
              <a:noFill/>
            </a:ln>
          </p:spPr>
          <p:style>
            <a:lnRef idx="0"/>
            <a:fillRef idx="0"/>
            <a:effectRef idx="0"/>
            <a:fontRef idx="minor"/>
          </p:style>
          <p:txBody>
            <a:bodyPr lIns="90000" rIns="90000" tIns="45000" bIns="45000" anchor="ctr" anchorCtr="1">
              <a:spAutoFit/>
            </a:bodyPr>
            <a:p>
              <a:pPr algn="ctr">
                <a:lnSpc>
                  <a:spcPct val="100000"/>
                </a:lnSpc>
              </a:pPr>
              <a:r>
                <a:rPr b="1" lang="bg-BG" sz="2100" strike="noStrike" u="none">
                  <a:solidFill>
                    <a:srgbClr val="0000cd"/>
                  </a:solidFill>
                  <a:effectLst/>
                  <a:uFillTx/>
                  <a:latin typeface="Palatino Linotype"/>
                </a:rPr>
                <a:t>İçeride peygamberlik</a:t>
              </a:r>
              <a:endParaRPr b="0" lang="bg-BG" sz="2100" strike="noStrike" u="none">
                <a:solidFill>
                  <a:srgbClr val="000000"/>
                </a:solidFill>
                <a:effectLst/>
                <a:uFillTx/>
                <a:latin typeface="Arial"/>
              </a:endParaRPr>
            </a:p>
          </p:txBody>
        </p:sp>
        <p:sp>
          <p:nvSpPr>
            <p:cNvPr id="351" name=""/>
            <p:cNvSpPr/>
            <p:nvPr/>
          </p:nvSpPr>
          <p:spPr>
            <a:xfrm>
              <a:off x="5760000" y="3202920"/>
              <a:ext cx="3347640" cy="620640"/>
            </a:xfrm>
            <a:prstGeom prst="rect">
              <a:avLst/>
            </a:prstGeom>
            <a:solidFill>
              <a:srgbClr val="f0e68c"/>
            </a:solidFill>
            <a:ln w="0">
              <a:noFill/>
            </a:ln>
          </p:spPr>
          <p:style>
            <a:lnRef idx="0"/>
            <a:fillRef idx="0"/>
            <a:effectRef idx="0"/>
            <a:fontRef idx="minor"/>
          </p:style>
          <p:txBody>
            <a:bodyPr lIns="90000" rIns="90000" tIns="45000" bIns="45000" anchor="ctr" anchorCtr="1">
              <a:spAutoFit/>
            </a:bodyPr>
            <a:p>
              <a:pPr algn="ctr">
                <a:lnSpc>
                  <a:spcPct val="100000"/>
                </a:lnSpc>
              </a:pPr>
              <a:r>
                <a:rPr b="0" lang="bg-BG" sz="1800" strike="noStrike" u="none">
                  <a:solidFill>
                    <a:srgbClr val="000000"/>
                  </a:solidFill>
                  <a:effectLst/>
                  <a:uFillTx/>
                  <a:latin typeface="Trebuchet MS"/>
                </a:rPr>
                <a:t>Kilisede özel peygamberler var - imanlılara hizmet ediyorlar</a:t>
              </a:r>
              <a:endParaRPr b="0" lang="bg-BG" sz="1800" strike="noStrike" u="none">
                <a:solidFill>
                  <a:srgbClr val="000000"/>
                </a:solidFill>
                <a:effectLst/>
                <a:uFillTx/>
                <a:latin typeface="Arial"/>
              </a:endParaRPr>
            </a:p>
          </p:txBody>
        </p:sp>
      </p:grpSp>
      <p:sp>
        <p:nvSpPr>
          <p:cNvPr id="352" name=""/>
          <p:cNvSpPr/>
          <p:nvPr/>
        </p:nvSpPr>
        <p:spPr>
          <a:xfrm>
            <a:off x="3096000" y="5004000"/>
            <a:ext cx="3783240" cy="547200"/>
          </a:xfrm>
          <a:prstGeom prst="rect">
            <a:avLst/>
          </a:prstGeom>
          <a:solidFill>
            <a:srgbClr val="87cefa">
              <a:alpha val="50000"/>
            </a:srgbClr>
          </a:solidFill>
          <a:ln w="0">
            <a:noFill/>
          </a:ln>
        </p:spPr>
        <p:style>
          <a:lnRef idx="0"/>
          <a:fillRef idx="0"/>
          <a:effectRef idx="0"/>
          <a:fontRef idx="minor"/>
        </p:style>
        <p:txBody>
          <a:bodyPr lIns="90000" rIns="90000" tIns="45000" bIns="45000" anchor="t" anchorCtr="1">
            <a:spAutoFit/>
          </a:bodyPr>
          <a:p>
            <a:pPr algn="ctr">
              <a:lnSpc>
                <a:spcPct val="100000"/>
              </a:lnSpc>
            </a:pPr>
            <a:r>
              <a:rPr b="0" lang="bg-BG" sz="1800" strike="noStrike" u="none">
                <a:solidFill>
                  <a:srgbClr val="000000"/>
                </a:solidFill>
                <a:effectLst/>
                <a:uFillTx/>
                <a:latin typeface="Bahnschrift"/>
              </a:rPr>
              <a:t>Ama her ikisinde merkezde İsa var - insani konular değil</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53" name="" descr=""/>
          <p:cNvPicPr/>
          <p:nvPr/>
        </p:nvPicPr>
        <p:blipFill>
          <a:blip r:embed="rId1"/>
          <a:stretch/>
        </p:blipFill>
        <p:spPr>
          <a:xfrm rot="21396600">
            <a:off x="173880" y="308880"/>
            <a:ext cx="4233960" cy="2375640"/>
          </a:xfrm>
          <a:prstGeom prst="rect">
            <a:avLst/>
          </a:prstGeom>
          <a:noFill/>
          <a:ln w="0">
            <a:noFill/>
          </a:ln>
        </p:spPr>
      </p:pic>
      <p:pic>
        <p:nvPicPr>
          <p:cNvPr id="354" name="" descr=""/>
          <p:cNvPicPr/>
          <p:nvPr/>
        </p:nvPicPr>
        <p:blipFill>
          <a:blip r:embed="rId2"/>
          <a:srcRect l="17709" t="0" r="0" b="0"/>
          <a:stretch/>
        </p:blipFill>
        <p:spPr>
          <a:xfrm rot="21048000">
            <a:off x="743760" y="2717280"/>
            <a:ext cx="3126600" cy="2608200"/>
          </a:xfrm>
          <a:prstGeom prst="rect">
            <a:avLst/>
          </a:prstGeom>
          <a:noFill/>
          <a:ln w="0">
            <a:noFill/>
          </a:ln>
        </p:spPr>
      </p:pic>
      <p:sp>
        <p:nvSpPr>
          <p:cNvPr id="355" name=""/>
          <p:cNvSpPr/>
          <p:nvPr/>
        </p:nvSpPr>
        <p:spPr>
          <a:xfrm>
            <a:off x="5184000" y="468000"/>
            <a:ext cx="4211640" cy="1881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0e68c"/>
                </a:solidFill>
                <a:effectLst/>
                <a:uFillTx/>
                <a:latin typeface="Arial"/>
              </a:rPr>
              <a:t>Bugünkü peygamberliğin konuları:</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 "çocuk sahibi olacaksın"</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 "başarılı olacaksın"</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 "borçların silinecek"</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 "sana yeni iş kapıları açılacak" ...</a:t>
            </a:r>
            <a:endParaRPr b="0" lang="bg-BG" sz="1800" strike="noStrike" u="none">
              <a:solidFill>
                <a:srgbClr val="ffffff"/>
              </a:solidFill>
              <a:effectLst/>
              <a:uFillTx/>
              <a:latin typeface="Arial"/>
            </a:endParaRPr>
          </a:p>
          <a:p>
            <a:pPr>
              <a:lnSpc>
                <a:spcPct val="100000"/>
              </a:lnSpc>
            </a:pPr>
            <a:endParaRPr b="0" lang="bg-BG" sz="1800" strike="noStrike" u="none">
              <a:solidFill>
                <a:srgbClr val="ffffff"/>
              </a:solidFill>
              <a:effectLst/>
              <a:uFillTx/>
              <a:latin typeface="Arial"/>
            </a:endParaRPr>
          </a:p>
          <a:p>
            <a:pPr>
              <a:lnSpc>
                <a:spcPct val="100000"/>
              </a:lnSpc>
            </a:pPr>
            <a:r>
              <a:rPr b="0" lang="bg-BG" sz="1800" strike="noStrike" u="none">
                <a:solidFill>
                  <a:srgbClr val="00bfff"/>
                </a:solidFill>
                <a:effectLst/>
                <a:uFillTx/>
                <a:latin typeface="Arial"/>
              </a:rPr>
              <a:t>   SEN - SEN - SEN</a:t>
            </a:r>
            <a:endParaRPr b="0" lang="bg-BG" sz="1800" strike="noStrike" u="none">
              <a:solidFill>
                <a:srgbClr val="ffffff"/>
              </a:solidFill>
              <a:effectLst/>
              <a:uFillTx/>
              <a:latin typeface="Arial"/>
            </a:endParaRPr>
          </a:p>
        </p:txBody>
      </p:sp>
      <p:sp>
        <p:nvSpPr>
          <p:cNvPr id="356" name=""/>
          <p:cNvSpPr/>
          <p:nvPr/>
        </p:nvSpPr>
        <p:spPr>
          <a:xfrm>
            <a:off x="4752000" y="2880360"/>
            <a:ext cx="5075640" cy="1763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0e68c"/>
                </a:solidFill>
                <a:effectLst/>
                <a:uFillTx/>
                <a:latin typeface="Arial"/>
              </a:rPr>
              <a:t>Peygamberlik, Mesih merkezli olmalı:</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Matta 6:33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Siz gene, en birinci Onun krallığının ve Onun doğruluğunun peşine düşün. O vakıt size bütün bu şeyler de verilecek </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57" name="" descr=""/>
          <p:cNvPicPr/>
          <p:nvPr/>
        </p:nvPicPr>
        <p:blipFill>
          <a:blip r:embed="rId1"/>
          <a:stretch/>
        </p:blipFill>
        <p:spPr>
          <a:xfrm rot="21396600">
            <a:off x="173880" y="308880"/>
            <a:ext cx="4233960" cy="2375640"/>
          </a:xfrm>
          <a:prstGeom prst="rect">
            <a:avLst/>
          </a:prstGeom>
          <a:noFill/>
          <a:ln w="0">
            <a:noFill/>
          </a:ln>
        </p:spPr>
      </p:pic>
      <p:pic>
        <p:nvPicPr>
          <p:cNvPr id="358" name="" descr=""/>
          <p:cNvPicPr/>
          <p:nvPr/>
        </p:nvPicPr>
        <p:blipFill>
          <a:blip r:embed="rId2"/>
          <a:srcRect l="17709" t="0" r="0" b="0"/>
          <a:stretch/>
        </p:blipFill>
        <p:spPr>
          <a:xfrm rot="21048000">
            <a:off x="743760" y="2717280"/>
            <a:ext cx="3126600" cy="2608200"/>
          </a:xfrm>
          <a:prstGeom prst="rect">
            <a:avLst/>
          </a:prstGeom>
          <a:noFill/>
          <a:ln w="0">
            <a:noFill/>
          </a:ln>
        </p:spPr>
      </p:pic>
      <p:sp>
        <p:nvSpPr>
          <p:cNvPr id="359" name=""/>
          <p:cNvSpPr/>
          <p:nvPr/>
        </p:nvSpPr>
        <p:spPr>
          <a:xfrm>
            <a:off x="5184000" y="432000"/>
            <a:ext cx="4643640" cy="17337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0e68c"/>
                </a:solidFill>
                <a:effectLst/>
                <a:uFillTx/>
                <a:latin typeface="Arial"/>
              </a:rPr>
              <a:t>Bugünkü peygamberliğin konuları:</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Yeremya 29:11    Çünkü sizin için düşün-düğüm tasarıları biliyorum" diyor RAB. "Kötü tasarılar değil, size umutlu bir gelecek sağlayan esenlik tasarıları bunlar."  v.s. </a:t>
            </a:r>
            <a:endParaRPr b="0" lang="bg-BG" sz="1800" strike="noStrike" u="none">
              <a:solidFill>
                <a:srgbClr val="ffffff"/>
              </a:solidFill>
              <a:effectLst/>
              <a:uFillTx/>
              <a:latin typeface="Arial"/>
            </a:endParaRPr>
          </a:p>
        </p:txBody>
      </p:sp>
      <p:sp>
        <p:nvSpPr>
          <p:cNvPr id="360" name=""/>
          <p:cNvSpPr/>
          <p:nvPr/>
        </p:nvSpPr>
        <p:spPr>
          <a:xfrm>
            <a:off x="4896000" y="2124360"/>
            <a:ext cx="5075640" cy="3377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0e68c"/>
                </a:solidFill>
                <a:effectLst/>
                <a:uFillTx/>
                <a:latin typeface="Arial"/>
              </a:rPr>
              <a:t>Peygamberlik net ve kesin olmalı:</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1Samuel 10:2-4</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Bugün benden ayrıldıktan sonra Benyamin sınırında, Selsah'taki Rahel'in mezarı yanında iki kişiyle karşılaşacaksın. Sana, 'Aramaya çıktığın eşekler bulundu diyecekler ...</a:t>
            </a:r>
            <a:endParaRPr b="0" lang="bg-BG" sz="1800" strike="noStrike" u="none">
              <a:solidFill>
                <a:srgbClr val="ffffff"/>
              </a:solidFill>
              <a:effectLst/>
              <a:uFillTx/>
              <a:latin typeface="Arial"/>
            </a:endParaRPr>
          </a:p>
          <a:p>
            <a:pPr>
              <a:lnSpc>
                <a:spcPct val="100000"/>
              </a:lnSpc>
            </a:pPr>
            <a:r>
              <a:rPr b="0" lang="bg-BG" sz="1800" strike="noStrike" u="none">
                <a:solidFill>
                  <a:srgbClr val="ffffff"/>
                </a:solidFill>
                <a:effectLst/>
                <a:uFillTx/>
                <a:latin typeface="Arial"/>
              </a:rPr>
              <a:t>Oradan daha ilerleyip Tavor'daki meşe ağacına varacaksın. Orada biri üç oğlak, biri üç somun ekmek, öbürü de bir tulum şarapla Tanrı'nın huzuruna, Beytel'e çıkan üç adamla karşılaşacaksın. 4  Seni selamlayıp iki somun ekmek verecekler. Sen de kabul edeceksin. </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61" name=""/>
          <p:cNvSpPr/>
          <p:nvPr/>
        </p:nvSpPr>
        <p:spPr>
          <a:xfrm>
            <a:off x="216000" y="756000"/>
            <a:ext cx="8638200" cy="19029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tabLst>
                <a:tab algn="l" pos="0"/>
              </a:tabLst>
            </a:pPr>
            <a:r>
              <a:rPr b="1" lang="de-DE" sz="2200" strike="noStrike" u="none">
                <a:solidFill>
                  <a:srgbClr val="ffff00"/>
                </a:solidFill>
                <a:effectLst/>
                <a:uFillTx/>
                <a:latin typeface="Trebuchet MS"/>
                <a:ea typeface="Microsoft YaHei"/>
              </a:rPr>
              <a:t>(3) “Yedi tepeyi kontrol etmek“ </a:t>
            </a:r>
            <a:endParaRPr b="0" lang="bg-BG" sz="2200" strike="noStrike" u="none">
              <a:solidFill>
                <a:srgbClr val="ffffff"/>
              </a:solidFill>
              <a:effectLst/>
              <a:uFillTx/>
              <a:latin typeface="Arial"/>
            </a:endParaRPr>
          </a:p>
          <a:p>
            <a:pPr marL="70956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YER hareketi sadece bütün kiliseleri ele geçirmekle yetinmiyor, bütün dünyayı kontrol etmek istiyor.</a:t>
            </a:r>
            <a:endParaRPr b="0" lang="bg-BG" sz="1800" strike="noStrike" u="none">
              <a:solidFill>
                <a:srgbClr val="ffffff"/>
              </a:solidFill>
              <a:effectLst/>
              <a:uFillTx/>
              <a:latin typeface="Arial"/>
            </a:endParaRPr>
          </a:p>
          <a:p>
            <a:pPr marL="70956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yedi alanda kendi adamlarımızı yerleştireceğiz. Zamanla Allahın krallığı yeryüzünde gerçekleşecek.“</a:t>
            </a:r>
            <a:endParaRPr b="0" lang="bg-BG" sz="1800" strike="noStrike" u="none">
              <a:solidFill>
                <a:srgbClr val="ffffff"/>
              </a:solidFill>
              <a:effectLst/>
              <a:uFillTx/>
              <a:latin typeface="Arial"/>
            </a:endParaRPr>
          </a:p>
        </p:txBody>
      </p:sp>
      <p:pic>
        <p:nvPicPr>
          <p:cNvPr id="362" name="" descr=""/>
          <p:cNvPicPr/>
          <p:nvPr/>
        </p:nvPicPr>
        <p:blipFill>
          <a:blip r:embed="rId1"/>
          <a:srcRect l="0" t="26669" r="0" b="0"/>
          <a:stretch/>
        </p:blipFill>
        <p:spPr>
          <a:xfrm>
            <a:off x="2700000" y="2772000"/>
            <a:ext cx="6879960" cy="2914200"/>
          </a:xfrm>
          <a:prstGeom prst="rect">
            <a:avLst/>
          </a:prstGeom>
          <a:noFill/>
          <a:ln w="0">
            <a:noFill/>
          </a:ln>
        </p:spPr>
      </p:pic>
      <p:pic>
        <p:nvPicPr>
          <p:cNvPr id="363" name="" descr=""/>
          <p:cNvPicPr/>
          <p:nvPr/>
        </p:nvPicPr>
        <p:blipFill>
          <a:blip r:embed="rId2"/>
          <a:srcRect l="3449" t="25302" r="1967" b="7372"/>
          <a:stretch/>
        </p:blipFill>
        <p:spPr>
          <a:xfrm>
            <a:off x="2597040" y="2486160"/>
            <a:ext cx="7013160" cy="1292040"/>
          </a:xfrm>
          <a:prstGeom prst="rect">
            <a:avLst/>
          </a:prstGeom>
          <a:noFill/>
          <a:ln w="0">
            <a:noFill/>
          </a:ln>
        </p:spPr>
      </p:pic>
      <p:sp>
        <p:nvSpPr>
          <p:cNvPr id="364" name=""/>
          <p:cNvSpPr/>
          <p:nvPr/>
        </p:nvSpPr>
        <p:spPr>
          <a:xfrm>
            <a:off x="2700000" y="4719240"/>
            <a:ext cx="7203600" cy="642960"/>
          </a:xfrm>
          <a:prstGeom prst="rect">
            <a:avLst/>
          </a:prstGeom>
          <a:solidFill>
            <a:srgbClr val="333333"/>
          </a:solidFill>
          <a:ln w="0">
            <a:noFill/>
          </a:ln>
        </p:spPr>
        <p:style>
          <a:lnRef idx="0"/>
          <a:fillRef idx="0"/>
          <a:effectRef idx="0"/>
          <a:fontRef idx="minor"/>
        </p:style>
        <p:txBody>
          <a:bodyPr lIns="90000" rIns="90000" tIns="45000" bIns="45000" anchor="ctr">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DejaVu Sans"/>
              </a:rPr>
              <a:t>Sanatlar – Ekonomi -  Din –  Medyalar – Eğitim  –  Aile -  Hükümet</a:t>
            </a:r>
            <a:endParaRPr b="0" lang="bg-BG" sz="1800" strike="noStrike" u="none">
              <a:solidFill>
                <a:srgbClr val="ffffff"/>
              </a:solidFill>
              <a:effectLst/>
              <a:uFillTx/>
              <a:latin typeface="Arial"/>
            </a:endParaRPr>
          </a:p>
        </p:txBody>
      </p:sp>
      <p:sp>
        <p:nvSpPr>
          <p:cNvPr id="365" name=""/>
          <p:cNvSpPr/>
          <p:nvPr/>
        </p:nvSpPr>
        <p:spPr>
          <a:xfrm>
            <a:off x="457560" y="2970000"/>
            <a:ext cx="1736640" cy="2284200"/>
          </a:xfrm>
          <a:prstGeom prst="rect">
            <a:avLst/>
          </a:prstGeom>
          <a:gradFill rotWithShape="0">
            <a:gsLst>
              <a:gs pos="0">
                <a:srgbClr val="8d281e"/>
              </a:gs>
              <a:gs pos="100000">
                <a:srgbClr val="000000"/>
              </a:gs>
            </a:gsLst>
            <a:path path="rect">
              <a:fillToRect l="50000" t="50000" r="50000" b="50000"/>
            </a:path>
          </a:gradFill>
          <a:ln w="0">
            <a:noFill/>
          </a:ln>
        </p:spPr>
        <p:style>
          <a:lnRef idx="0"/>
          <a:fillRef idx="0"/>
          <a:effectRef idx="0"/>
          <a:fontRef idx="minor"/>
        </p:style>
        <p:txBody>
          <a:bodyPr lIns="90000" rIns="90000" tIns="45000" bIns="45000" anchor="ctr">
            <a:noAutofit/>
          </a:bodyPr>
          <a:p>
            <a:pPr>
              <a:lnSpc>
                <a:spcPct val="100000"/>
              </a:lnSpc>
              <a:spcBef>
                <a:spcPts val="675"/>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00"/>
                </a:solidFill>
                <a:effectLst/>
                <a:uFillTx/>
                <a:latin typeface="Arial"/>
                <a:ea typeface="DejaVu Sans"/>
              </a:rPr>
              <a:t>Yeşu 1:11</a:t>
            </a:r>
            <a:endParaRPr b="0" lang="bg-BG" sz="1800" strike="noStrike" u="none">
              <a:solidFill>
                <a:srgbClr val="000000"/>
              </a:solidFill>
              <a:effectLst/>
              <a:uFillTx/>
              <a:latin typeface="Arial"/>
            </a:endParaRPr>
          </a:p>
          <a:p>
            <a:pPr>
              <a:lnSpc>
                <a:spcPct val="100000"/>
              </a:lnSpc>
              <a:spcBef>
                <a:spcPts val="675"/>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ffffff"/>
                </a:solidFill>
                <a:effectLst/>
                <a:uFillTx/>
                <a:latin typeface="Arial"/>
                <a:ea typeface="DejaVu Sans"/>
              </a:rPr>
              <a:t>Tanrınız RAB'bin size vereceği ülkeye girip orayı mülk edinin !</a:t>
            </a:r>
            <a:endParaRPr b="0" lang="bg-BG" sz="1800" strike="noStrike" u="none">
              <a:solidFill>
                <a:srgbClr val="000000"/>
              </a:solidFill>
              <a:effectLst/>
              <a:uFillTx/>
              <a:latin typeface="Arial"/>
            </a:endParaRPr>
          </a:p>
        </p:txBody>
      </p:sp>
      <p:sp>
        <p:nvSpPr>
          <p:cNvPr id="366"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367" name="" descr=""/>
          <p:cNvPicPr/>
          <p:nvPr/>
        </p:nvPicPr>
        <p:blipFill>
          <a:blip r:embed="rId1"/>
          <a:stretch/>
        </p:blipFill>
        <p:spPr>
          <a:xfrm>
            <a:off x="4780080" y="3033000"/>
            <a:ext cx="2778120" cy="2689200"/>
          </a:xfrm>
          <a:prstGeom prst="rect">
            <a:avLst/>
          </a:prstGeom>
          <a:noFill/>
          <a:ln w="0">
            <a:noFill/>
          </a:ln>
        </p:spPr>
      </p:pic>
      <p:sp>
        <p:nvSpPr>
          <p:cNvPr id="368" name=""/>
          <p:cNvSpPr/>
          <p:nvPr/>
        </p:nvSpPr>
        <p:spPr>
          <a:xfrm>
            <a:off x="250560" y="771840"/>
            <a:ext cx="4751640" cy="5670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63"/>
              </a:spcBef>
              <a:spcAft>
                <a:spcPts val="663"/>
              </a:spcAft>
              <a:tabLst>
                <a:tab algn="l" pos="0"/>
              </a:tabLst>
            </a:pPr>
            <a:r>
              <a:rPr b="1" lang="de-DE" sz="2200" strike="noStrike" u="none">
                <a:solidFill>
                  <a:srgbClr val="ffff00"/>
                </a:solidFill>
                <a:effectLst/>
                <a:uFillTx/>
                <a:latin typeface="Trebuchet MS"/>
                <a:ea typeface="Microsoft YaHei"/>
              </a:rPr>
              <a:t>(4) İmanlılardan cin çıkarma</a:t>
            </a:r>
            <a:endParaRPr b="0" lang="bg-BG" sz="22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 öğretişe göre yeniden doğmuş her imanlı cinler tarafından kontrol edilebilir.</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Her bir günahın kaynağı olarak bir cini gösteriyorlar: şehvet cini, açgözlülük cini, şiddet cini.</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Büyüler nasıl tazelenmek gerekirse, o cinler çıkarma seansları da sık sık tekrarlamak gerekirmiş.</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Kimi ‘cin katilleri’ uzun uzun intervyularla geçmişte imanlıya yapılan gizli günahları ortaya çıkarıp özgür kılarmış.</a:t>
            </a:r>
            <a:endParaRPr b="0" lang="bg-BG" sz="1800" strike="noStrike" u="none">
              <a:solidFill>
                <a:srgbClr val="ffffff"/>
              </a:solidFill>
              <a:effectLst/>
              <a:uFillTx/>
              <a:latin typeface="Arial"/>
            </a:endParaRPr>
          </a:p>
          <a:p>
            <a:pPr marL="216000" indent="-216000">
              <a:lnSpc>
                <a:spcPct val="100000"/>
              </a:lnSpc>
              <a:spcBef>
                <a:spcPts val="652"/>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Bütün bunlar elbette imanlının sorum-luluğunu azaltıp vicdanını kör ediyor.</a:t>
            </a:r>
            <a:endParaRPr b="0" lang="bg-BG" sz="1800" strike="noStrike" u="none">
              <a:solidFill>
                <a:srgbClr val="ffffff"/>
              </a:solidFill>
              <a:effectLst/>
              <a:uFillTx/>
              <a:latin typeface="Arial"/>
            </a:endParaRPr>
          </a:p>
        </p:txBody>
      </p:sp>
      <p:pic>
        <p:nvPicPr>
          <p:cNvPr id="369" name="" descr=""/>
          <p:cNvPicPr/>
          <p:nvPr/>
        </p:nvPicPr>
        <p:blipFill>
          <a:blip r:embed="rId2"/>
          <a:stretch/>
        </p:blipFill>
        <p:spPr>
          <a:xfrm>
            <a:off x="5513040" y="756000"/>
            <a:ext cx="4313160" cy="2425320"/>
          </a:xfrm>
          <a:prstGeom prst="rect">
            <a:avLst/>
          </a:prstGeom>
          <a:noFill/>
          <a:ln w="0">
            <a:noFill/>
          </a:ln>
        </p:spPr>
      </p:pic>
      <p:pic>
        <p:nvPicPr>
          <p:cNvPr id="370" name="" descr=""/>
          <p:cNvPicPr/>
          <p:nvPr/>
        </p:nvPicPr>
        <p:blipFill>
          <a:blip r:embed="rId3"/>
          <a:srcRect l="7330" t="-2868" r="13815" b="0"/>
          <a:stretch/>
        </p:blipFill>
        <p:spPr>
          <a:xfrm>
            <a:off x="6841800" y="3285360"/>
            <a:ext cx="3092400" cy="2220840"/>
          </a:xfrm>
          <a:prstGeom prst="rect">
            <a:avLst/>
          </a:prstGeom>
          <a:noFill/>
          <a:ln w="0">
            <a:noFill/>
          </a:ln>
        </p:spPr>
      </p:pic>
      <p:sp>
        <p:nvSpPr>
          <p:cNvPr id="371"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372" name="" descr=""/>
          <p:cNvPicPr/>
          <p:nvPr/>
        </p:nvPicPr>
        <p:blipFill>
          <a:blip r:embed="rId1"/>
          <a:srcRect l="10781" t="0" r="2958" b="6551"/>
          <a:stretch/>
        </p:blipFill>
        <p:spPr>
          <a:xfrm>
            <a:off x="6170400" y="2950560"/>
            <a:ext cx="3655800" cy="2718360"/>
          </a:xfrm>
          <a:prstGeom prst="rect">
            <a:avLst/>
          </a:prstGeom>
          <a:noFill/>
          <a:ln w="0">
            <a:noFill/>
          </a:ln>
        </p:spPr>
      </p:pic>
      <p:sp>
        <p:nvSpPr>
          <p:cNvPr id="373" name=""/>
          <p:cNvSpPr/>
          <p:nvPr/>
        </p:nvSpPr>
        <p:spPr>
          <a:xfrm>
            <a:off x="432000" y="1188000"/>
            <a:ext cx="5254200" cy="43182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675"/>
              </a:spcAft>
              <a:tabLst>
                <a:tab algn="l" pos="0"/>
              </a:tabLst>
            </a:pPr>
            <a:endParaRPr b="0" lang="bg-BG" sz="22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Bütün dünyadan apostollar bir araya gelip Todd Bentley’yi bu çağın Superapostolu olarak meshettiler.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Mesihin gelişinden önceki son uyanış hareketini başlatan ve yöneten o olacakmış diye peygamberlik 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Todd Bentley o anda bile eşinden ayrı yaşıyordu, sekreteri ile zina ediyordu. İki ay sonra boşandı, ve Mart 2009 sekreteri ile evlendi. O da peygamberlik yapmaya başladı.</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Daha sonra bütün o yıllar içinde hem kadınlar, hem erkeklerle zina ettiği ortaya çıktı.</a:t>
            </a:r>
            <a:endParaRPr b="0" lang="bg-BG" sz="1800" strike="noStrike" u="none">
              <a:solidFill>
                <a:srgbClr val="ffffff"/>
              </a:solidFill>
              <a:effectLst/>
              <a:uFillTx/>
              <a:latin typeface="Arial"/>
            </a:endParaRPr>
          </a:p>
          <a:p>
            <a:pPr>
              <a:lnSpc>
                <a:spcPct val="100000"/>
              </a:lnSpc>
              <a:spcBef>
                <a:spcPts val="675"/>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p:txBody>
      </p:sp>
      <p:pic>
        <p:nvPicPr>
          <p:cNvPr id="374" name="" descr=""/>
          <p:cNvPicPr/>
          <p:nvPr/>
        </p:nvPicPr>
        <p:blipFill>
          <a:blip r:embed="rId2"/>
          <a:srcRect l="9069" t="0" r="18566" b="0"/>
          <a:stretch/>
        </p:blipFill>
        <p:spPr>
          <a:xfrm>
            <a:off x="6125400" y="634320"/>
            <a:ext cx="2512800" cy="2314440"/>
          </a:xfrm>
          <a:prstGeom prst="rect">
            <a:avLst/>
          </a:prstGeom>
          <a:noFill/>
          <a:ln w="0">
            <a:noFill/>
          </a:ln>
        </p:spPr>
      </p:pic>
      <p:pic>
        <p:nvPicPr>
          <p:cNvPr id="375" name="" descr=""/>
          <p:cNvPicPr/>
          <p:nvPr/>
        </p:nvPicPr>
        <p:blipFill>
          <a:blip r:embed="rId3"/>
          <a:srcRect l="21485" t="0" r="22500" b="0"/>
          <a:stretch/>
        </p:blipFill>
        <p:spPr>
          <a:xfrm>
            <a:off x="8424000" y="634320"/>
            <a:ext cx="1634760" cy="2207880"/>
          </a:xfrm>
          <a:prstGeom prst="rect">
            <a:avLst/>
          </a:prstGeom>
          <a:noFill/>
          <a:ln w="0">
            <a:noFill/>
          </a:ln>
        </p:spPr>
      </p:pic>
      <p:sp>
        <p:nvSpPr>
          <p:cNvPr id="376" name=""/>
          <p:cNvSpPr/>
          <p:nvPr/>
        </p:nvSpPr>
        <p:spPr>
          <a:xfrm>
            <a:off x="6912000" y="4492800"/>
            <a:ext cx="1827000" cy="1176120"/>
          </a:xfrm>
          <a:prstGeom prst="ellipse">
            <a:avLst/>
          </a:prstGeom>
          <a:noFill/>
          <a:ln w="109800">
            <a:solidFill>
              <a:srgbClr val="f0e68c"/>
            </a:solidFill>
            <a:round/>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000000"/>
              </a:solidFill>
              <a:effectLst/>
              <a:uFillTx/>
              <a:latin typeface="Arial"/>
              <a:ea typeface="DejaVu Sans"/>
            </a:endParaRPr>
          </a:p>
        </p:txBody>
      </p:sp>
      <p:sp>
        <p:nvSpPr>
          <p:cNvPr id="377" name=""/>
          <p:cNvSpPr/>
          <p:nvPr/>
        </p:nvSpPr>
        <p:spPr>
          <a:xfrm>
            <a:off x="8008560" y="2599200"/>
            <a:ext cx="2055600" cy="455400"/>
          </a:xfrm>
          <a:prstGeom prst="rect">
            <a:avLst/>
          </a:prstGeom>
          <a:solidFill>
            <a:srgbClr val="000000"/>
          </a:solidFill>
          <a:ln w="0">
            <a:noFill/>
          </a:ln>
        </p:spPr>
        <p:style>
          <a:lnRef idx="0"/>
          <a:fillRef idx="0"/>
          <a:effectRef idx="0"/>
          <a:fontRef idx="minor"/>
        </p:style>
        <p:txBody>
          <a:bodyPr lIns="90000" rIns="90000" tIns="45000" bIns="45000" anchor="ctr" anchorCtr="1">
            <a:noAutofit/>
          </a:bodyPr>
          <a:p>
            <a:pPr algn="ctr">
              <a:lnSpc>
                <a:spcPct val="93000"/>
              </a:lnSpc>
              <a:spcBef>
                <a:spcPts val="689"/>
              </a:spcBef>
              <a:spcAft>
                <a:spcPts val="689"/>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 algn="l" pos="10782360"/>
              </a:tabLst>
            </a:pPr>
            <a:r>
              <a:rPr b="1" lang="en-US" sz="2200" strike="noStrike" u="none">
                <a:solidFill>
                  <a:srgbClr val="ffff00"/>
                </a:solidFill>
                <a:effectLst/>
                <a:uFillTx/>
                <a:latin typeface="Trebuchet MS"/>
                <a:ea typeface="DejaVu Sans"/>
              </a:rPr>
              <a:t>Todd Bentley</a:t>
            </a:r>
            <a:endParaRPr b="0" lang="bg-BG" sz="2200" strike="noStrike" u="none">
              <a:solidFill>
                <a:srgbClr val="ffffff"/>
              </a:solidFill>
              <a:effectLst/>
              <a:uFillTx/>
              <a:latin typeface="Arial"/>
            </a:endParaRPr>
          </a:p>
        </p:txBody>
      </p:sp>
      <p:sp>
        <p:nvSpPr>
          <p:cNvPr id="378"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
        <p:nvSpPr>
          <p:cNvPr id="379" name=""/>
          <p:cNvSpPr/>
          <p:nvPr/>
        </p:nvSpPr>
        <p:spPr>
          <a:xfrm>
            <a:off x="341280" y="706680"/>
            <a:ext cx="7225920" cy="10141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Microsoft YaHei"/>
              </a:rPr>
              <a:t>23 Haziran 2008 – yeni kral taçlanıyor</a:t>
            </a:r>
            <a:r>
              <a:rPr b="1" lang="de-DE" sz="2200" strike="noStrike" u="none">
                <a:solidFill>
                  <a:srgbClr val="ffff00"/>
                </a:solidFill>
                <a:effectLst/>
                <a:uFillTx/>
                <a:latin typeface="Constantia"/>
                <a:ea typeface="Microsoft YaHei"/>
              </a:rPr>
              <a:t> </a:t>
            </a:r>
            <a:endParaRPr b="0" lang="bg-BG" sz="22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27" dur="indefinite" restart="never" nodeType="tmRoot">
          <p:childTnLst>
            <p:seq>
              <p:cTn id="128" dur="indefinite" nodeType="mainSeq">
                <p:childTnLst>
                  <p:par>
                    <p:cTn id="129" dur="indefinite" fill="hold">
                      <p:stCondLst>
                        <p:cond delay="indefinite"/>
                      </p:stCondLst>
                      <p:childTnLst>
                        <p:par>
                          <p:cTn id="130" dur="indefinite" fill="hold">
                            <p:stCondLst>
                              <p:cond delay="0"/>
                            </p:stCondLst>
                            <p:childTnLst>
                              <p:par>
                                <p:cTn id="131" dur="indefinite" nodeType="clickEffect" fill="hold" presetClass="entr" presetID="2" presetSubtype="8">
                                  <p:stCondLst>
                                    <p:cond delay="0"/>
                                  </p:stCondLst>
                                  <p:childTnLst>
                                    <p:set>
                                      <p:cBhvr>
                                        <p:cTn id="132" dur="1" fill="hold">
                                          <p:stCondLst>
                                            <p:cond delay="0"/>
                                          </p:stCondLst>
                                        </p:cTn>
                                        <p:tgtEl>
                                          <p:spTgt spid="379"/>
                                        </p:tgtEl>
                                        <p:attrNameLst>
                                          <p:attrName>style.visibility</p:attrName>
                                        </p:attrNameLst>
                                      </p:cBhvr>
                                      <p:to>
                                        <p:strVal val="visible"/>
                                      </p:to>
                                    </p:set>
                                    <p:anim calcmode="lin" valueType="num">
                                      <p:cBhvr additive="repl">
                                        <p:cTn id="133" dur="500" fill="hold"/>
                                        <p:tgtEl>
                                          <p:spTgt spid="379"/>
                                        </p:tgtEl>
                                        <p:attrNameLst>
                                          <p:attrName>ppt_x</p:attrName>
                                        </p:attrNameLst>
                                      </p:cBhvr>
                                      <p:tavLst>
                                        <p:tav tm="0">
                                          <p:val>
                                            <p:strVal val="0-#ppt_w/2"/>
                                          </p:val>
                                        </p:tav>
                                        <p:tav tm="100000">
                                          <p:val>
                                            <p:strVal val="#ppt_x"/>
                                          </p:val>
                                        </p:tav>
                                      </p:tavLst>
                                    </p:anim>
                                    <p:anim calcmode="lin" valueType="num">
                                      <p:cBhvr additive="repl">
                                        <p:cTn id="134" dur="500" fill="hold"/>
                                        <p:tgtEl>
                                          <p:spTgt spid="3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80" name=""/>
          <p:cNvSpPr/>
          <p:nvPr/>
        </p:nvSpPr>
        <p:spPr>
          <a:xfrm>
            <a:off x="569880" y="1610640"/>
            <a:ext cx="4828320" cy="4073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COVID insan tarihinde bir ilk oldu ve yeryüzünde bütün yaşayanların hayatını etkiledi. Kiliseler de hiç görmediği problemlerle karşılaştı.</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Buna rağmen binlerce peygamberlerin arasından bir kişi bile kalkıp onu önceden bildirmedi. 2020 yılının başında hepsi “bereket ve huzur“ vaat ettiler.</a:t>
            </a:r>
            <a:endParaRPr b="0" lang="bg-BG" sz="1800" strike="noStrike" u="none">
              <a:solidFill>
                <a:srgbClr val="ffffff"/>
              </a:solidFill>
              <a:effectLst/>
              <a:uFillTx/>
              <a:latin typeface="Arial"/>
            </a:endParaRPr>
          </a:p>
          <a:p>
            <a:pPr marL="216000" indent="-216000">
              <a:lnSpc>
                <a:spcPct val="100000"/>
              </a:lnSpc>
              <a:spcBef>
                <a:spcPts val="680"/>
              </a:spcBef>
              <a:spcAft>
                <a:spcPts val="283"/>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Hatta, Kenneth Copeland pandeminin başından 3 hafta sonra virüsu azarladı, kameraların önünde yok etti ve dünyanın artık iyileştiğini ilan etti… tabii ki, pandemi daha iki yıl sürdü.</a:t>
            </a:r>
            <a:endParaRPr b="0" lang="bg-BG" sz="1800" strike="noStrike" u="none">
              <a:solidFill>
                <a:srgbClr val="ffffff"/>
              </a:solidFill>
              <a:effectLst/>
              <a:uFillTx/>
              <a:latin typeface="Arial"/>
            </a:endParaRPr>
          </a:p>
        </p:txBody>
      </p:sp>
      <p:pic>
        <p:nvPicPr>
          <p:cNvPr id="381" name="" descr=""/>
          <p:cNvPicPr/>
          <p:nvPr/>
        </p:nvPicPr>
        <p:blipFill>
          <a:blip r:embed="rId1"/>
          <a:stretch/>
        </p:blipFill>
        <p:spPr>
          <a:xfrm>
            <a:off x="5724000" y="1661400"/>
            <a:ext cx="3887640" cy="3628800"/>
          </a:xfrm>
          <a:prstGeom prst="rect">
            <a:avLst/>
          </a:prstGeom>
          <a:noFill/>
          <a:ln w="0">
            <a:noFill/>
          </a:ln>
        </p:spPr>
      </p:pic>
      <p:sp>
        <p:nvSpPr>
          <p:cNvPr id="382" name=""/>
          <p:cNvSpPr/>
          <p:nvPr/>
        </p:nvSpPr>
        <p:spPr>
          <a:xfrm>
            <a:off x="984240" y="2265480"/>
            <a:ext cx="6221160" cy="506160"/>
          </a:xfrm>
          <a:prstGeom prst="rect">
            <a:avLst/>
          </a:prstGeom>
          <a:noFill/>
          <a:ln w="0">
            <a:noFill/>
          </a:ln>
        </p:spPr>
        <p:style>
          <a:lnRef idx="0"/>
          <a:fillRef idx="0"/>
          <a:effectRef idx="0"/>
          <a:fontRef idx="minor"/>
        </p:style>
        <p:txBody>
          <a:bodyPr wrap="none" lIns="90000" rIns="90000" tIns="46800" bIns="46800" anchor="ctr">
            <a:noAutofit/>
          </a:bodyPr>
          <a:p>
            <a:pPr>
              <a:lnSpc>
                <a:spcPct val="100000"/>
              </a:lnSpc>
            </a:pPr>
            <a:endParaRPr b="0" lang="bg-BG" sz="1800" strike="noStrike" u="none">
              <a:solidFill>
                <a:srgbClr val="ffffff"/>
              </a:solidFill>
              <a:effectLst/>
              <a:uFillTx/>
              <a:latin typeface="Arial"/>
              <a:ea typeface="DejaVu Sans"/>
            </a:endParaRPr>
          </a:p>
        </p:txBody>
      </p:sp>
      <p:sp>
        <p:nvSpPr>
          <p:cNvPr id="383" name=""/>
          <p:cNvSpPr/>
          <p:nvPr/>
        </p:nvSpPr>
        <p:spPr>
          <a:xfrm>
            <a:off x="665280" y="706680"/>
            <a:ext cx="7670520" cy="10141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Kimse COVID hakkında önceden peygamberlik edemedi</a:t>
            </a:r>
            <a:endParaRPr b="0" lang="bg-BG" sz="2200" strike="noStrike" u="none">
              <a:solidFill>
                <a:srgbClr val="ffffff"/>
              </a:solidFill>
              <a:effectLst/>
              <a:uFillTx/>
              <a:latin typeface="Arial"/>
            </a:endParaRPr>
          </a:p>
        </p:txBody>
      </p:sp>
      <p:sp>
        <p:nvSpPr>
          <p:cNvPr id="384" name=""/>
          <p:cNvSpPr/>
          <p:nvPr/>
        </p:nvSpPr>
        <p:spPr>
          <a:xfrm>
            <a:off x="7868880" y="4356000"/>
            <a:ext cx="1598400" cy="812520"/>
          </a:xfrm>
          <a:prstGeom prst="rect">
            <a:avLst/>
          </a:prstGeom>
          <a:solidFill>
            <a:srgbClr val="000000"/>
          </a:solidFill>
          <a:ln w="0">
            <a:noFill/>
          </a:ln>
        </p:spPr>
        <p:style>
          <a:lnRef idx="0"/>
          <a:fillRef idx="0"/>
          <a:effectRef idx="0"/>
          <a:fontRef idx="minor"/>
        </p:style>
        <p:txBody>
          <a:bodyPr lIns="90000" rIns="90000" tIns="45000" bIns="45000" anchor="ctr" anchorCtr="1">
            <a:noAutofit/>
          </a:bodyPr>
          <a:p>
            <a:pPr algn="ctr">
              <a:lnSpc>
                <a:spcPct val="93000"/>
              </a:lnSpc>
              <a:spcBef>
                <a:spcPts val="689"/>
              </a:spcBef>
              <a:spcAft>
                <a:spcPts val="689"/>
              </a:spcAft>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 algn="l" pos="10782360"/>
              </a:tabLst>
            </a:pPr>
            <a:r>
              <a:rPr b="1" lang="en-US" sz="2200" strike="noStrike" u="none">
                <a:solidFill>
                  <a:srgbClr val="ffff00"/>
                </a:solidFill>
                <a:effectLst/>
                <a:uFillTx/>
                <a:latin typeface="Trebuchet MS"/>
                <a:ea typeface="DejaVu Sans"/>
              </a:rPr>
              <a:t>Kenneth Copeland</a:t>
            </a:r>
            <a:endParaRPr b="0" lang="bg-BG" sz="2200" strike="noStrike" u="none">
              <a:solidFill>
                <a:srgbClr val="ffffff"/>
              </a:solidFill>
              <a:effectLst/>
              <a:uFillTx/>
              <a:latin typeface="Arial"/>
            </a:endParaRPr>
          </a:p>
        </p:txBody>
      </p:sp>
      <p:sp>
        <p:nvSpPr>
          <p:cNvPr id="385"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35" dur="indefinite" restart="never" nodeType="tmRoot">
          <p:childTnLst>
            <p:seq>
              <p:cTn id="136" dur="indefinite" nodeType="mainSeq">
                <p:childTnLst>
                  <p:par>
                    <p:cTn id="137" dur="indefinite" fill="hold">
                      <p:stCondLst>
                        <p:cond delay="indefinite"/>
                      </p:stCondLst>
                      <p:childTnLst>
                        <p:par>
                          <p:cTn id="138" dur="indefinite" fill="hold">
                            <p:stCondLst>
                              <p:cond delay="0"/>
                            </p:stCondLst>
                            <p:childTnLst>
                              <p:par>
                                <p:cTn id="139" dur="indefinite" nodeType="clickEffect" fill="hold" presetClass="entr" presetID="2" presetSubtype="8">
                                  <p:stCondLst>
                                    <p:cond delay="0"/>
                                  </p:stCondLst>
                                  <p:childTnLst>
                                    <p:set>
                                      <p:cBhvr>
                                        <p:cTn id="140" dur="1" fill="hold">
                                          <p:stCondLst>
                                            <p:cond delay="0"/>
                                          </p:stCondLst>
                                        </p:cTn>
                                        <p:tgtEl>
                                          <p:spTgt spid="383"/>
                                        </p:tgtEl>
                                        <p:attrNameLst>
                                          <p:attrName>style.visibility</p:attrName>
                                        </p:attrNameLst>
                                      </p:cBhvr>
                                      <p:to>
                                        <p:strVal val="visible"/>
                                      </p:to>
                                    </p:set>
                                    <p:anim calcmode="lin" valueType="num">
                                      <p:cBhvr additive="repl">
                                        <p:cTn id="141" dur="500" fill="hold"/>
                                        <p:tgtEl>
                                          <p:spTgt spid="383"/>
                                        </p:tgtEl>
                                        <p:attrNameLst>
                                          <p:attrName>ppt_x</p:attrName>
                                        </p:attrNameLst>
                                      </p:cBhvr>
                                      <p:tavLst>
                                        <p:tav tm="0">
                                          <p:val>
                                            <p:strVal val="0-#ppt_w/2"/>
                                          </p:val>
                                        </p:tav>
                                        <p:tav tm="100000">
                                          <p:val>
                                            <p:strVal val="#ppt_x"/>
                                          </p:val>
                                        </p:tav>
                                      </p:tavLst>
                                    </p:anim>
                                    <p:anim calcmode="lin" valueType="num">
                                      <p:cBhvr additive="repl">
                                        <p:cTn id="142" dur="500" fill="hold"/>
                                        <p:tgtEl>
                                          <p:spTgt spid="3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86" name=""/>
          <p:cNvSpPr/>
          <p:nvPr/>
        </p:nvSpPr>
        <p:spPr>
          <a:xfrm>
            <a:off x="346320" y="1692000"/>
            <a:ext cx="4945320" cy="3851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Donald Trump’ın 2016 yılında seçilmesi çoğu amerikalı peygamberlerde müthiş bir coşku yarattı. Hemen hemen herkes “Rab bana dedi ki, Trump 2020 de seçilecek“ diye peygamberlik etti.</a:t>
            </a:r>
            <a:endParaRPr b="0" lang="bg-BG" sz="1800" strike="noStrike" u="none">
              <a:solidFill>
                <a:srgbClr val="ffffff"/>
              </a:solidFill>
              <a:effectLst/>
              <a:uFillTx/>
              <a:latin typeface="Arial"/>
            </a:endParaRPr>
          </a:p>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Trump seçimi kaybedinci kimi peygamberler devleti sahtekarlıkla suçladılar. Başkaları gerçekleri inkar etmeye başladılar: “Trump seçimleri kaybetti, ama yine de prezident olacak“</a:t>
            </a:r>
            <a:endParaRPr b="0" lang="bg-BG" sz="1800" strike="noStrike" u="none">
              <a:solidFill>
                <a:srgbClr val="ffffff"/>
              </a:solidFill>
              <a:effectLst/>
              <a:uFillTx/>
              <a:latin typeface="Arial"/>
            </a:endParaRPr>
          </a:p>
          <a:p>
            <a:pPr marL="216000" indent="-216000">
              <a:lnSpc>
                <a:spcPct val="100000"/>
              </a:lnSpc>
              <a:spcBef>
                <a:spcPts val="675"/>
              </a:spcBef>
              <a:spcAft>
                <a:spcPts val="675"/>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Ocak 2021 Joe Biden göreve başlayınca, bütün ‘peygamberler’ rezil oldu. </a:t>
            </a:r>
            <a:endParaRPr b="0" lang="bg-BG" sz="1800" strike="noStrike" u="none">
              <a:solidFill>
                <a:srgbClr val="ffffff"/>
              </a:solidFill>
              <a:effectLst/>
              <a:uFillTx/>
              <a:latin typeface="Arial"/>
            </a:endParaRPr>
          </a:p>
        </p:txBody>
      </p:sp>
      <p:pic>
        <p:nvPicPr>
          <p:cNvPr id="387" name="" descr=""/>
          <p:cNvPicPr/>
          <p:nvPr/>
        </p:nvPicPr>
        <p:blipFill>
          <a:blip r:embed="rId1"/>
          <a:srcRect l="8594" t="0" r="12118" b="0"/>
          <a:stretch/>
        </p:blipFill>
        <p:spPr>
          <a:xfrm>
            <a:off x="5771880" y="1944000"/>
            <a:ext cx="3946320" cy="2957040"/>
          </a:xfrm>
          <a:prstGeom prst="rect">
            <a:avLst/>
          </a:prstGeom>
          <a:noFill/>
          <a:ln w="0">
            <a:noFill/>
          </a:ln>
        </p:spPr>
      </p:pic>
      <p:sp>
        <p:nvSpPr>
          <p:cNvPr id="388" name=""/>
          <p:cNvSpPr/>
          <p:nvPr/>
        </p:nvSpPr>
        <p:spPr>
          <a:xfrm>
            <a:off x="319680" y="748080"/>
            <a:ext cx="7670520" cy="10141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Donald Trump’ın ikinci dönemi</a:t>
            </a:r>
            <a:endParaRPr b="0" lang="bg-BG" sz="2200" strike="noStrike" u="none">
              <a:solidFill>
                <a:srgbClr val="ffffff"/>
              </a:solidFill>
              <a:effectLst/>
              <a:uFillTx/>
              <a:latin typeface="Arial"/>
            </a:endParaRPr>
          </a:p>
        </p:txBody>
      </p:sp>
      <p:sp>
        <p:nvSpPr>
          <p:cNvPr id="389"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43" dur="indefinite" restart="never" nodeType="tmRoot">
          <p:childTnLst>
            <p:seq>
              <p:cTn id="144" dur="indefinite" nodeType="mainSeq">
                <p:childTnLst>
                  <p:par>
                    <p:cTn id="145" dur="indefinite" fill="hold">
                      <p:stCondLst>
                        <p:cond delay="indefinite"/>
                      </p:stCondLst>
                      <p:childTnLst>
                        <p:par>
                          <p:cTn id="146" dur="indefinite" fill="hold">
                            <p:stCondLst>
                              <p:cond delay="0"/>
                            </p:stCondLst>
                            <p:childTnLst>
                              <p:par>
                                <p:cTn id="147" dur="indefinite" nodeType="clickEffect" fill="hold" presetClass="entr" presetID="2" presetSubtype="8">
                                  <p:stCondLst>
                                    <p:cond delay="0"/>
                                  </p:stCondLst>
                                  <p:childTnLst>
                                    <p:set>
                                      <p:cBhvr>
                                        <p:cTn id="148" dur="1" fill="hold">
                                          <p:stCondLst>
                                            <p:cond delay="0"/>
                                          </p:stCondLst>
                                        </p:cTn>
                                        <p:tgtEl>
                                          <p:spTgt spid="388"/>
                                        </p:tgtEl>
                                        <p:attrNameLst>
                                          <p:attrName>style.visibility</p:attrName>
                                        </p:attrNameLst>
                                      </p:cBhvr>
                                      <p:to>
                                        <p:strVal val="visible"/>
                                      </p:to>
                                    </p:set>
                                    <p:anim calcmode="lin" valueType="num">
                                      <p:cBhvr additive="repl">
                                        <p:cTn id="149" dur="500" fill="hold"/>
                                        <p:tgtEl>
                                          <p:spTgt spid="388"/>
                                        </p:tgtEl>
                                        <p:attrNameLst>
                                          <p:attrName>ppt_x</p:attrName>
                                        </p:attrNameLst>
                                      </p:cBhvr>
                                      <p:tavLst>
                                        <p:tav tm="0">
                                          <p:val>
                                            <p:strVal val="0-#ppt_w/2"/>
                                          </p:val>
                                        </p:tav>
                                        <p:tav tm="100000">
                                          <p:val>
                                            <p:strVal val="#ppt_x"/>
                                          </p:val>
                                        </p:tav>
                                      </p:tavLst>
                                    </p:anim>
                                    <p:anim calcmode="lin" valueType="num">
                                      <p:cBhvr additive="repl">
                                        <p:cTn id="150" dur="500" fill="hold"/>
                                        <p:tgtEl>
                                          <p:spTgt spid="3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90" name=""/>
          <p:cNvSpPr/>
          <p:nvPr/>
        </p:nvSpPr>
        <p:spPr>
          <a:xfrm>
            <a:off x="498600" y="1863360"/>
            <a:ext cx="4791600" cy="4073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YER peygamberlerin hemen hemen hepsi ‘İsrailperest’tirler. Yahudileri ve İsrail hükümetini sorgusuz sualsız destekliyor-lar. İsrail’de olup bitenlerin dünyanın sonu için büyük önem taşıdığına inanırlar.</a:t>
            </a:r>
            <a:endParaRPr b="0" lang="bg-BG" sz="1800" strike="noStrike" u="none">
              <a:solidFill>
                <a:srgbClr val="ffffff"/>
              </a:solidFill>
              <a:effectLst/>
              <a:uFillTx/>
              <a:latin typeface="Arial"/>
            </a:endParaRPr>
          </a:p>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Buna rağmen 50 yıldan beri en ağır saldırıyı önceden bildiremediler. Bir tek peygamber bile anlayamadı.</a:t>
            </a:r>
            <a:endParaRPr b="0" lang="bg-BG" sz="1800" strike="noStrike" u="none">
              <a:solidFill>
                <a:srgbClr val="ffffff"/>
              </a:solidFill>
              <a:effectLst/>
              <a:uFillTx/>
              <a:latin typeface="Arial"/>
            </a:endParaRPr>
          </a:p>
          <a:p>
            <a:pPr marL="216000" indent="-216000">
              <a:lnSpc>
                <a:spcPct val="100000"/>
              </a:lnSpc>
              <a:spcBef>
                <a:spcPts val="680"/>
              </a:spcBef>
              <a:spcAft>
                <a:spcPts val="567"/>
              </a:spcAft>
              <a:buClr>
                <a:srgbClr val="ffffff"/>
              </a:buClr>
              <a:buSzPct val="45000"/>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Hatta Benny Hinn saldırılardan 2 hafta önce peygamberlik etti, Ortadoğu’da pek yakında barış sağlanacak diye.</a:t>
            </a:r>
            <a:endParaRPr b="0" lang="bg-BG" sz="1800" strike="noStrike" u="none">
              <a:solidFill>
                <a:srgbClr val="ffffff"/>
              </a:solidFill>
              <a:effectLst/>
              <a:uFillTx/>
              <a:latin typeface="Arial"/>
            </a:endParaRPr>
          </a:p>
        </p:txBody>
      </p:sp>
      <p:sp>
        <p:nvSpPr>
          <p:cNvPr id="391" name=""/>
          <p:cNvSpPr/>
          <p:nvPr/>
        </p:nvSpPr>
        <p:spPr>
          <a:xfrm>
            <a:off x="341280" y="742680"/>
            <a:ext cx="7670520" cy="87552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ffff00"/>
                </a:solidFill>
                <a:effectLst/>
                <a:uFillTx/>
                <a:latin typeface="Trebuchet MS"/>
                <a:ea typeface="Microsoft YaHei"/>
              </a:rPr>
              <a:t>Apostollar ve peygamberler tamamen başarısız</a:t>
            </a:r>
            <a:endParaRPr b="0" lang="bg-BG" sz="2200" strike="noStrike" u="none">
              <a:solidFill>
                <a:srgbClr val="ffffff"/>
              </a:solidFill>
              <a:effectLst/>
              <a:uFillTx/>
              <a:latin typeface="Arial"/>
            </a:endParaRPr>
          </a:p>
          <a:p>
            <a:pP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bfff"/>
                </a:solidFill>
                <a:effectLst/>
                <a:uFillTx/>
                <a:latin typeface="Constantia"/>
                <a:ea typeface="DejaVu Sans"/>
              </a:rPr>
              <a:t>07. Ekim 2023 – Hamas İsrail’e saldırıyor</a:t>
            </a:r>
            <a:endParaRPr b="0" lang="bg-BG" sz="2200" strike="noStrike" u="none">
              <a:solidFill>
                <a:srgbClr val="ffffff"/>
              </a:solidFill>
              <a:effectLst/>
              <a:uFillTx/>
              <a:latin typeface="Arial"/>
            </a:endParaRPr>
          </a:p>
        </p:txBody>
      </p:sp>
      <p:pic>
        <p:nvPicPr>
          <p:cNvPr id="392" name="" descr=""/>
          <p:cNvPicPr/>
          <p:nvPr/>
        </p:nvPicPr>
        <p:blipFill>
          <a:blip r:embed="rId1"/>
          <a:stretch/>
        </p:blipFill>
        <p:spPr>
          <a:xfrm>
            <a:off x="5940000" y="1440000"/>
            <a:ext cx="3884400" cy="2330280"/>
          </a:xfrm>
          <a:prstGeom prst="rect">
            <a:avLst/>
          </a:prstGeom>
          <a:noFill/>
          <a:ln w="0">
            <a:noFill/>
          </a:ln>
        </p:spPr>
      </p:pic>
      <p:sp>
        <p:nvSpPr>
          <p:cNvPr id="393"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394" name="" descr=""/>
          <p:cNvPicPr/>
          <p:nvPr/>
        </p:nvPicPr>
        <p:blipFill>
          <a:blip r:embed="rId2"/>
          <a:srcRect l="7140" t="19699" r="7337" b="9622"/>
          <a:stretch/>
        </p:blipFill>
        <p:spPr>
          <a:xfrm>
            <a:off x="5940000" y="3280320"/>
            <a:ext cx="3886200" cy="2388600"/>
          </a:xfrm>
          <a:prstGeom prst="rect">
            <a:avLst/>
          </a:prstGeom>
          <a:noFill/>
          <a:ln w="0">
            <a:noFill/>
          </a:ln>
        </p:spPr>
      </p:pic>
    </p:spTree>
  </p:cSld>
  <mc:AlternateContent>
    <mc:Choice Requires="p14">
      <p:transition spd="slow" p14:dur="2000"/>
    </mc:Choice>
    <mc:Fallback>
      <p:transition spd="slow"/>
    </mc:Fallback>
  </mc:AlternateContent>
  <p:timing>
    <p:tnLst>
      <p:par>
        <p:cTn id="151" dur="indefinite" restart="never" nodeType="tmRoot">
          <p:childTnLst>
            <p:seq>
              <p:cTn id="152" dur="indefinite" nodeType="mainSeq">
                <p:childTnLst>
                  <p:par>
                    <p:cTn id="153" dur="indefinite" fill="hold">
                      <p:stCondLst>
                        <p:cond delay="indefinite"/>
                      </p:stCondLst>
                      <p:childTnLst>
                        <p:par>
                          <p:cTn id="154" dur="indefinite" fill="hold">
                            <p:stCondLst>
                              <p:cond delay="0"/>
                            </p:stCondLst>
                            <p:childTnLst>
                              <p:par>
                                <p:cTn id="155" dur="indefinite" nodeType="clickEffect" fill="hold" presetClass="entr" presetID="2" presetSubtype="8">
                                  <p:stCondLst>
                                    <p:cond delay="0"/>
                                  </p:stCondLst>
                                  <p:childTnLst>
                                    <p:set>
                                      <p:cBhvr>
                                        <p:cTn id="156" dur="1" fill="hold">
                                          <p:stCondLst>
                                            <p:cond delay="0"/>
                                          </p:stCondLst>
                                        </p:cTn>
                                        <p:tgtEl>
                                          <p:spTgt spid="391"/>
                                        </p:tgtEl>
                                        <p:attrNameLst>
                                          <p:attrName>style.visibility</p:attrName>
                                        </p:attrNameLst>
                                      </p:cBhvr>
                                      <p:to>
                                        <p:strVal val="visible"/>
                                      </p:to>
                                    </p:set>
                                    <p:anim calcmode="lin" valueType="num">
                                      <p:cBhvr additive="repl">
                                        <p:cTn id="157" dur="500" fill="hold"/>
                                        <p:tgtEl>
                                          <p:spTgt spid="391"/>
                                        </p:tgtEl>
                                        <p:attrNameLst>
                                          <p:attrName>ppt_x</p:attrName>
                                        </p:attrNameLst>
                                      </p:cBhvr>
                                      <p:tavLst>
                                        <p:tav tm="0">
                                          <p:val>
                                            <p:strVal val="0-#ppt_w/2"/>
                                          </p:val>
                                        </p:tav>
                                        <p:tav tm="100000">
                                          <p:val>
                                            <p:strVal val="#ppt_x"/>
                                          </p:val>
                                        </p:tav>
                                      </p:tavLst>
                                    </p:anim>
                                    <p:anim calcmode="lin" valueType="num">
                                      <p:cBhvr additive="repl">
                                        <p:cTn id="158" dur="500" fill="hold"/>
                                        <p:tgtEl>
                                          <p:spTgt spid="3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sp>
        <p:nvSpPr>
          <p:cNvPr id="395" name=""/>
          <p:cNvSpPr/>
          <p:nvPr/>
        </p:nvSpPr>
        <p:spPr>
          <a:xfrm>
            <a:off x="1396080" y="4418640"/>
            <a:ext cx="3570120" cy="123156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Haggard +Jakes:</a:t>
            </a:r>
            <a:r>
              <a:rPr b="0" lang="de-DE" sz="1800" strike="noStrike" u="none">
                <a:solidFill>
                  <a:srgbClr val="ffffff"/>
                </a:solidFill>
                <a:effectLst/>
                <a:uFillTx/>
                <a:latin typeface="Trebuchet MS"/>
                <a:ea typeface="Microsoft YaHei"/>
              </a:rPr>
              <a:t> eşcinsel</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Bickle + Bentley:</a:t>
            </a:r>
            <a:r>
              <a:rPr b="0" lang="de-DE" sz="1800" strike="noStrike" u="none">
                <a:solidFill>
                  <a:srgbClr val="ffffff"/>
                </a:solidFill>
                <a:effectLst/>
                <a:uFillTx/>
                <a:latin typeface="Trebuchet MS"/>
                <a:ea typeface="Microsoft YaHei"/>
              </a:rPr>
              <a:t> tecavüzcü</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Morris:</a:t>
            </a:r>
            <a:r>
              <a:rPr b="0" lang="de-DE" sz="1800" strike="noStrike" u="none">
                <a:solidFill>
                  <a:srgbClr val="ffffff"/>
                </a:solidFill>
                <a:effectLst/>
                <a:uFillTx/>
                <a:latin typeface="Trebuchet MS"/>
                <a:ea typeface="Microsoft YaHei"/>
              </a:rPr>
              <a:t> pedofil</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Joyner:</a:t>
            </a:r>
            <a:r>
              <a:rPr b="0" lang="de-DE" sz="1800" strike="noStrike" u="none">
                <a:solidFill>
                  <a:srgbClr val="ffffff"/>
                </a:solidFill>
                <a:effectLst/>
                <a:uFillTx/>
                <a:latin typeface="Trebuchet MS"/>
                <a:ea typeface="Microsoft YaHei"/>
              </a:rPr>
              <a:t> içkici ve mason</a:t>
            </a:r>
            <a:endParaRPr b="0" lang="bg-BG" sz="1800" strike="noStrike" u="none">
              <a:solidFill>
                <a:srgbClr val="ffffff"/>
              </a:solidFill>
              <a:effectLst/>
              <a:uFillTx/>
              <a:latin typeface="Arial"/>
            </a:endParaRPr>
          </a:p>
        </p:txBody>
      </p:sp>
      <p:grpSp>
        <p:nvGrpSpPr>
          <p:cNvPr id="396" name=""/>
          <p:cNvGrpSpPr/>
          <p:nvPr/>
        </p:nvGrpSpPr>
        <p:grpSpPr>
          <a:xfrm>
            <a:off x="2232000" y="743040"/>
            <a:ext cx="7666200" cy="3497400"/>
            <a:chOff x="2232000" y="743040"/>
            <a:chExt cx="7666200" cy="3497400"/>
          </a:xfrm>
        </p:grpSpPr>
        <p:pic>
          <p:nvPicPr>
            <p:cNvPr id="397" name="" descr=""/>
            <p:cNvPicPr/>
            <p:nvPr/>
          </p:nvPicPr>
          <p:blipFill>
            <a:blip r:embed="rId1"/>
            <a:stretch/>
          </p:blipFill>
          <p:spPr>
            <a:xfrm>
              <a:off x="5336280" y="2552400"/>
              <a:ext cx="1345680" cy="1345320"/>
            </a:xfrm>
            <a:prstGeom prst="rect">
              <a:avLst/>
            </a:prstGeom>
            <a:noFill/>
            <a:ln w="0">
              <a:noFill/>
            </a:ln>
          </p:spPr>
        </p:pic>
        <p:pic>
          <p:nvPicPr>
            <p:cNvPr id="398" name="" descr=""/>
            <p:cNvPicPr/>
            <p:nvPr/>
          </p:nvPicPr>
          <p:blipFill>
            <a:blip r:embed="rId2"/>
            <a:srcRect l="34899" t="6912" r="24606" b="45281"/>
            <a:stretch/>
          </p:blipFill>
          <p:spPr>
            <a:xfrm>
              <a:off x="8336520" y="2552400"/>
              <a:ext cx="1345680" cy="1345320"/>
            </a:xfrm>
            <a:prstGeom prst="rect">
              <a:avLst/>
            </a:prstGeom>
            <a:noFill/>
            <a:ln w="0">
              <a:noFill/>
            </a:ln>
          </p:spPr>
        </p:pic>
        <p:pic>
          <p:nvPicPr>
            <p:cNvPr id="399" name="" descr=""/>
            <p:cNvPicPr/>
            <p:nvPr/>
          </p:nvPicPr>
          <p:blipFill>
            <a:blip r:embed="rId3"/>
            <a:stretch/>
          </p:blipFill>
          <p:spPr>
            <a:xfrm>
              <a:off x="3853440" y="1077480"/>
              <a:ext cx="1345680" cy="1345680"/>
            </a:xfrm>
            <a:prstGeom prst="rect">
              <a:avLst/>
            </a:prstGeom>
            <a:noFill/>
            <a:ln w="0">
              <a:noFill/>
            </a:ln>
          </p:spPr>
        </p:pic>
        <p:pic>
          <p:nvPicPr>
            <p:cNvPr id="400" name="" descr=""/>
            <p:cNvPicPr/>
            <p:nvPr/>
          </p:nvPicPr>
          <p:blipFill>
            <a:blip r:embed="rId4"/>
            <a:srcRect l="35402" t="0" r="7427" b="0"/>
            <a:stretch/>
          </p:blipFill>
          <p:spPr>
            <a:xfrm>
              <a:off x="8336520" y="1077480"/>
              <a:ext cx="1345680" cy="1345680"/>
            </a:xfrm>
            <a:prstGeom prst="rect">
              <a:avLst/>
            </a:prstGeom>
            <a:noFill/>
            <a:ln w="0">
              <a:noFill/>
            </a:ln>
          </p:spPr>
        </p:pic>
        <p:pic>
          <p:nvPicPr>
            <p:cNvPr id="401" name="" descr=""/>
            <p:cNvPicPr/>
            <p:nvPr/>
          </p:nvPicPr>
          <p:blipFill>
            <a:blip r:embed="rId5"/>
            <a:stretch/>
          </p:blipFill>
          <p:spPr>
            <a:xfrm>
              <a:off x="2368800" y="1077480"/>
              <a:ext cx="1345680" cy="1345680"/>
            </a:xfrm>
            <a:prstGeom prst="rect">
              <a:avLst/>
            </a:prstGeom>
            <a:noFill/>
            <a:ln w="0">
              <a:noFill/>
            </a:ln>
          </p:spPr>
        </p:pic>
        <p:pic>
          <p:nvPicPr>
            <p:cNvPr id="402" name="" descr=""/>
            <p:cNvPicPr/>
            <p:nvPr/>
          </p:nvPicPr>
          <p:blipFill>
            <a:blip r:embed="rId6"/>
            <a:srcRect l="12064" t="0" r="17376" b="33438"/>
            <a:stretch/>
          </p:blipFill>
          <p:spPr>
            <a:xfrm>
              <a:off x="2368800" y="2552400"/>
              <a:ext cx="1345680" cy="1345320"/>
            </a:xfrm>
            <a:prstGeom prst="rect">
              <a:avLst/>
            </a:prstGeom>
            <a:noFill/>
            <a:ln w="0">
              <a:noFill/>
            </a:ln>
          </p:spPr>
        </p:pic>
        <p:pic>
          <p:nvPicPr>
            <p:cNvPr id="403" name="" descr=""/>
            <p:cNvPicPr/>
            <p:nvPr/>
          </p:nvPicPr>
          <p:blipFill>
            <a:blip r:embed="rId7"/>
            <a:srcRect l="20841" t="0" r="12656" b="0"/>
            <a:stretch/>
          </p:blipFill>
          <p:spPr>
            <a:xfrm>
              <a:off x="3853440" y="2552400"/>
              <a:ext cx="1345680" cy="1345320"/>
            </a:xfrm>
            <a:prstGeom prst="rect">
              <a:avLst/>
            </a:prstGeom>
            <a:noFill/>
            <a:ln w="0">
              <a:noFill/>
            </a:ln>
          </p:spPr>
        </p:pic>
        <p:pic>
          <p:nvPicPr>
            <p:cNvPr id="404" name="" descr=""/>
            <p:cNvPicPr/>
            <p:nvPr/>
          </p:nvPicPr>
          <p:blipFill>
            <a:blip r:embed="rId8"/>
            <a:stretch/>
          </p:blipFill>
          <p:spPr>
            <a:xfrm>
              <a:off x="5336280" y="1077480"/>
              <a:ext cx="1345680" cy="1345680"/>
            </a:xfrm>
            <a:prstGeom prst="rect">
              <a:avLst/>
            </a:prstGeom>
            <a:noFill/>
            <a:ln w="0">
              <a:noFill/>
            </a:ln>
          </p:spPr>
        </p:pic>
        <p:pic>
          <p:nvPicPr>
            <p:cNvPr id="405" name="" descr=""/>
            <p:cNvPicPr/>
            <p:nvPr/>
          </p:nvPicPr>
          <p:blipFill>
            <a:blip r:embed="rId9"/>
            <a:stretch/>
          </p:blipFill>
          <p:spPr>
            <a:xfrm>
              <a:off x="6774120" y="2552400"/>
              <a:ext cx="1463400" cy="1345320"/>
            </a:xfrm>
            <a:prstGeom prst="rect">
              <a:avLst/>
            </a:prstGeom>
            <a:noFill/>
            <a:ln w="0">
              <a:noFill/>
            </a:ln>
          </p:spPr>
        </p:pic>
        <p:pic>
          <p:nvPicPr>
            <p:cNvPr id="406" name="" descr=""/>
            <p:cNvPicPr/>
            <p:nvPr/>
          </p:nvPicPr>
          <p:blipFill>
            <a:blip r:embed="rId10"/>
            <a:stretch/>
          </p:blipFill>
          <p:spPr>
            <a:xfrm>
              <a:off x="6857640" y="1077480"/>
              <a:ext cx="1345680" cy="1345680"/>
            </a:xfrm>
            <a:prstGeom prst="rect">
              <a:avLst/>
            </a:prstGeom>
            <a:noFill/>
            <a:ln w="0">
              <a:noFill/>
            </a:ln>
          </p:spPr>
        </p:pic>
        <p:sp>
          <p:nvSpPr>
            <p:cNvPr id="407" name=""/>
            <p:cNvSpPr/>
            <p:nvPr/>
          </p:nvSpPr>
          <p:spPr>
            <a:xfrm>
              <a:off x="3773160" y="743040"/>
              <a:ext cx="146772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Mike Bickle</a:t>
              </a:r>
              <a:endParaRPr b="0" lang="bg-BG" sz="1800" strike="noStrike" u="none">
                <a:solidFill>
                  <a:srgbClr val="ffffff"/>
                </a:solidFill>
                <a:effectLst/>
                <a:uFillTx/>
                <a:latin typeface="Arial"/>
              </a:endParaRPr>
            </a:p>
          </p:txBody>
        </p:sp>
        <p:sp>
          <p:nvSpPr>
            <p:cNvPr id="408" name=""/>
            <p:cNvSpPr/>
            <p:nvPr/>
          </p:nvSpPr>
          <p:spPr>
            <a:xfrm>
              <a:off x="5257080" y="3918600"/>
              <a:ext cx="139356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Rick Joyner</a:t>
              </a:r>
              <a:endParaRPr b="0" lang="bg-BG" sz="1800" strike="noStrike" u="none">
                <a:solidFill>
                  <a:srgbClr val="ffffff"/>
                </a:solidFill>
                <a:effectLst/>
                <a:uFillTx/>
                <a:latin typeface="Arial"/>
              </a:endParaRPr>
            </a:p>
          </p:txBody>
        </p:sp>
        <p:sp>
          <p:nvSpPr>
            <p:cNvPr id="409" name=""/>
            <p:cNvSpPr/>
            <p:nvPr/>
          </p:nvSpPr>
          <p:spPr>
            <a:xfrm>
              <a:off x="2232000" y="744120"/>
              <a:ext cx="161136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Ted Haggard</a:t>
              </a:r>
              <a:endParaRPr b="0" lang="bg-BG" sz="1800" strike="noStrike" u="none">
                <a:solidFill>
                  <a:srgbClr val="ffffff"/>
                </a:solidFill>
                <a:effectLst/>
                <a:uFillTx/>
                <a:latin typeface="Arial"/>
              </a:endParaRPr>
            </a:p>
          </p:txBody>
        </p:sp>
        <p:sp>
          <p:nvSpPr>
            <p:cNvPr id="410" name=""/>
            <p:cNvSpPr/>
            <p:nvPr/>
          </p:nvSpPr>
          <p:spPr>
            <a:xfrm>
              <a:off x="8361360" y="3918600"/>
              <a:ext cx="153684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Kris Vallaton</a:t>
              </a:r>
              <a:endParaRPr b="0" lang="bg-BG" sz="1800" strike="noStrike" u="none">
                <a:solidFill>
                  <a:srgbClr val="ffffff"/>
                </a:solidFill>
                <a:effectLst/>
                <a:uFillTx/>
                <a:latin typeface="Arial"/>
              </a:endParaRPr>
            </a:p>
          </p:txBody>
        </p:sp>
        <p:sp>
          <p:nvSpPr>
            <p:cNvPr id="411" name=""/>
            <p:cNvSpPr/>
            <p:nvPr/>
          </p:nvSpPr>
          <p:spPr>
            <a:xfrm>
              <a:off x="8352000" y="744120"/>
              <a:ext cx="143820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00"/>
                  </a:solidFill>
                  <a:effectLst/>
                  <a:uFillTx/>
                  <a:latin typeface="Trebuchet MS"/>
                  <a:ea typeface="Microsoft YaHei"/>
                </a:rPr>
                <a:t>Bill Johnson</a:t>
              </a:r>
              <a:endParaRPr b="0" lang="bg-BG" sz="1800" strike="noStrike" u="none">
                <a:solidFill>
                  <a:srgbClr val="ffffff"/>
                </a:solidFill>
                <a:effectLst/>
                <a:uFillTx/>
                <a:latin typeface="Arial"/>
              </a:endParaRPr>
            </a:p>
          </p:txBody>
        </p:sp>
        <p:sp>
          <p:nvSpPr>
            <p:cNvPr id="412" name=""/>
            <p:cNvSpPr/>
            <p:nvPr/>
          </p:nvSpPr>
          <p:spPr>
            <a:xfrm>
              <a:off x="3636000" y="3918600"/>
              <a:ext cx="161928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Todd Bentley</a:t>
              </a:r>
              <a:endParaRPr b="0" lang="bg-BG" sz="1800" strike="noStrike" u="none">
                <a:solidFill>
                  <a:srgbClr val="ffffff"/>
                </a:solidFill>
                <a:effectLst/>
                <a:uFillTx/>
                <a:latin typeface="Arial"/>
              </a:endParaRPr>
            </a:p>
          </p:txBody>
        </p:sp>
        <p:sp>
          <p:nvSpPr>
            <p:cNvPr id="413" name=""/>
            <p:cNvSpPr/>
            <p:nvPr/>
          </p:nvSpPr>
          <p:spPr>
            <a:xfrm>
              <a:off x="6814080" y="745920"/>
              <a:ext cx="1572120" cy="321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Kathryn Crick</a:t>
              </a:r>
              <a:endParaRPr b="0" lang="bg-BG" sz="1800" strike="noStrike" u="none">
                <a:solidFill>
                  <a:srgbClr val="ffffff"/>
                </a:solidFill>
                <a:effectLst/>
                <a:uFillTx/>
                <a:latin typeface="Arial"/>
              </a:endParaRPr>
            </a:p>
          </p:txBody>
        </p:sp>
        <p:sp>
          <p:nvSpPr>
            <p:cNvPr id="414" name=""/>
            <p:cNvSpPr/>
            <p:nvPr/>
          </p:nvSpPr>
          <p:spPr>
            <a:xfrm>
              <a:off x="6797520" y="3914640"/>
              <a:ext cx="156204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Paula White</a:t>
              </a:r>
              <a:endParaRPr b="0" lang="bg-BG" sz="1800" strike="noStrike" u="none">
                <a:solidFill>
                  <a:srgbClr val="ffffff"/>
                </a:solidFill>
                <a:effectLst/>
                <a:uFillTx/>
                <a:latin typeface="Arial"/>
              </a:endParaRPr>
            </a:p>
          </p:txBody>
        </p:sp>
        <p:sp>
          <p:nvSpPr>
            <p:cNvPr id="415" name=""/>
            <p:cNvSpPr/>
            <p:nvPr/>
          </p:nvSpPr>
          <p:spPr>
            <a:xfrm>
              <a:off x="5170680" y="745920"/>
              <a:ext cx="1667520" cy="321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Robert Morris</a:t>
              </a:r>
              <a:endParaRPr b="0" lang="bg-BG" sz="1800" strike="noStrike" u="none">
                <a:solidFill>
                  <a:srgbClr val="ffffff"/>
                </a:solidFill>
                <a:effectLst/>
                <a:uFillTx/>
                <a:latin typeface="Arial"/>
              </a:endParaRPr>
            </a:p>
          </p:txBody>
        </p:sp>
        <p:sp>
          <p:nvSpPr>
            <p:cNvPr id="416" name=""/>
            <p:cNvSpPr/>
            <p:nvPr/>
          </p:nvSpPr>
          <p:spPr>
            <a:xfrm>
              <a:off x="2246040" y="3914640"/>
              <a:ext cx="1440000" cy="321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fffff"/>
                  </a:solidFill>
                  <a:effectLst/>
                  <a:uFillTx/>
                  <a:latin typeface="Trebuchet MS"/>
                  <a:ea typeface="Microsoft YaHei"/>
                </a:rPr>
                <a:t>T D Jakes</a:t>
              </a:r>
              <a:endParaRPr b="0" lang="bg-BG" sz="1800" strike="noStrike" u="none">
                <a:solidFill>
                  <a:srgbClr val="ffffff"/>
                </a:solidFill>
                <a:effectLst/>
                <a:uFillTx/>
                <a:latin typeface="Arial"/>
              </a:endParaRPr>
            </a:p>
          </p:txBody>
        </p:sp>
      </p:grpSp>
      <p:sp>
        <p:nvSpPr>
          <p:cNvPr id="417" name=""/>
          <p:cNvSpPr/>
          <p:nvPr/>
        </p:nvSpPr>
        <p:spPr>
          <a:xfrm>
            <a:off x="4608000" y="4407120"/>
            <a:ext cx="5449680" cy="1261800"/>
          </a:xfrm>
          <a:prstGeom prst="rect">
            <a:avLst/>
          </a:prstGeom>
          <a:noFill/>
          <a:ln w="0">
            <a:noFill/>
          </a:ln>
        </p:spPr>
        <p:style>
          <a:lnRef idx="0"/>
          <a:fillRef idx="0"/>
          <a:effectRef idx="0"/>
          <a:fontRef idx="minor"/>
        </p:style>
        <p:txBody>
          <a:bodyPr lIns="90000" rIns="90000" tIns="45000" bIns="45000" anchor="t">
            <a:noAutofit/>
          </a:bodyPr>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Crick: </a:t>
            </a:r>
            <a:r>
              <a:rPr b="0" lang="de-DE" sz="1800" strike="noStrike" u="none">
                <a:solidFill>
                  <a:srgbClr val="ffffff"/>
                </a:solidFill>
                <a:effectLst/>
                <a:uFillTx/>
                <a:latin typeface="Trebuchet MS"/>
                <a:ea typeface="Microsoft YaHei"/>
              </a:rPr>
              <a:t>kendine apostol olarak taptırıyor</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White:</a:t>
            </a:r>
            <a:r>
              <a:rPr b="0" lang="de-DE" sz="1800" strike="noStrike" u="none">
                <a:solidFill>
                  <a:srgbClr val="ffffff"/>
                </a:solidFill>
                <a:effectLst/>
                <a:uFillTx/>
                <a:latin typeface="Trebuchet MS"/>
                <a:ea typeface="Microsoft YaHei"/>
              </a:rPr>
              <a:t> açgözlü, 3. kocası, Trump’ın danışmanı</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Johnson:</a:t>
            </a:r>
            <a:r>
              <a:rPr b="0" lang="de-DE" sz="1800" strike="noStrike" u="none">
                <a:solidFill>
                  <a:srgbClr val="ffffff"/>
                </a:solidFill>
                <a:effectLst/>
                <a:uFillTx/>
                <a:latin typeface="Trebuchet MS"/>
                <a:ea typeface="Microsoft YaHei"/>
              </a:rPr>
              <a:t> sahte mucizeler (altın toz, melek tüyleri)</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f0e68c"/>
                </a:solidFill>
                <a:effectLst/>
                <a:uFillTx/>
                <a:latin typeface="Trebuchet MS"/>
                <a:ea typeface="Microsoft YaHei"/>
              </a:rPr>
              <a:t>Valloton:</a:t>
            </a:r>
            <a:r>
              <a:rPr b="0" lang="de-DE" sz="1800" strike="noStrike" u="none">
                <a:solidFill>
                  <a:srgbClr val="ffffff"/>
                </a:solidFill>
                <a:effectLst/>
                <a:uFillTx/>
                <a:latin typeface="Trebuchet MS"/>
                <a:ea typeface="Microsoft YaHei"/>
              </a:rPr>
              <a:t> sosyal medya peygamberi</a:t>
            </a: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a:p>
            <a:pPr>
              <a:lnSpc>
                <a:spcPct val="90000"/>
              </a:lnSpc>
              <a:spcBef>
                <a:spcPts val="99"/>
              </a:spcBef>
              <a:spcAft>
                <a:spcPts val="9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ffffff"/>
              </a:solidFill>
              <a:effectLst/>
              <a:uFillTx/>
              <a:latin typeface="Arial"/>
            </a:endParaRPr>
          </a:p>
        </p:txBody>
      </p:sp>
      <p:sp>
        <p:nvSpPr>
          <p:cNvPr id="418" name=""/>
          <p:cNvSpPr/>
          <p:nvPr/>
        </p:nvSpPr>
        <p:spPr>
          <a:xfrm>
            <a:off x="115200" y="972000"/>
            <a:ext cx="2152080" cy="863280"/>
          </a:xfrm>
          <a:prstGeom prst="rect">
            <a:avLst/>
          </a:prstGeom>
          <a:noFill/>
          <a:ln w="0">
            <a:noFill/>
          </a:ln>
        </p:spPr>
        <p:style>
          <a:lnRef idx="0"/>
          <a:fillRef idx="0"/>
          <a:effectRef idx="0"/>
          <a:fontRef idx="minor"/>
        </p:style>
        <p:txBody>
          <a:bodyPr lIns="90000" rIns="90000" tIns="45000" bIns="45000" anchor="t">
            <a:noAutofit/>
          </a:bodyPr>
          <a:p>
            <a:pPr algn="ct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ff8c00"/>
                </a:solidFill>
                <a:effectLst/>
                <a:uFillTx/>
                <a:latin typeface="Palatino Linotype"/>
                <a:ea typeface="DejaVu Sans"/>
              </a:rPr>
              <a:t>Skandallar (birkaç örnek)</a:t>
            </a:r>
            <a:endParaRPr b="0" lang="bg-BG" sz="2400" strike="noStrike" u="none">
              <a:solidFill>
                <a:srgbClr val="ffffff"/>
              </a:solidFill>
              <a:effectLst/>
              <a:uFillTx/>
              <a:latin typeface="Arial"/>
            </a:endParaRPr>
          </a:p>
        </p:txBody>
      </p:sp>
      <p:sp>
        <p:nvSpPr>
          <p:cNvPr id="419"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Yeni Elçiler Reformasyonu</a:t>
            </a:r>
            <a:endParaRPr b="0" lang="bg-BG" sz="2800" strike="noStrike" u="none">
              <a:solidFill>
                <a:srgbClr val="ffffff"/>
              </a:solidFill>
              <a:effectLst/>
              <a:uFillTx/>
              <a:latin typeface="Arial"/>
            </a:endParaRPr>
          </a:p>
        </p:txBody>
      </p:sp>
      <p:pic>
        <p:nvPicPr>
          <p:cNvPr id="420" name="" descr=""/>
          <p:cNvPicPr/>
          <p:nvPr/>
        </p:nvPicPr>
        <p:blipFill>
          <a:blip r:embed="rId11"/>
          <a:stretch/>
        </p:blipFill>
        <p:spPr>
          <a:xfrm>
            <a:off x="180000" y="1855800"/>
            <a:ext cx="2104200" cy="1635480"/>
          </a:xfrm>
          <a:prstGeom prst="rect">
            <a:avLst/>
          </a:prstGeom>
          <a:noFill/>
          <a:ln w="0">
            <a:noFill/>
          </a:ln>
        </p:spPr>
      </p:pic>
      <p:sp>
        <p:nvSpPr>
          <p:cNvPr id="421" name=""/>
          <p:cNvSpPr/>
          <p:nvPr/>
        </p:nvSpPr>
        <p:spPr>
          <a:xfrm>
            <a:off x="396000" y="3204000"/>
            <a:ext cx="1619280" cy="912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ffffff"/>
                </a:solidFill>
                <a:effectLst/>
                <a:uFillTx/>
                <a:latin typeface="Arial"/>
                <a:ea typeface="DejaVu Sans"/>
              </a:rPr>
              <a:t>Shawn Bolz - Facebook peygamberi</a:t>
            </a:r>
            <a:endParaRPr b="0" lang="bg-BG" sz="1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33"/>
        </a:solidFill>
      </p:bgPr>
    </p:bg>
    <p:spTree>
      <p:nvGrpSpPr>
        <p:cNvPr id="1" name=""/>
        <p:cNvGrpSpPr/>
        <p:nvPr/>
      </p:nvGrpSpPr>
      <p:grpSpPr>
        <a:xfrm>
          <a:off x="0" y="0"/>
          <a:ext cx="0" cy="0"/>
          <a:chOff x="0" y="0"/>
          <a:chExt cx="0" cy="0"/>
        </a:xfrm>
      </p:grpSpPr>
      <p:pic>
        <p:nvPicPr>
          <p:cNvPr id="422" name="" descr=""/>
          <p:cNvPicPr/>
          <p:nvPr/>
        </p:nvPicPr>
        <p:blipFill>
          <a:blip r:embed="rId1"/>
          <a:stretch/>
        </p:blipFill>
        <p:spPr>
          <a:xfrm>
            <a:off x="6156000" y="647640"/>
            <a:ext cx="3941280" cy="5021640"/>
          </a:xfrm>
          <a:prstGeom prst="rect">
            <a:avLst/>
          </a:prstGeom>
          <a:noFill/>
          <a:ln w="0">
            <a:noFill/>
          </a:ln>
        </p:spPr>
      </p:pic>
      <p:sp>
        <p:nvSpPr>
          <p:cNvPr id="423" name=""/>
          <p:cNvSpPr/>
          <p:nvPr/>
        </p:nvSpPr>
        <p:spPr>
          <a:xfrm>
            <a:off x="324000" y="936000"/>
            <a:ext cx="5542560" cy="4426560"/>
          </a:xfrm>
          <a:prstGeom prst="rect">
            <a:avLst/>
          </a:prstGeom>
          <a:noFill/>
          <a:ln w="0">
            <a:noFill/>
          </a:ln>
        </p:spPr>
        <p:style>
          <a:lnRef idx="0"/>
          <a:fillRef idx="0"/>
          <a:effectRef idx="0"/>
          <a:fontRef idx="minor"/>
        </p:style>
        <p:txBody>
          <a:bodyPr lIns="90000" rIns="90000" tIns="45000" bIns="45000" anchor="t">
            <a:noAutofit/>
          </a:bodyPr>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00bfff"/>
                </a:solidFill>
                <a:effectLst/>
                <a:uFillTx/>
                <a:latin typeface="Trebuchet MS"/>
                <a:ea typeface="DejaVu Sans"/>
              </a:rPr>
              <a:t>1. tapınma stili ve ilahiler</a:t>
            </a:r>
            <a:r>
              <a:rPr b="0" lang="de-DE" sz="2000" strike="noStrike" u="none">
                <a:solidFill>
                  <a:srgbClr val="ffffff"/>
                </a:solidFill>
                <a:effectLst/>
                <a:uFillTx/>
                <a:latin typeface="Trebuchet MS"/>
                <a:ea typeface="DejaVu Sans"/>
              </a:rPr>
              <a:t> - eski, klasik ve öğretiş ağırlıklı ilahilerin yerine çağdaş, hep değişen, kısa ve duygusal ilahiler. Kitaplar yok, projektör var.</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00ff00"/>
                </a:solidFill>
                <a:effectLst/>
                <a:uFillTx/>
                <a:latin typeface="Trebuchet MS"/>
                <a:ea typeface="DejaVu Sans"/>
              </a:rPr>
              <a:t>2. mistisizm</a:t>
            </a:r>
            <a:r>
              <a:rPr b="0" lang="de-DE" sz="2000" strike="noStrike" u="none">
                <a:solidFill>
                  <a:srgbClr val="ffffff"/>
                </a:solidFill>
                <a:effectLst/>
                <a:uFillTx/>
                <a:latin typeface="Trebuchet MS"/>
                <a:ea typeface="DejaVu Sans"/>
              </a:rPr>
              <a:t> - kişisel olarak Rabbin huzurunda bulunmak, direkt Ondan haber almak, toplantının merkezi artık birbirimizi cesaretlendirmek, ama </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ffa07a"/>
                </a:solidFill>
                <a:effectLst/>
                <a:uFillTx/>
                <a:latin typeface="Trebuchet MS"/>
                <a:ea typeface="DejaVu Sans"/>
              </a:rPr>
              <a:t>3. 'başarı beklentisi'</a:t>
            </a:r>
            <a:r>
              <a:rPr b="0" lang="de-DE" sz="2000" strike="noStrike" u="none">
                <a:solidFill>
                  <a:srgbClr val="ffffff"/>
                </a:solidFill>
                <a:effectLst/>
                <a:uFillTx/>
                <a:latin typeface="Trebuchet MS"/>
                <a:ea typeface="DejaVu Sans"/>
              </a:rPr>
              <a:t> - hem kişisel hayatımda, hem de kilise olarak hep daha büyük, daha rahat ve daha etkili olmaya çalışıyoruz.</a:t>
            </a:r>
            <a:endParaRPr b="0" lang="bg-BG" sz="2000" strike="noStrike" u="none">
              <a:solidFill>
                <a:srgbClr val="ffffff"/>
              </a:solidFill>
              <a:effectLst/>
              <a:uFillTx/>
              <a:latin typeface="Arial"/>
            </a:endParaRPr>
          </a:p>
          <a:p>
            <a:pPr>
              <a:lnSpc>
                <a:spcPct val="93000"/>
              </a:lnSpc>
              <a:spcBef>
                <a:spcPts val="689"/>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2000" strike="noStrike" u="none">
                <a:solidFill>
                  <a:srgbClr val="98fb98"/>
                </a:solidFill>
                <a:effectLst/>
                <a:uFillTx/>
                <a:latin typeface="Trebuchet MS"/>
                <a:ea typeface="DejaVu Sans"/>
              </a:rPr>
              <a:t>4. 'tecrübe teolojisi'</a:t>
            </a:r>
            <a:r>
              <a:rPr b="0" lang="de-DE" sz="2000" strike="noStrike" u="none">
                <a:solidFill>
                  <a:srgbClr val="ffffff"/>
                </a:solidFill>
                <a:effectLst/>
                <a:uFillTx/>
                <a:latin typeface="Trebuchet MS"/>
                <a:ea typeface="DejaVu Sans"/>
              </a:rPr>
              <a:t> - "Ben hayatımda gördüm, yaşadım… ona göre KK'ta ayet bulacam!"</a:t>
            </a:r>
            <a:endParaRPr b="0" lang="bg-BG" sz="2000" strike="noStrike" u="none">
              <a:solidFill>
                <a:srgbClr val="ffffff"/>
              </a:solidFill>
              <a:effectLst/>
              <a:uFillTx/>
              <a:latin typeface="Arial"/>
            </a:endParaRPr>
          </a:p>
        </p:txBody>
      </p:sp>
      <p:sp>
        <p:nvSpPr>
          <p:cNvPr id="424" name=""/>
          <p:cNvSpPr/>
          <p:nvPr/>
        </p:nvSpPr>
        <p:spPr>
          <a:xfrm>
            <a:off x="0" y="0"/>
            <a:ext cx="10110600" cy="646200"/>
          </a:xfrm>
          <a:prstGeom prst="rect">
            <a:avLst/>
          </a:prstGeom>
          <a:solidFill>
            <a:srgbClr val="26630e"/>
          </a:solidFill>
          <a:ln w="0">
            <a:noFill/>
          </a:ln>
        </p:spPr>
        <p:style>
          <a:lnRef idx="0"/>
          <a:fillRef idx="0"/>
          <a:effectRef idx="0"/>
          <a:fontRef idx="minor"/>
        </p:style>
        <p:txBody>
          <a:bodyPr lIns="90000" rIns="90000" tIns="45000" bIns="45000" anchor="ctr">
            <a:noAutofit/>
          </a:bodyPr>
          <a:p>
            <a:pPr algn="ctr">
              <a:lnSpc>
                <a:spcPct val="100000"/>
              </a:lnSpc>
              <a:spcBef>
                <a:spcPts val="162"/>
              </a:spcBef>
              <a:spcAft>
                <a:spcPts val="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ffe4b5"/>
                </a:solidFill>
                <a:effectLst/>
                <a:uFillTx/>
                <a:latin typeface="Noto Serif"/>
                <a:ea typeface="Verdana"/>
              </a:rPr>
              <a:t>Karizmatik hareketi bütün kiliseleri nasıl etkiledi?</a:t>
            </a:r>
            <a:endParaRPr b="0" lang="bg-BG" sz="28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59454</TotalTime>
  <Application>LibreOffice/25.8.3.2$Windows_X86_64 LibreOffice_project/8ca8d55c161d602844f5428fa4b58097424e324e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2026-01-18T09:32:11Z</cp:lastPrinted>
  <dcterms:modified xsi:type="dcterms:W3CDTF">2026-03-03T20:26:10Z</dcterms:modified>
  <cp:revision>460</cp:revision>
  <dc:subject/>
  <dc:title/>
</cp:coreProperties>
</file>

<file path=docProps/custom.xml><?xml version="1.0" encoding="utf-8"?>
<Properties xmlns="http://schemas.openxmlformats.org/officeDocument/2006/custom-properties" xmlns:vt="http://schemas.openxmlformats.org/officeDocument/2006/docPropsVTypes"/>
</file>